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5" r:id="rId1"/>
  </p:sldMasterIdLst>
  <p:notesMasterIdLst>
    <p:notesMasterId r:id="rId22"/>
  </p:notesMasterIdLst>
  <p:handoutMasterIdLst>
    <p:handoutMasterId r:id="rId23"/>
  </p:handoutMasterIdLst>
  <p:sldIdLst>
    <p:sldId id="312" r:id="rId2"/>
    <p:sldId id="298" r:id="rId3"/>
    <p:sldId id="354" r:id="rId4"/>
    <p:sldId id="361" r:id="rId5"/>
    <p:sldId id="362" r:id="rId6"/>
    <p:sldId id="355" r:id="rId7"/>
    <p:sldId id="357" r:id="rId8"/>
    <p:sldId id="364" r:id="rId9"/>
    <p:sldId id="344" r:id="rId10"/>
    <p:sldId id="370" r:id="rId11"/>
    <p:sldId id="373" r:id="rId12"/>
    <p:sldId id="372" r:id="rId13"/>
    <p:sldId id="281" r:id="rId14"/>
    <p:sldId id="368" r:id="rId15"/>
    <p:sldId id="324" r:id="rId16"/>
    <p:sldId id="343" r:id="rId17"/>
    <p:sldId id="287" r:id="rId18"/>
    <p:sldId id="359" r:id="rId19"/>
    <p:sldId id="360" r:id="rId20"/>
    <p:sldId id="320" r:id="rId21"/>
  </p:sldIdLst>
  <p:sldSz cx="10058400" cy="7772400"/>
  <p:notesSz cx="7315200" cy="9601200"/>
  <p:custDataLst>
    <p:tags r:id="rId24"/>
  </p:custDataLst>
  <p:defaultTextStyle>
    <a:defPPr>
      <a:defRPr lang="en-CA"/>
    </a:defPPr>
    <a:lvl1pPr algn="ctr" rtl="0" fontAlgn="base">
      <a:spcBef>
        <a:spcPct val="0"/>
      </a:spcBef>
      <a:spcAft>
        <a:spcPct val="0"/>
      </a:spcAft>
      <a:defRPr sz="1200" kern="1200">
        <a:solidFill>
          <a:schemeClr val="tx1"/>
        </a:solidFill>
        <a:latin typeface="Arial" charset="0"/>
        <a:ea typeface="LF_Kai" pitchFamily="2" charset="-122"/>
        <a:cs typeface="+mn-cs"/>
      </a:defRPr>
    </a:lvl1pPr>
    <a:lvl2pPr marL="457200" algn="ctr" rtl="0" fontAlgn="base">
      <a:spcBef>
        <a:spcPct val="0"/>
      </a:spcBef>
      <a:spcAft>
        <a:spcPct val="0"/>
      </a:spcAft>
      <a:defRPr sz="1200" kern="1200">
        <a:solidFill>
          <a:schemeClr val="tx1"/>
        </a:solidFill>
        <a:latin typeface="Arial" charset="0"/>
        <a:ea typeface="LF_Kai" pitchFamily="2" charset="-122"/>
        <a:cs typeface="+mn-cs"/>
      </a:defRPr>
    </a:lvl2pPr>
    <a:lvl3pPr marL="914400" algn="ctr" rtl="0" fontAlgn="base">
      <a:spcBef>
        <a:spcPct val="0"/>
      </a:spcBef>
      <a:spcAft>
        <a:spcPct val="0"/>
      </a:spcAft>
      <a:defRPr sz="1200" kern="1200">
        <a:solidFill>
          <a:schemeClr val="tx1"/>
        </a:solidFill>
        <a:latin typeface="Arial" charset="0"/>
        <a:ea typeface="LF_Kai" pitchFamily="2" charset="-122"/>
        <a:cs typeface="+mn-cs"/>
      </a:defRPr>
    </a:lvl3pPr>
    <a:lvl4pPr marL="1371600" algn="ctr" rtl="0" fontAlgn="base">
      <a:spcBef>
        <a:spcPct val="0"/>
      </a:spcBef>
      <a:spcAft>
        <a:spcPct val="0"/>
      </a:spcAft>
      <a:defRPr sz="1200" kern="1200">
        <a:solidFill>
          <a:schemeClr val="tx1"/>
        </a:solidFill>
        <a:latin typeface="Arial" charset="0"/>
        <a:ea typeface="LF_Kai" pitchFamily="2" charset="-122"/>
        <a:cs typeface="+mn-cs"/>
      </a:defRPr>
    </a:lvl4pPr>
    <a:lvl5pPr marL="1828800" algn="ctr" rtl="0" fontAlgn="base">
      <a:spcBef>
        <a:spcPct val="0"/>
      </a:spcBef>
      <a:spcAft>
        <a:spcPct val="0"/>
      </a:spcAft>
      <a:defRPr sz="1200" kern="1200">
        <a:solidFill>
          <a:schemeClr val="tx1"/>
        </a:solidFill>
        <a:latin typeface="Arial" charset="0"/>
        <a:ea typeface="LF_Kai" pitchFamily="2" charset="-122"/>
        <a:cs typeface="+mn-cs"/>
      </a:defRPr>
    </a:lvl5pPr>
    <a:lvl6pPr marL="2286000" algn="l" defTabSz="914400" rtl="0" eaLnBrk="1" latinLnBrk="0" hangingPunct="1">
      <a:defRPr sz="1200" kern="1200">
        <a:solidFill>
          <a:schemeClr val="tx1"/>
        </a:solidFill>
        <a:latin typeface="Arial" charset="0"/>
        <a:ea typeface="LF_Kai" pitchFamily="2" charset="-122"/>
        <a:cs typeface="+mn-cs"/>
      </a:defRPr>
    </a:lvl6pPr>
    <a:lvl7pPr marL="2743200" algn="l" defTabSz="914400" rtl="0" eaLnBrk="1" latinLnBrk="0" hangingPunct="1">
      <a:defRPr sz="1200" kern="1200">
        <a:solidFill>
          <a:schemeClr val="tx1"/>
        </a:solidFill>
        <a:latin typeface="Arial" charset="0"/>
        <a:ea typeface="LF_Kai" pitchFamily="2" charset="-122"/>
        <a:cs typeface="+mn-cs"/>
      </a:defRPr>
    </a:lvl7pPr>
    <a:lvl8pPr marL="3200400" algn="l" defTabSz="914400" rtl="0" eaLnBrk="1" latinLnBrk="0" hangingPunct="1">
      <a:defRPr sz="1200" kern="1200">
        <a:solidFill>
          <a:schemeClr val="tx1"/>
        </a:solidFill>
        <a:latin typeface="Arial" charset="0"/>
        <a:ea typeface="LF_Kai" pitchFamily="2" charset="-122"/>
        <a:cs typeface="+mn-cs"/>
      </a:defRPr>
    </a:lvl8pPr>
    <a:lvl9pPr marL="3657600" algn="l" defTabSz="914400" rtl="0" eaLnBrk="1" latinLnBrk="0" hangingPunct="1">
      <a:defRPr sz="1200" kern="1200">
        <a:solidFill>
          <a:schemeClr val="tx1"/>
        </a:solidFill>
        <a:latin typeface="Arial" charset="0"/>
        <a:ea typeface="LF_Kai" pitchFamily="2" charset="-122"/>
        <a:cs typeface="+mn-cs"/>
      </a:defRPr>
    </a:lvl9pPr>
  </p:defaultTextStyle>
  <p:extLst>
    <p:ext uri="{EFAFB233-063F-42B5-8137-9DF3F51BA10A}">
      <p15:sldGuideLst xmlns="" xmlns:p15="http://schemas.microsoft.com/office/powerpoint/2012/main">
        <p15:guide id="1" orient="horz" pos="1704">
          <p15:clr>
            <a:srgbClr val="A4A3A4"/>
          </p15:clr>
        </p15:guide>
        <p15:guide id="2" orient="horz" pos="1084">
          <p15:clr>
            <a:srgbClr val="A4A3A4"/>
          </p15:clr>
        </p15:guide>
        <p15:guide id="3" orient="horz" pos="4497">
          <p15:clr>
            <a:srgbClr val="A4A3A4"/>
          </p15:clr>
        </p15:guide>
        <p15:guide id="4" orient="horz" pos="742">
          <p15:clr>
            <a:srgbClr val="A4A3A4"/>
          </p15:clr>
        </p15:guide>
        <p15:guide id="5" orient="horz" pos="4731">
          <p15:clr>
            <a:srgbClr val="A4A3A4"/>
          </p15:clr>
        </p15:guide>
        <p15:guide id="6" pos="266">
          <p15:clr>
            <a:srgbClr val="A4A3A4"/>
          </p15:clr>
        </p15:guide>
        <p15:guide id="7" pos="3228">
          <p15:clr>
            <a:srgbClr val="A4A3A4"/>
          </p15:clr>
        </p15:guide>
        <p15:guide id="8" pos="3108">
          <p15:clr>
            <a:srgbClr val="A4A3A4"/>
          </p15:clr>
        </p15:guide>
        <p15:guide id="9" pos="200">
          <p15:clr>
            <a:srgbClr val="A4A3A4"/>
          </p15:clr>
        </p15:guide>
        <p15:guide id="10" pos="6167">
          <p15:clr>
            <a:srgbClr val="A4A3A4"/>
          </p15:clr>
        </p15:guide>
        <p15:guide id="11" pos="6107">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CCFFCC"/>
    <a:srgbClr val="808000"/>
    <a:srgbClr val="FFCCFF"/>
    <a:srgbClr val="FFCCCC"/>
    <a:srgbClr val="FF9933"/>
    <a:srgbClr val="CCFFFF"/>
    <a:srgbClr val="FFFF00"/>
    <a:srgbClr val="00FF00"/>
    <a:srgbClr val="A9E4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0" autoAdjust="0"/>
    <p:restoredTop sz="94665" autoAdjust="0"/>
  </p:normalViewPr>
  <p:slideViewPr>
    <p:cSldViewPr snapToGrid="0" showGuides="1">
      <p:cViewPr>
        <p:scale>
          <a:sx n="106" d="100"/>
          <a:sy n="106" d="100"/>
        </p:scale>
        <p:origin x="-1026" y="936"/>
      </p:cViewPr>
      <p:guideLst>
        <p:guide orient="horz" pos="1704"/>
        <p:guide orient="horz" pos="1084"/>
        <p:guide orient="horz" pos="4497"/>
        <p:guide orient="horz" pos="742"/>
        <p:guide orient="horz" pos="4731"/>
        <p:guide pos="266"/>
        <p:guide pos="3228"/>
        <p:guide pos="3108"/>
        <p:guide pos="200"/>
        <p:guide pos="6167"/>
        <p:guide pos="6107"/>
      </p:guideLst>
    </p:cSldViewPr>
  </p:slideViewPr>
  <p:outlineViewPr>
    <p:cViewPr>
      <p:scale>
        <a:sx n="33" d="100"/>
        <a:sy n="33" d="100"/>
      </p:scale>
      <p:origin x="0" y="263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432753\Downloads\cmsx31bMet%20Coal%20Strategic%20Spreadsheet%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'HCC Supply by Project'!$D$23</c:f>
              <c:strCache>
                <c:ptCount val="1"/>
                <c:pt idx="0">
                  <c:v>Met Coal Supply</c:v>
                </c:pt>
              </c:strCache>
            </c:strRef>
          </c:tx>
          <c:invertIfNegative val="0"/>
          <c:cat>
            <c:numRef>
              <c:f>'HCC Supply by Project'!$E$5:$Y$5</c:f>
              <c:numCache>
                <c:formatCode>General</c:formatCode>
                <c:ptCount val="21"/>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numCache>
            </c:numRef>
          </c:cat>
          <c:val>
            <c:numRef>
              <c:f>'HCC Supply by Project'!$E$23:$Y$23</c:f>
              <c:numCache>
                <c:formatCode>#,##0.0_ ;\-#,##0.0;\-</c:formatCode>
                <c:ptCount val="21"/>
                <c:pt idx="0">
                  <c:v>16.33599981212614</c:v>
                </c:pt>
                <c:pt idx="1">
                  <c:v>20.830000000000005</c:v>
                </c:pt>
                <c:pt idx="2">
                  <c:v>18.567</c:v>
                </c:pt>
                <c:pt idx="3">
                  <c:v>21.395999999999987</c:v>
                </c:pt>
                <c:pt idx="4">
                  <c:v>23.208000000000002</c:v>
                </c:pt>
                <c:pt idx="5">
                  <c:v>24.353999999999999</c:v>
                </c:pt>
                <c:pt idx="6">
                  <c:v>25.47</c:v>
                </c:pt>
                <c:pt idx="7">
                  <c:v>28.427</c:v>
                </c:pt>
                <c:pt idx="8">
                  <c:v>31.930999999999987</c:v>
                </c:pt>
                <c:pt idx="9">
                  <c:v>34.105000000000011</c:v>
                </c:pt>
                <c:pt idx="10">
                  <c:v>35.338000000000001</c:v>
                </c:pt>
                <c:pt idx="11">
                  <c:v>35.944000000000003</c:v>
                </c:pt>
                <c:pt idx="12">
                  <c:v>36.57</c:v>
                </c:pt>
                <c:pt idx="13">
                  <c:v>36.510999999999996</c:v>
                </c:pt>
                <c:pt idx="14">
                  <c:v>36.931000000000004</c:v>
                </c:pt>
                <c:pt idx="15">
                  <c:v>37.566000000000003</c:v>
                </c:pt>
                <c:pt idx="16">
                  <c:v>37.168000000000013</c:v>
                </c:pt>
                <c:pt idx="17">
                  <c:v>37.148000000000003</c:v>
                </c:pt>
                <c:pt idx="18">
                  <c:v>37.56</c:v>
                </c:pt>
                <c:pt idx="19">
                  <c:v>38.01</c:v>
                </c:pt>
                <c:pt idx="20">
                  <c:v>31.663999999999987</c:v>
                </c:pt>
              </c:numCache>
            </c:numRef>
          </c:val>
        </c:ser>
        <c:dLbls>
          <c:showLegendKey val="0"/>
          <c:showVal val="0"/>
          <c:showCatName val="0"/>
          <c:showSerName val="0"/>
          <c:showPercent val="0"/>
          <c:showBubbleSize val="0"/>
        </c:dLbls>
        <c:gapWidth val="60"/>
        <c:overlap val="100"/>
        <c:axId val="42784640"/>
        <c:axId val="42786176"/>
      </c:barChart>
      <c:lineChart>
        <c:grouping val="standard"/>
        <c:varyColors val="0"/>
        <c:ser>
          <c:idx val="1"/>
          <c:order val="1"/>
          <c:tx>
            <c:strRef>
              <c:f>'HCC Supply by Project'!$D$24</c:f>
              <c:strCache>
                <c:ptCount val="1"/>
                <c:pt idx="0">
                  <c:v>No. of Operating Mines</c:v>
                </c:pt>
              </c:strCache>
            </c:strRef>
          </c:tx>
          <c:marker>
            <c:symbol val="none"/>
          </c:marker>
          <c:val>
            <c:numRef>
              <c:f>'HCC Supply by Project'!$E$24:$Y$24</c:f>
              <c:numCache>
                <c:formatCode>#,##0.0_ ;\-#,##0.0;\-</c:formatCode>
                <c:ptCount val="21"/>
                <c:pt idx="0">
                  <c:v>8</c:v>
                </c:pt>
                <c:pt idx="1">
                  <c:v>8</c:v>
                </c:pt>
                <c:pt idx="2">
                  <c:v>8</c:v>
                </c:pt>
                <c:pt idx="3">
                  <c:v>9</c:v>
                </c:pt>
                <c:pt idx="4">
                  <c:v>9</c:v>
                </c:pt>
                <c:pt idx="5">
                  <c:v>8</c:v>
                </c:pt>
                <c:pt idx="6">
                  <c:v>9</c:v>
                </c:pt>
                <c:pt idx="7">
                  <c:v>10</c:v>
                </c:pt>
                <c:pt idx="8">
                  <c:v>11</c:v>
                </c:pt>
                <c:pt idx="9">
                  <c:v>12</c:v>
                </c:pt>
                <c:pt idx="10">
                  <c:v>12</c:v>
                </c:pt>
                <c:pt idx="11">
                  <c:v>12</c:v>
                </c:pt>
                <c:pt idx="12">
                  <c:v>12</c:v>
                </c:pt>
                <c:pt idx="13">
                  <c:v>13</c:v>
                </c:pt>
                <c:pt idx="14">
                  <c:v>13</c:v>
                </c:pt>
                <c:pt idx="15">
                  <c:v>13</c:v>
                </c:pt>
                <c:pt idx="16">
                  <c:v>13</c:v>
                </c:pt>
                <c:pt idx="17">
                  <c:v>13</c:v>
                </c:pt>
                <c:pt idx="18">
                  <c:v>13</c:v>
                </c:pt>
                <c:pt idx="19">
                  <c:v>13</c:v>
                </c:pt>
                <c:pt idx="20">
                  <c:v>13</c:v>
                </c:pt>
              </c:numCache>
            </c:numRef>
          </c:val>
          <c:smooth val="0"/>
        </c:ser>
        <c:dLbls>
          <c:showLegendKey val="0"/>
          <c:showVal val="0"/>
          <c:showCatName val="0"/>
          <c:showSerName val="0"/>
          <c:showPercent val="0"/>
          <c:showBubbleSize val="0"/>
        </c:dLbls>
        <c:marker val="1"/>
        <c:smooth val="0"/>
        <c:axId val="43064704"/>
        <c:axId val="43062784"/>
      </c:lineChart>
      <c:catAx>
        <c:axId val="42784640"/>
        <c:scaling>
          <c:orientation val="minMax"/>
        </c:scaling>
        <c:delete val="0"/>
        <c:axPos val="b"/>
        <c:numFmt formatCode="General" sourceLinked="1"/>
        <c:majorTickMark val="out"/>
        <c:minorTickMark val="none"/>
        <c:tickLblPos val="nextTo"/>
        <c:txPr>
          <a:bodyPr/>
          <a:lstStyle/>
          <a:p>
            <a:pPr>
              <a:defRPr sz="600"/>
            </a:pPr>
            <a:endParaRPr lang="en-US"/>
          </a:p>
        </c:txPr>
        <c:crossAx val="42786176"/>
        <c:crosses val="autoZero"/>
        <c:auto val="1"/>
        <c:lblAlgn val="ctr"/>
        <c:lblOffset val="100"/>
        <c:noMultiLvlLbl val="0"/>
      </c:catAx>
      <c:valAx>
        <c:axId val="42786176"/>
        <c:scaling>
          <c:orientation val="minMax"/>
        </c:scaling>
        <c:delete val="0"/>
        <c:axPos val="l"/>
        <c:majorGridlines/>
        <c:title>
          <c:tx>
            <c:rich>
              <a:bodyPr rot="-5400000" vert="horz"/>
              <a:lstStyle/>
              <a:p>
                <a:pPr>
                  <a:defRPr/>
                </a:pPr>
                <a:r>
                  <a:rPr lang="en-GB" sz="800" b="0" dirty="0"/>
                  <a:t>Supply (million tonnes)</a:t>
                </a:r>
              </a:p>
            </c:rich>
          </c:tx>
          <c:layout>
            <c:manualLayout>
              <c:xMode val="edge"/>
              <c:yMode val="edge"/>
              <c:x val="2.2168750514715042E-2"/>
              <c:y val="0.29983537723724696"/>
            </c:manualLayout>
          </c:layout>
          <c:overlay val="0"/>
        </c:title>
        <c:numFmt formatCode="#,##0" sourceLinked="0"/>
        <c:majorTickMark val="out"/>
        <c:minorTickMark val="none"/>
        <c:tickLblPos val="nextTo"/>
        <c:crossAx val="42784640"/>
        <c:crosses val="autoZero"/>
        <c:crossBetween val="between"/>
        <c:majorUnit val="10"/>
      </c:valAx>
      <c:valAx>
        <c:axId val="43062784"/>
        <c:scaling>
          <c:orientation val="minMax"/>
          <c:max val="20"/>
        </c:scaling>
        <c:delete val="0"/>
        <c:axPos val="r"/>
        <c:title>
          <c:tx>
            <c:rich>
              <a:bodyPr rot="5400000" vert="horz"/>
              <a:lstStyle/>
              <a:p>
                <a:pPr>
                  <a:defRPr/>
                </a:pPr>
                <a:r>
                  <a:rPr lang="en-GB" sz="800" b="0" dirty="0"/>
                  <a:t>Number</a:t>
                </a:r>
                <a:r>
                  <a:rPr lang="en-GB" sz="800" b="0" baseline="0" dirty="0"/>
                  <a:t> of Operating Mines</a:t>
                </a:r>
                <a:endParaRPr lang="en-GB" sz="800" b="0" dirty="0"/>
              </a:p>
            </c:rich>
          </c:tx>
          <c:layout/>
          <c:overlay val="0"/>
        </c:title>
        <c:numFmt formatCode="#,##0" sourceLinked="0"/>
        <c:majorTickMark val="out"/>
        <c:minorTickMark val="none"/>
        <c:tickLblPos val="nextTo"/>
        <c:crossAx val="43064704"/>
        <c:crosses val="max"/>
        <c:crossBetween val="between"/>
        <c:majorUnit val="5"/>
      </c:valAx>
      <c:catAx>
        <c:axId val="43064704"/>
        <c:scaling>
          <c:orientation val="minMax"/>
        </c:scaling>
        <c:delete val="1"/>
        <c:axPos val="b"/>
        <c:majorTickMark val="out"/>
        <c:minorTickMark val="none"/>
        <c:tickLblPos val="none"/>
        <c:crossAx val="43062784"/>
        <c:crosses val="autoZero"/>
        <c:auto val="1"/>
        <c:lblAlgn val="ctr"/>
        <c:lblOffset val="100"/>
        <c:noMultiLvlLbl val="0"/>
      </c:catAx>
    </c:plotArea>
    <c:legend>
      <c:legendPos val="t"/>
      <c:layout>
        <c:manualLayout>
          <c:xMode val="edge"/>
          <c:yMode val="edge"/>
          <c:x val="0.19591627724294344"/>
          <c:y val="4.8321473504782282E-2"/>
          <c:w val="0.60816723434896724"/>
          <c:h val="7.9706756720193825E-2"/>
        </c:manualLayout>
      </c:layout>
      <c:overlay val="0"/>
      <c:txPr>
        <a:bodyPr/>
        <a:lstStyle/>
        <a:p>
          <a:pPr>
            <a:defRPr sz="8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6" y="0"/>
            <a:ext cx="3170583" cy="478748"/>
          </a:xfrm>
          <a:prstGeom prst="rect">
            <a:avLst/>
          </a:prstGeom>
          <a:noFill/>
          <a:ln w="9525">
            <a:noFill/>
            <a:miter lim="800000"/>
            <a:headEnd/>
            <a:tailEnd/>
          </a:ln>
          <a:effectLst/>
        </p:spPr>
        <p:txBody>
          <a:bodyPr vert="horz" wrap="square" lIns="96439" tIns="48223" rIns="96439" bIns="48223" numCol="1" anchor="t" anchorCtr="0" compatLnSpc="1">
            <a:prstTxWarp prst="textNoShape">
              <a:avLst/>
            </a:prstTxWarp>
          </a:bodyPr>
          <a:lstStyle>
            <a:lvl1pPr algn="l" defTabSz="964355">
              <a:lnSpc>
                <a:spcPts val="2316"/>
              </a:lnSpc>
              <a:defRPr b="1" smtClean="0">
                <a:solidFill>
                  <a:srgbClr val="006699"/>
                </a:solidFill>
                <a:ea typeface="+mn-ea"/>
              </a:defRPr>
            </a:lvl1pPr>
          </a:lstStyle>
          <a:p>
            <a:pPr>
              <a:defRPr/>
            </a:pPr>
            <a:endParaRPr lang="en-CA" dirty="0"/>
          </a:p>
        </p:txBody>
      </p:sp>
      <p:sp>
        <p:nvSpPr>
          <p:cNvPr id="50179" name="Rectangle 3"/>
          <p:cNvSpPr>
            <a:spLocks noGrp="1" noChangeArrowheads="1"/>
          </p:cNvSpPr>
          <p:nvPr>
            <p:ph type="dt" sz="quarter" idx="1"/>
          </p:nvPr>
        </p:nvSpPr>
        <p:spPr bwMode="auto">
          <a:xfrm>
            <a:off x="4144623" y="0"/>
            <a:ext cx="3170583" cy="478748"/>
          </a:xfrm>
          <a:prstGeom prst="rect">
            <a:avLst/>
          </a:prstGeom>
          <a:noFill/>
          <a:ln w="9525">
            <a:noFill/>
            <a:miter lim="800000"/>
            <a:headEnd/>
            <a:tailEnd/>
          </a:ln>
          <a:effectLst/>
        </p:spPr>
        <p:txBody>
          <a:bodyPr vert="horz" wrap="square" lIns="96439" tIns="48223" rIns="96439" bIns="48223" numCol="1" anchor="t" anchorCtr="0" compatLnSpc="1">
            <a:prstTxWarp prst="textNoShape">
              <a:avLst/>
            </a:prstTxWarp>
          </a:bodyPr>
          <a:lstStyle>
            <a:lvl1pPr algn="r" defTabSz="964355">
              <a:lnSpc>
                <a:spcPts val="2316"/>
              </a:lnSpc>
              <a:defRPr b="1" smtClean="0">
                <a:solidFill>
                  <a:srgbClr val="006699"/>
                </a:solidFill>
                <a:ea typeface="+mn-ea"/>
              </a:defRPr>
            </a:lvl1pPr>
          </a:lstStyle>
          <a:p>
            <a:pPr>
              <a:defRPr/>
            </a:pPr>
            <a:endParaRPr lang="en-CA" dirty="0"/>
          </a:p>
        </p:txBody>
      </p:sp>
      <p:sp>
        <p:nvSpPr>
          <p:cNvPr id="50180" name="Rectangle 4"/>
          <p:cNvSpPr>
            <a:spLocks noGrp="1" noChangeArrowheads="1"/>
          </p:cNvSpPr>
          <p:nvPr>
            <p:ph type="ftr" sz="quarter" idx="2"/>
          </p:nvPr>
        </p:nvSpPr>
        <p:spPr bwMode="auto">
          <a:xfrm>
            <a:off x="6" y="9122452"/>
            <a:ext cx="3170583" cy="478748"/>
          </a:xfrm>
          <a:prstGeom prst="rect">
            <a:avLst/>
          </a:prstGeom>
          <a:noFill/>
          <a:ln w="9525">
            <a:noFill/>
            <a:miter lim="800000"/>
            <a:headEnd/>
            <a:tailEnd/>
          </a:ln>
          <a:effectLst/>
        </p:spPr>
        <p:txBody>
          <a:bodyPr vert="horz" wrap="square" lIns="96439" tIns="48223" rIns="96439" bIns="48223" numCol="1" anchor="b" anchorCtr="0" compatLnSpc="1">
            <a:prstTxWarp prst="textNoShape">
              <a:avLst/>
            </a:prstTxWarp>
          </a:bodyPr>
          <a:lstStyle>
            <a:lvl1pPr algn="l" defTabSz="964355">
              <a:lnSpc>
                <a:spcPts val="2316"/>
              </a:lnSpc>
              <a:defRPr b="1" smtClean="0">
                <a:solidFill>
                  <a:srgbClr val="006699"/>
                </a:solidFill>
                <a:ea typeface="+mn-ea"/>
              </a:defRPr>
            </a:lvl1pPr>
          </a:lstStyle>
          <a:p>
            <a:pPr>
              <a:defRPr/>
            </a:pPr>
            <a:endParaRPr lang="en-CA" dirty="0"/>
          </a:p>
        </p:txBody>
      </p:sp>
      <p:sp>
        <p:nvSpPr>
          <p:cNvPr id="50181" name="Rectangle 5"/>
          <p:cNvSpPr>
            <a:spLocks noGrp="1" noChangeArrowheads="1"/>
          </p:cNvSpPr>
          <p:nvPr>
            <p:ph type="sldNum" sz="quarter" idx="3"/>
          </p:nvPr>
        </p:nvSpPr>
        <p:spPr bwMode="auto">
          <a:xfrm>
            <a:off x="4144623" y="9122452"/>
            <a:ext cx="3170583" cy="478748"/>
          </a:xfrm>
          <a:prstGeom prst="rect">
            <a:avLst/>
          </a:prstGeom>
          <a:noFill/>
          <a:ln w="9525">
            <a:noFill/>
            <a:miter lim="800000"/>
            <a:headEnd/>
            <a:tailEnd/>
          </a:ln>
          <a:effectLst/>
        </p:spPr>
        <p:txBody>
          <a:bodyPr vert="horz" wrap="square" lIns="96439" tIns="48223" rIns="96439" bIns="48223" numCol="1" anchor="b" anchorCtr="0" compatLnSpc="1">
            <a:prstTxWarp prst="textNoShape">
              <a:avLst/>
            </a:prstTxWarp>
          </a:bodyPr>
          <a:lstStyle>
            <a:lvl1pPr algn="r" defTabSz="964355">
              <a:lnSpc>
                <a:spcPts val="2316"/>
              </a:lnSpc>
              <a:defRPr b="1" smtClean="0">
                <a:solidFill>
                  <a:srgbClr val="006699"/>
                </a:solidFill>
                <a:ea typeface="+mn-ea"/>
              </a:defRPr>
            </a:lvl1pPr>
          </a:lstStyle>
          <a:p>
            <a:pPr>
              <a:defRPr/>
            </a:pPr>
            <a:fld id="{D807D281-56A8-44B1-A341-3AAE361E4478}" type="slidenum">
              <a:rPr lang="en-CA"/>
              <a:pPr>
                <a:defRPr/>
              </a:pPr>
              <a:t>‹#›</a:t>
            </a:fld>
            <a:endParaRPr lang="en-CA" dirty="0"/>
          </a:p>
        </p:txBody>
      </p:sp>
    </p:spTree>
    <p:extLst>
      <p:ext uri="{BB962C8B-B14F-4D97-AF65-F5344CB8AC3E}">
        <p14:creationId xmlns:p14="http://schemas.microsoft.com/office/powerpoint/2010/main" val="3488433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6" y="0"/>
            <a:ext cx="3170583" cy="478748"/>
          </a:xfrm>
          <a:prstGeom prst="rect">
            <a:avLst/>
          </a:prstGeom>
          <a:noFill/>
          <a:ln w="9525">
            <a:noFill/>
            <a:miter lim="800000"/>
            <a:headEnd/>
            <a:tailEnd/>
          </a:ln>
          <a:effectLst/>
        </p:spPr>
        <p:txBody>
          <a:bodyPr vert="horz" wrap="square" lIns="96439" tIns="48223" rIns="96439" bIns="48223" numCol="1" anchor="t" anchorCtr="0" compatLnSpc="1">
            <a:prstTxWarp prst="textNoShape">
              <a:avLst/>
            </a:prstTxWarp>
          </a:bodyPr>
          <a:lstStyle>
            <a:lvl1pPr algn="l" defTabSz="964355">
              <a:defRPr smtClean="0">
                <a:ea typeface="+mn-ea"/>
              </a:defRPr>
            </a:lvl1pPr>
          </a:lstStyle>
          <a:p>
            <a:pPr>
              <a:defRPr/>
            </a:pPr>
            <a:endParaRPr lang="en-CA" dirty="0"/>
          </a:p>
        </p:txBody>
      </p:sp>
      <p:sp>
        <p:nvSpPr>
          <p:cNvPr id="4099" name="Rectangle 3"/>
          <p:cNvSpPr>
            <a:spLocks noGrp="1" noChangeArrowheads="1"/>
          </p:cNvSpPr>
          <p:nvPr>
            <p:ph type="dt" idx="1"/>
          </p:nvPr>
        </p:nvSpPr>
        <p:spPr bwMode="auto">
          <a:xfrm>
            <a:off x="4144623" y="0"/>
            <a:ext cx="3170583" cy="478748"/>
          </a:xfrm>
          <a:prstGeom prst="rect">
            <a:avLst/>
          </a:prstGeom>
          <a:noFill/>
          <a:ln w="9525">
            <a:noFill/>
            <a:miter lim="800000"/>
            <a:headEnd/>
            <a:tailEnd/>
          </a:ln>
          <a:effectLst/>
        </p:spPr>
        <p:txBody>
          <a:bodyPr vert="horz" wrap="square" lIns="96439" tIns="48223" rIns="96439" bIns="48223" numCol="1" anchor="t" anchorCtr="0" compatLnSpc="1">
            <a:prstTxWarp prst="textNoShape">
              <a:avLst/>
            </a:prstTxWarp>
          </a:bodyPr>
          <a:lstStyle>
            <a:lvl1pPr algn="r" defTabSz="964355">
              <a:defRPr smtClean="0">
                <a:ea typeface="+mn-ea"/>
              </a:defRPr>
            </a:lvl1pPr>
          </a:lstStyle>
          <a:p>
            <a:pPr>
              <a:defRPr/>
            </a:pPr>
            <a:endParaRPr lang="en-CA" dirty="0"/>
          </a:p>
        </p:txBody>
      </p:sp>
      <p:sp>
        <p:nvSpPr>
          <p:cNvPr id="4100" name="Rectangle 4"/>
          <p:cNvSpPr>
            <a:spLocks noGrp="1" noRot="1" noChangeAspect="1" noChangeArrowheads="1" noTextEdit="1"/>
          </p:cNvSpPr>
          <p:nvPr>
            <p:ph type="sldImg" idx="2"/>
          </p:nvPr>
        </p:nvSpPr>
        <p:spPr bwMode="auto">
          <a:xfrm>
            <a:off x="1330325" y="722313"/>
            <a:ext cx="4656138" cy="3597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75697" y="4561226"/>
            <a:ext cx="5363817" cy="4316934"/>
          </a:xfrm>
          <a:prstGeom prst="rect">
            <a:avLst/>
          </a:prstGeom>
          <a:noFill/>
          <a:ln w="9525">
            <a:noFill/>
            <a:miter lim="800000"/>
            <a:headEnd/>
            <a:tailEnd/>
          </a:ln>
          <a:effectLst/>
        </p:spPr>
        <p:txBody>
          <a:bodyPr vert="horz" wrap="square" lIns="96439" tIns="48223" rIns="96439" bIns="48223"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4102" name="Rectangle 6"/>
          <p:cNvSpPr>
            <a:spLocks noGrp="1" noChangeArrowheads="1"/>
          </p:cNvSpPr>
          <p:nvPr>
            <p:ph type="ftr" sz="quarter" idx="4"/>
          </p:nvPr>
        </p:nvSpPr>
        <p:spPr bwMode="auto">
          <a:xfrm>
            <a:off x="6" y="9122452"/>
            <a:ext cx="3170583" cy="478748"/>
          </a:xfrm>
          <a:prstGeom prst="rect">
            <a:avLst/>
          </a:prstGeom>
          <a:noFill/>
          <a:ln w="9525">
            <a:noFill/>
            <a:miter lim="800000"/>
            <a:headEnd/>
            <a:tailEnd/>
          </a:ln>
          <a:effectLst/>
        </p:spPr>
        <p:txBody>
          <a:bodyPr vert="horz" wrap="square" lIns="96439" tIns="48223" rIns="96439" bIns="48223" numCol="1" anchor="b" anchorCtr="0" compatLnSpc="1">
            <a:prstTxWarp prst="textNoShape">
              <a:avLst/>
            </a:prstTxWarp>
          </a:bodyPr>
          <a:lstStyle>
            <a:lvl1pPr algn="l" defTabSz="964355">
              <a:defRPr smtClean="0">
                <a:ea typeface="+mn-ea"/>
              </a:defRPr>
            </a:lvl1pPr>
          </a:lstStyle>
          <a:p>
            <a:pPr>
              <a:defRPr/>
            </a:pPr>
            <a:endParaRPr lang="en-CA" dirty="0"/>
          </a:p>
        </p:txBody>
      </p:sp>
      <p:sp>
        <p:nvSpPr>
          <p:cNvPr id="4103" name="Rectangle 7"/>
          <p:cNvSpPr>
            <a:spLocks noGrp="1" noChangeArrowheads="1"/>
          </p:cNvSpPr>
          <p:nvPr>
            <p:ph type="sldNum" sz="quarter" idx="5"/>
          </p:nvPr>
        </p:nvSpPr>
        <p:spPr bwMode="auto">
          <a:xfrm>
            <a:off x="4144623" y="9122452"/>
            <a:ext cx="3170583" cy="478748"/>
          </a:xfrm>
          <a:prstGeom prst="rect">
            <a:avLst/>
          </a:prstGeom>
          <a:noFill/>
          <a:ln w="9525">
            <a:noFill/>
            <a:miter lim="800000"/>
            <a:headEnd/>
            <a:tailEnd/>
          </a:ln>
          <a:effectLst/>
        </p:spPr>
        <p:txBody>
          <a:bodyPr vert="horz" wrap="square" lIns="96439" tIns="48223" rIns="96439" bIns="48223" numCol="1" anchor="b" anchorCtr="0" compatLnSpc="1">
            <a:prstTxWarp prst="textNoShape">
              <a:avLst/>
            </a:prstTxWarp>
          </a:bodyPr>
          <a:lstStyle>
            <a:lvl1pPr algn="r" defTabSz="964355">
              <a:defRPr smtClean="0">
                <a:ea typeface="+mn-ea"/>
              </a:defRPr>
            </a:lvl1pPr>
          </a:lstStyle>
          <a:p>
            <a:pPr>
              <a:defRPr/>
            </a:pPr>
            <a:fld id="{4EA6C09F-BDFD-40A7-8213-431B1F79A33E}" type="slidenum">
              <a:rPr lang="en-CA"/>
              <a:pPr>
                <a:defRPr/>
              </a:pPr>
              <a:t>‹#›</a:t>
            </a:fld>
            <a:endParaRPr lang="en-CA" dirty="0"/>
          </a:p>
        </p:txBody>
      </p:sp>
    </p:spTree>
    <p:extLst>
      <p:ext uri="{BB962C8B-B14F-4D97-AF65-F5344CB8AC3E}">
        <p14:creationId xmlns:p14="http://schemas.microsoft.com/office/powerpoint/2010/main" val="874131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A6C09F-BDFD-40A7-8213-431B1F79A33E}" type="slidenum">
              <a:rPr lang="en-CA" smtClean="0"/>
              <a:pPr>
                <a:defRPr/>
              </a:pPr>
              <a:t>0</a:t>
            </a:fld>
            <a:endParaRPr lang="en-CA" dirty="0"/>
          </a:p>
        </p:txBody>
      </p:sp>
    </p:spTree>
    <p:extLst>
      <p:ext uri="{BB962C8B-B14F-4D97-AF65-F5344CB8AC3E}">
        <p14:creationId xmlns:p14="http://schemas.microsoft.com/office/powerpoint/2010/main" val="2482824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300">
                <a:solidFill>
                  <a:schemeClr val="tx1"/>
                </a:solidFill>
                <a:latin typeface="Arial" charset="0"/>
                <a:ea typeface="ＭＳ Ｐゴシック" pitchFamily="34" charset="-128"/>
              </a:defRPr>
            </a:lvl1pPr>
            <a:lvl2pPr marL="742406" indent="-285540" eaLnBrk="0" hangingPunct="0">
              <a:defRPr sz="1300">
                <a:solidFill>
                  <a:schemeClr val="tx1"/>
                </a:solidFill>
                <a:latin typeface="Arial" charset="0"/>
                <a:ea typeface="ＭＳ Ｐゴシック" pitchFamily="34" charset="-128"/>
              </a:defRPr>
            </a:lvl2pPr>
            <a:lvl3pPr marL="1142165" indent="-228433" eaLnBrk="0" hangingPunct="0">
              <a:defRPr sz="1300">
                <a:solidFill>
                  <a:schemeClr val="tx1"/>
                </a:solidFill>
                <a:latin typeface="Arial" charset="0"/>
                <a:ea typeface="ＭＳ Ｐゴシック" pitchFamily="34" charset="-128"/>
              </a:defRPr>
            </a:lvl3pPr>
            <a:lvl4pPr marL="1599028" indent="-228433" eaLnBrk="0" hangingPunct="0">
              <a:defRPr sz="1300">
                <a:solidFill>
                  <a:schemeClr val="tx1"/>
                </a:solidFill>
                <a:latin typeface="Arial" charset="0"/>
                <a:ea typeface="ＭＳ Ｐゴシック" pitchFamily="34" charset="-128"/>
              </a:defRPr>
            </a:lvl4pPr>
            <a:lvl5pPr marL="2055893" indent="-228433" eaLnBrk="0" hangingPunct="0">
              <a:defRPr sz="1300">
                <a:solidFill>
                  <a:schemeClr val="tx1"/>
                </a:solidFill>
                <a:latin typeface="Arial" charset="0"/>
                <a:ea typeface="ＭＳ Ｐゴシック" pitchFamily="34" charset="-128"/>
              </a:defRPr>
            </a:lvl5pPr>
            <a:lvl6pPr marL="2512759" indent="-228433" eaLnBrk="0" fontAlgn="base" hangingPunct="0">
              <a:spcBef>
                <a:spcPct val="0"/>
              </a:spcBef>
              <a:spcAft>
                <a:spcPct val="0"/>
              </a:spcAft>
              <a:defRPr sz="1300">
                <a:solidFill>
                  <a:schemeClr val="tx1"/>
                </a:solidFill>
                <a:latin typeface="Arial" charset="0"/>
                <a:ea typeface="ＭＳ Ｐゴシック" pitchFamily="34" charset="-128"/>
              </a:defRPr>
            </a:lvl6pPr>
            <a:lvl7pPr marL="2969624" indent="-228433" eaLnBrk="0" fontAlgn="base" hangingPunct="0">
              <a:spcBef>
                <a:spcPct val="0"/>
              </a:spcBef>
              <a:spcAft>
                <a:spcPct val="0"/>
              </a:spcAft>
              <a:defRPr sz="1300">
                <a:solidFill>
                  <a:schemeClr val="tx1"/>
                </a:solidFill>
                <a:latin typeface="Arial" charset="0"/>
                <a:ea typeface="ＭＳ Ｐゴシック" pitchFamily="34" charset="-128"/>
              </a:defRPr>
            </a:lvl7pPr>
            <a:lvl8pPr marL="3426487" indent="-228433" eaLnBrk="0" fontAlgn="base" hangingPunct="0">
              <a:spcBef>
                <a:spcPct val="0"/>
              </a:spcBef>
              <a:spcAft>
                <a:spcPct val="0"/>
              </a:spcAft>
              <a:defRPr sz="1300">
                <a:solidFill>
                  <a:schemeClr val="tx1"/>
                </a:solidFill>
                <a:latin typeface="Arial" charset="0"/>
                <a:ea typeface="ＭＳ Ｐゴシック" pitchFamily="34" charset="-128"/>
              </a:defRPr>
            </a:lvl8pPr>
            <a:lvl9pPr marL="3883352" indent="-228433" eaLnBrk="0" fontAlgn="base" hangingPunct="0">
              <a:spcBef>
                <a:spcPct val="0"/>
              </a:spcBef>
              <a:spcAft>
                <a:spcPct val="0"/>
              </a:spcAft>
              <a:defRPr sz="1300">
                <a:solidFill>
                  <a:schemeClr val="tx1"/>
                </a:solidFill>
                <a:latin typeface="Arial" charset="0"/>
                <a:ea typeface="ＭＳ Ｐゴシック" pitchFamily="34" charset="-128"/>
              </a:defRPr>
            </a:lvl9pPr>
          </a:lstStyle>
          <a:p>
            <a:pPr eaLnBrk="1" hangingPunct="1"/>
            <a:fld id="{501A1169-74E6-49D0-B8C7-2C5AE90BB3FF}" type="slidenum">
              <a:rPr lang="en-CA" sz="1200"/>
              <a:pPr eaLnBrk="1" hangingPunct="1"/>
              <a:t>1</a:t>
            </a:fld>
            <a:endParaRPr lang="en-CA" sz="1200" dirty="0"/>
          </a:p>
        </p:txBody>
      </p:sp>
    </p:spTree>
    <p:extLst>
      <p:ext uri="{BB962C8B-B14F-4D97-AF65-F5344CB8AC3E}">
        <p14:creationId xmlns:p14="http://schemas.microsoft.com/office/powerpoint/2010/main" val="2958987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20725"/>
            <a:ext cx="4660900" cy="36004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8FE5FC6-07EE-4398-B5C9-A8A07085DDAF}" type="slidenum">
              <a:rPr lang="en-CA" smtClean="0">
                <a:solidFill>
                  <a:prstClr val="black"/>
                </a:solidFill>
              </a:rPr>
              <a:pPr>
                <a:defRPr/>
              </a:pPr>
              <a:t>5</a:t>
            </a:fld>
            <a:endParaRPr lang="en-CA" dirty="0">
              <a:solidFill>
                <a:prstClr val="black"/>
              </a:solidFill>
            </a:endParaRPr>
          </a:p>
        </p:txBody>
      </p:sp>
    </p:spTree>
    <p:extLst>
      <p:ext uri="{BB962C8B-B14F-4D97-AF65-F5344CB8AC3E}">
        <p14:creationId xmlns:p14="http://schemas.microsoft.com/office/powerpoint/2010/main" val="170078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334963" y="1339850"/>
            <a:ext cx="9393237" cy="5062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28632997"/>
      </p:ext>
    </p:extLst>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831542131"/>
      </p:ext>
    </p:extLst>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1026" name="Picture 2" descr="M:\DeskPubl\_CLIENT(public) SECTION\_INDUSTRY GROUP by year\2011\Metals &amp; Mining\PROJECT or COMPANY NAME\Colonial Coal Company\Cover for Colonial Coal Company5_v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146" t="594" r="3715" b="8497"/>
          <a:stretch/>
        </p:blipFill>
        <p:spPr bwMode="auto">
          <a:xfrm>
            <a:off x="0" y="0"/>
            <a:ext cx="10058400" cy="7772400"/>
          </a:xfrm>
          <a:prstGeom prst="rect">
            <a:avLst/>
          </a:prstGeom>
          <a:noFill/>
          <a:extLst>
            <a:ext uri="{909E8E84-426E-40DD-AFC4-6F175D3DCCD1}">
              <a14:hiddenFill xmlns:a14="http://schemas.microsoft.com/office/drawing/2010/main">
                <a:solidFill>
                  <a:srgbClr val="FFFFFF"/>
                </a:solidFill>
              </a14:hiddenFill>
            </a:ext>
          </a:extLst>
        </p:spPr>
      </p:pic>
      <p:sp>
        <p:nvSpPr>
          <p:cNvPr id="313357" name="Rectangle 13"/>
          <p:cNvSpPr>
            <a:spLocks noGrp="1" noChangeArrowheads="1"/>
          </p:cNvSpPr>
          <p:nvPr>
            <p:ph type="subTitle" idx="1"/>
          </p:nvPr>
        </p:nvSpPr>
        <p:spPr>
          <a:xfrm>
            <a:off x="7152861" y="2116690"/>
            <a:ext cx="2393950" cy="458787"/>
          </a:xfrm>
        </p:spPr>
        <p:txBody>
          <a:bodyPr lIns="0" tIns="45720" rIns="0" bIns="45720"/>
          <a:lstStyle>
            <a:lvl1pPr marL="0" indent="0" algn="r">
              <a:lnSpc>
                <a:spcPct val="115000"/>
              </a:lnSpc>
              <a:spcBef>
                <a:spcPct val="0"/>
              </a:spcBef>
              <a:buClrTx/>
              <a:buSzTx/>
              <a:buFontTx/>
              <a:buNone/>
              <a:defRPr>
                <a:solidFill>
                  <a:schemeClr val="bg1"/>
                </a:solidFill>
                <a:latin typeface="Dax-Medium" pitchFamily="34" charset="0"/>
              </a:defRPr>
            </a:lvl1pPr>
          </a:lstStyle>
          <a:p>
            <a:r>
              <a:rPr lang="en-US" dirty="0" smtClean="0"/>
              <a:t>Click to edit Master subtitle style</a:t>
            </a:r>
            <a:endParaRPr lang="en-CA" dirty="0"/>
          </a:p>
        </p:txBody>
      </p:sp>
      <p:sp>
        <p:nvSpPr>
          <p:cNvPr id="9" name="Title 1"/>
          <p:cNvSpPr>
            <a:spLocks noGrp="1"/>
          </p:cNvSpPr>
          <p:nvPr>
            <p:ph type="ctrTitle" sz="quarter"/>
          </p:nvPr>
        </p:nvSpPr>
        <p:spPr>
          <a:xfrm>
            <a:off x="5832337" y="1035050"/>
            <a:ext cx="3738563" cy="821022"/>
          </a:xfrm>
        </p:spPr>
        <p:txBody>
          <a:bodyPr/>
          <a:lstStyle>
            <a:lvl1pPr algn="r">
              <a:defRPr sz="2600" baseline="0"/>
            </a:lvl1pPr>
          </a:lstStyle>
          <a:p>
            <a:r>
              <a:rPr lang="en-US" smtClean="0"/>
              <a:t>Click to edit Master title style</a:t>
            </a:r>
            <a:endParaRPr lang="en-CA"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500" y="466134"/>
            <a:ext cx="1530350" cy="1423581"/>
          </a:xfrm>
          <a:prstGeom prst="rect">
            <a:avLst/>
          </a:prstGeom>
        </p:spPr>
      </p:pic>
    </p:spTree>
    <p:extLst>
      <p:ext uri="{BB962C8B-B14F-4D97-AF65-F5344CB8AC3E}">
        <p14:creationId xmlns:p14="http://schemas.microsoft.com/office/powerpoint/2010/main" val="3484124691"/>
      </p:ext>
    </p:extLst>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Rectangle 2"/>
          <p:cNvSpPr>
            <a:spLocks noGrp="1"/>
          </p:cNvSpPr>
          <p:nvPr>
            <p:ph type="title"/>
          </p:nvPr>
        </p:nvSpPr>
        <p:spPr>
          <a:xfrm>
            <a:off x="301431" y="257717"/>
            <a:ext cx="9453928" cy="461950"/>
          </a:xfrm>
        </p:spPr>
        <p:txBody>
          <a:bodyPr anchor="b"/>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2" descr="M:\DeskPubl\_CLIENT(public) SECTION\_MGMT PRES by year\2012\Colonial Coal Company\Header7.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17499" y="309627"/>
            <a:ext cx="9473184" cy="8607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DeskPubl\_CLIENT(public) SECTION\_INDUSTRY GROUP by year\2011\Metals &amp; Mining\PROJECT or COMPANY NAME\Colonial Coal Company\Footer.jp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5776"/>
          <a:stretch/>
        </p:blipFill>
        <p:spPr bwMode="auto">
          <a:xfrm>
            <a:off x="327025" y="7174084"/>
            <a:ext cx="9477375" cy="340963"/>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21"/>
          <p:cNvSpPr>
            <a:spLocks noGrp="1" noChangeArrowheads="1"/>
          </p:cNvSpPr>
          <p:nvPr>
            <p:ph type="title"/>
          </p:nvPr>
        </p:nvSpPr>
        <p:spPr bwMode="gray">
          <a:xfrm>
            <a:off x="485775" y="590920"/>
            <a:ext cx="71374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b" anchorCtr="0" compatLnSpc="1">
            <a:prstTxWarp prst="textNoShape">
              <a:avLst/>
            </a:prstTxWarp>
            <a:spAutoFit/>
          </a:bodyPr>
          <a:lstStyle/>
          <a:p>
            <a:pPr lvl="0"/>
            <a:r>
              <a:rPr lang="en-US" dirty="0" smtClean="0"/>
              <a:t>Click to edit Master title style</a:t>
            </a:r>
            <a:endParaRPr lang="en-CA" dirty="0" smtClean="0"/>
          </a:p>
        </p:txBody>
      </p:sp>
      <p:sp>
        <p:nvSpPr>
          <p:cNvPr id="1031" name="Rectangle 24"/>
          <p:cNvSpPr>
            <a:spLocks noGrp="1" noChangeArrowheads="1"/>
          </p:cNvSpPr>
          <p:nvPr>
            <p:ph type="body" idx="1"/>
          </p:nvPr>
        </p:nvSpPr>
        <p:spPr bwMode="gray">
          <a:xfrm>
            <a:off x="331788" y="1339850"/>
            <a:ext cx="937895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36571" rIns="36571" bIns="36571" numCol="1" anchor="t" anchorCtr="0" compatLnSpc="1">
            <a:prstTxWarp prst="textNoShape">
              <a:avLst/>
            </a:prstTxWarp>
          </a:bodyPr>
          <a:lstStyle/>
          <a:p>
            <a:pPr lvl="0"/>
            <a:r>
              <a:rPr lang="en-CA" dirty="0" smtClean="0"/>
              <a:t>Bullet one</a:t>
            </a:r>
          </a:p>
          <a:p>
            <a:pPr lvl="1"/>
            <a:r>
              <a:rPr lang="en-CA" dirty="0" smtClean="0"/>
              <a:t>Bullet two</a:t>
            </a:r>
          </a:p>
          <a:p>
            <a:pPr lvl="2"/>
            <a:r>
              <a:rPr lang="en-CA" dirty="0" smtClean="0"/>
              <a:t>Bullet three</a:t>
            </a:r>
          </a:p>
          <a:p>
            <a:pPr lvl="3"/>
            <a:r>
              <a:rPr lang="en-CA" dirty="0" smtClean="0"/>
              <a:t>Bullet four</a:t>
            </a:r>
          </a:p>
          <a:p>
            <a:pPr lvl="4"/>
            <a:r>
              <a:rPr lang="en-CA" dirty="0" smtClean="0"/>
              <a:t>Bullet five</a:t>
            </a:r>
          </a:p>
        </p:txBody>
      </p:sp>
      <p:sp>
        <p:nvSpPr>
          <p:cNvPr id="9" name="TextBox 8"/>
          <p:cNvSpPr txBox="1"/>
          <p:nvPr userDrawn="1"/>
        </p:nvSpPr>
        <p:spPr>
          <a:xfrm>
            <a:off x="355009" y="7188733"/>
            <a:ext cx="1092350" cy="323165"/>
          </a:xfrm>
          <a:prstGeom prst="rect">
            <a:avLst/>
          </a:prstGeom>
          <a:noFill/>
        </p:spPr>
        <p:txBody>
          <a:bodyPr wrap="none" rtlCol="0">
            <a:spAutoFit/>
          </a:bodyPr>
          <a:lstStyle/>
          <a:p>
            <a:r>
              <a:rPr lang="en-US" sz="1500" dirty="0" smtClean="0">
                <a:solidFill>
                  <a:schemeClr val="bg1"/>
                </a:solidFill>
                <a:effectLst>
                  <a:outerShdw blurRad="38100" dist="38100" dir="2700000" algn="tl">
                    <a:srgbClr val="000000">
                      <a:alpha val="43137"/>
                    </a:srgbClr>
                  </a:outerShdw>
                </a:effectLst>
                <a:latin typeface="+mj-lt"/>
              </a:rPr>
              <a:t>TSX-V: CAD</a:t>
            </a:r>
            <a:endParaRPr lang="en-US" sz="15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userDrawn="1"/>
        </p:nvSpPr>
        <p:spPr>
          <a:xfrm>
            <a:off x="4327123" y="7155016"/>
            <a:ext cx="1450397" cy="353943"/>
          </a:xfrm>
          <a:prstGeom prst="rect">
            <a:avLst/>
          </a:prstGeom>
          <a:noFill/>
        </p:spPr>
        <p:txBody>
          <a:bodyPr wrap="none" rtlCol="0">
            <a:spAutoFit/>
          </a:bodyPr>
          <a:lstStyle/>
          <a:p>
            <a:r>
              <a:rPr lang="en-US" sz="1700" dirty="0" smtClean="0">
                <a:solidFill>
                  <a:schemeClr val="bg1"/>
                </a:solidFill>
                <a:effectLst>
                  <a:outerShdw blurRad="38100" dist="38100" dir="2700000" algn="tl">
                    <a:srgbClr val="000000">
                      <a:alpha val="43137"/>
                    </a:srgbClr>
                  </a:outerShdw>
                </a:effectLst>
                <a:latin typeface="+mj-lt"/>
              </a:rPr>
              <a:t>www.ccoal.ca</a:t>
            </a:r>
            <a:endParaRPr lang="en-US" sz="1700" dirty="0">
              <a:solidFill>
                <a:schemeClr val="bg1"/>
              </a:solidFill>
              <a:effectLst>
                <a:outerShdw blurRad="38100" dist="38100" dir="2700000" algn="tl">
                  <a:srgbClr val="000000">
                    <a:alpha val="43137"/>
                  </a:srgbClr>
                </a:outerShdw>
              </a:effectLst>
              <a:latin typeface="+mj-lt"/>
            </a:endParaRPr>
          </a:p>
        </p:txBody>
      </p:sp>
      <p:sp>
        <p:nvSpPr>
          <p:cNvPr id="2" name="TextBox 1"/>
          <p:cNvSpPr txBox="1"/>
          <p:nvPr userDrawn="1"/>
        </p:nvSpPr>
        <p:spPr>
          <a:xfrm>
            <a:off x="4807197" y="7483838"/>
            <a:ext cx="416459" cy="276999"/>
          </a:xfrm>
          <a:prstGeom prst="rect">
            <a:avLst/>
          </a:prstGeom>
          <a:noFill/>
        </p:spPr>
        <p:txBody>
          <a:bodyPr wrap="square" rtlCol="0">
            <a:spAutoFit/>
          </a:bodyPr>
          <a:lstStyle/>
          <a:p>
            <a:fld id="{BE5B2097-CA4A-4B33-A0C7-A76CDD56A82B}" type="slidenum">
              <a:rPr lang="en-US" smtClean="0"/>
              <a:t>‹#›</a:t>
            </a:fld>
            <a:endParaRPr lang="en-US" dirty="0"/>
          </a:p>
        </p:txBody>
      </p:sp>
    </p:spTree>
    <p:extLst>
      <p:ext uri="{BB962C8B-B14F-4D97-AF65-F5344CB8AC3E}">
        <p14:creationId xmlns:p14="http://schemas.microsoft.com/office/powerpoint/2010/main" val="262343582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ransition spd="slow">
    <p:wipe dir="d"/>
  </p:transition>
  <p:timing>
    <p:tnLst>
      <p:par>
        <p:cTn id="1" dur="indefinite" restart="never" nodeType="tmRoot"/>
      </p:par>
    </p:tnLst>
  </p:timing>
  <p:hf hdr="0" ftr="0" dt="0"/>
  <p:txStyles>
    <p:title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p:titleStyle>
    <p:bodyStyle>
      <a:lvl1pPr marL="231775" indent="-231775" algn="l" defTabSz="892175" rtl="0" eaLnBrk="1" fontAlgn="base" hangingPunct="1">
        <a:spcBef>
          <a:spcPct val="75000"/>
        </a:spcBef>
        <a:spcAft>
          <a:spcPct val="0"/>
        </a:spcAft>
        <a:buClr>
          <a:srgbClr val="095BA6"/>
        </a:buClr>
        <a:buSzPct val="70000"/>
        <a:buFont typeface="Wingdings" pitchFamily="2" charset="2"/>
        <a:buChar char="l"/>
        <a:defRPr sz="1200">
          <a:solidFill>
            <a:schemeClr val="tx1"/>
          </a:solidFill>
          <a:latin typeface="+mn-lt"/>
          <a:ea typeface="+mn-ea"/>
          <a:cs typeface="+mn-cs"/>
        </a:defRPr>
      </a:lvl1pPr>
      <a:lvl2pPr marL="461963" indent="-228600" algn="l" defTabSz="892175" rtl="0" eaLnBrk="1" fontAlgn="base" hangingPunct="1">
        <a:spcBef>
          <a:spcPct val="25000"/>
        </a:spcBef>
        <a:spcAft>
          <a:spcPct val="0"/>
        </a:spcAft>
        <a:buClr>
          <a:srgbClr val="83AED1"/>
        </a:buClr>
        <a:buSzPct val="70000"/>
        <a:buFont typeface="Wingdings" pitchFamily="2" charset="2"/>
        <a:buChar char="n"/>
        <a:defRPr sz="1200">
          <a:solidFill>
            <a:schemeClr val="tx1"/>
          </a:solidFill>
          <a:latin typeface="+mn-lt"/>
          <a:ea typeface="+mn-ea"/>
        </a:defRPr>
      </a:lvl2pPr>
      <a:lvl3pPr marL="682625" indent="-219075" algn="l" defTabSz="892175" rtl="0" eaLnBrk="1" fontAlgn="base" hangingPunct="1">
        <a:spcBef>
          <a:spcPct val="25000"/>
        </a:spcBef>
        <a:spcAft>
          <a:spcPct val="0"/>
        </a:spcAft>
        <a:buClr>
          <a:srgbClr val="83AED1"/>
        </a:buClr>
        <a:buFont typeface="Arial" charset="0"/>
        <a:buChar char="–"/>
        <a:defRPr sz="1200">
          <a:solidFill>
            <a:schemeClr val="tx1"/>
          </a:solidFill>
          <a:latin typeface="+mn-lt"/>
          <a:ea typeface="+mn-ea"/>
        </a:defRPr>
      </a:lvl3pPr>
      <a:lvl4pPr marL="901700" indent="-217488" algn="l" defTabSz="892175" rtl="0" eaLnBrk="1" fontAlgn="base" hangingPunct="1">
        <a:spcBef>
          <a:spcPct val="25000"/>
        </a:spcBef>
        <a:spcAft>
          <a:spcPct val="0"/>
        </a:spcAft>
        <a:buClr>
          <a:srgbClr val="83AED1"/>
        </a:buClr>
        <a:buFont typeface="Wingdings" pitchFamily="2" charset="2"/>
        <a:buChar char="w"/>
        <a:defRPr sz="1200">
          <a:solidFill>
            <a:schemeClr val="tx1"/>
          </a:solidFill>
          <a:latin typeface="+mn-lt"/>
          <a:ea typeface="+mn-ea"/>
        </a:defRPr>
      </a:lvl4pPr>
      <a:lvl5pPr marL="11461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5pPr>
      <a:lvl6pPr marL="16033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6pPr>
      <a:lvl7pPr marL="20605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7pPr>
      <a:lvl8pPr marL="25177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8pPr>
      <a:lvl9pPr marL="29749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3.emf"/><Relationship Id="rId5" Type="http://schemas.openxmlformats.org/officeDocument/2006/relationships/image" Target="../media/image12.jp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jpeg"/><Relationship Id="rId3" Type="http://schemas.openxmlformats.org/officeDocument/2006/relationships/tags" Target="../tags/tag35.xml"/><Relationship Id="rId21" Type="http://schemas.openxmlformats.org/officeDocument/2006/relationships/image" Target="../media/image36.jpe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jpeg"/><Relationship Id="rId2" Type="http://schemas.openxmlformats.org/officeDocument/2006/relationships/tags" Target="../tags/tag34.xml"/><Relationship Id="rId16" Type="http://schemas.openxmlformats.org/officeDocument/2006/relationships/image" Target="../media/image31.jpeg"/><Relationship Id="rId20" Type="http://schemas.openxmlformats.org/officeDocument/2006/relationships/image" Target="../media/image35.jpeg"/><Relationship Id="rId1" Type="http://schemas.openxmlformats.org/officeDocument/2006/relationships/tags" Target="../tags/tag3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jpeg"/><Relationship Id="rId15" Type="http://schemas.openxmlformats.org/officeDocument/2006/relationships/image" Target="../media/image30.emf"/><Relationship Id="rId10" Type="http://schemas.openxmlformats.org/officeDocument/2006/relationships/image" Target="../media/image25.png"/><Relationship Id="rId19" Type="http://schemas.openxmlformats.org/officeDocument/2006/relationships/image" Target="../media/image34.jpeg"/><Relationship Id="rId4" Type="http://schemas.openxmlformats.org/officeDocument/2006/relationships/slideLayout" Target="../slideLayouts/slideLayout1.xml"/><Relationship Id="rId9" Type="http://schemas.openxmlformats.org/officeDocument/2006/relationships/image" Target="../media/image24.wmf"/><Relationship Id="rId14" Type="http://schemas.openxmlformats.org/officeDocument/2006/relationships/image" Target="../media/image29.emf"/><Relationship Id="rId22"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11.xml"/><Relationship Id="rId7" Type="http://schemas.openxmlformats.org/officeDocument/2006/relationships/image" Target="../media/image6.em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8.xml"/><Relationship Id="rId7" Type="http://schemas.openxmlformats.org/officeDocument/2006/relationships/image" Target="../media/image9.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a:spLocks noGrp="1"/>
          </p:cNvSpPr>
          <p:nvPr>
            <p:ph type="subTitle" idx="1"/>
          </p:nvPr>
        </p:nvSpPr>
        <p:spPr>
          <a:xfrm>
            <a:off x="6807442" y="1860254"/>
            <a:ext cx="2844560" cy="458787"/>
          </a:xfrm>
        </p:spPr>
        <p:txBody>
          <a:bodyPr anchor="ctr"/>
          <a:lstStyle/>
          <a:p>
            <a:r>
              <a:rPr lang="en-US" b="1" dirty="0" smtClean="0">
                <a:solidFill>
                  <a:schemeClr val="tx1"/>
                </a:solidFill>
                <a:latin typeface="Arial" pitchFamily="34" charset="0"/>
                <a:cs typeface="Arial" pitchFamily="34" charset="0"/>
              </a:rPr>
              <a:t>December 2016 Investor Presentation</a:t>
            </a:r>
            <a:endParaRPr lang="en-US" b="1" dirty="0">
              <a:solidFill>
                <a:schemeClr val="tx1"/>
              </a:solidFill>
              <a:latin typeface="Arial" pitchFamily="34" charset="0"/>
              <a:cs typeface="Arial" pitchFamily="34" charset="0"/>
            </a:endParaRPr>
          </a:p>
        </p:txBody>
      </p:sp>
      <p:sp>
        <p:nvSpPr>
          <p:cNvPr id="8" name="Title 4"/>
          <p:cNvSpPr>
            <a:spLocks noGrp="1"/>
          </p:cNvSpPr>
          <p:nvPr>
            <p:ph type="ctrTitle" sz="quarter"/>
          </p:nvPr>
        </p:nvSpPr>
        <p:spPr>
          <a:xfrm>
            <a:off x="3248887" y="719080"/>
            <a:ext cx="6403115" cy="821022"/>
          </a:xfrm>
        </p:spPr>
        <p:txBody>
          <a:bodyPr/>
          <a:lstStyle/>
          <a:p>
            <a:r>
              <a:rPr lang="en-US" b="1" dirty="0" smtClean="0">
                <a:solidFill>
                  <a:schemeClr val="tx1"/>
                </a:solidFill>
                <a:latin typeface="Arial" pitchFamily="34" charset="0"/>
                <a:cs typeface="Arial" pitchFamily="34" charset="0"/>
              </a:rPr>
              <a:t>Colonial Coal International Corporation</a:t>
            </a:r>
            <a:endParaRPr lang="en-US" b="1" dirty="0">
              <a:solidFill>
                <a:schemeClr val="tx1"/>
              </a:solidFill>
              <a:latin typeface="Arial" pitchFamily="34" charset="0"/>
              <a:cs typeface="Arial" pitchFamily="34" charset="0"/>
            </a:endParaRPr>
          </a:p>
        </p:txBody>
      </p:sp>
      <p:sp>
        <p:nvSpPr>
          <p:cNvPr id="9" name="TextBox 8"/>
          <p:cNvSpPr txBox="1"/>
          <p:nvPr/>
        </p:nvSpPr>
        <p:spPr>
          <a:xfrm>
            <a:off x="8099175" y="183594"/>
            <a:ext cx="1640449" cy="400110"/>
          </a:xfrm>
          <a:prstGeom prst="rect">
            <a:avLst/>
          </a:prstGeom>
          <a:noFill/>
        </p:spPr>
        <p:txBody>
          <a:bodyPr wrap="none" rtlCol="0">
            <a:spAutoFit/>
          </a:bodyPr>
          <a:lstStyle/>
          <a:p>
            <a:r>
              <a:rPr lang="en-US" sz="2000" b="1" dirty="0" smtClean="0">
                <a:solidFill>
                  <a:srgbClr val="FFFFFF"/>
                </a:solidFill>
                <a:effectLst>
                  <a:outerShdw blurRad="38100" dist="38100" dir="2700000" algn="tl">
                    <a:srgbClr val="000000">
                      <a:alpha val="43137"/>
                    </a:srgbClr>
                  </a:outerShdw>
                </a:effectLst>
              </a:rPr>
              <a:t>TSX-V: CAD</a:t>
            </a:r>
            <a:endParaRPr lang="en-US" sz="2000" b="1" dirty="0">
              <a:solidFill>
                <a:srgbClr val="FFFFFF"/>
              </a:solidFill>
              <a:effectLst>
                <a:outerShdw blurRad="38100" dist="38100" dir="2700000" algn="tl">
                  <a:srgbClr val="000000">
                    <a:alpha val="43137"/>
                  </a:srgbClr>
                </a:outerShdw>
              </a:effectLst>
            </a:endParaRPr>
          </a:p>
        </p:txBody>
      </p:sp>
      <p:sp>
        <p:nvSpPr>
          <p:cNvPr id="6" name="Subtitle 5"/>
          <p:cNvSpPr txBox="1">
            <a:spLocks/>
          </p:cNvSpPr>
          <p:nvPr/>
        </p:nvSpPr>
        <p:spPr bwMode="gray">
          <a:xfrm>
            <a:off x="2771775" y="1530787"/>
            <a:ext cx="688022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r" defTabSz="892175" rtl="0" eaLnBrk="1" fontAlgn="base" hangingPunct="1">
              <a:lnSpc>
                <a:spcPct val="115000"/>
              </a:lnSpc>
              <a:spcBef>
                <a:spcPct val="0"/>
              </a:spcBef>
              <a:spcAft>
                <a:spcPct val="0"/>
              </a:spcAft>
              <a:buClrTx/>
              <a:buSzTx/>
              <a:buFontTx/>
              <a:buNone/>
              <a:defRPr sz="1200">
                <a:solidFill>
                  <a:schemeClr val="bg1"/>
                </a:solidFill>
                <a:latin typeface="Dax-Medium" pitchFamily="34" charset="0"/>
                <a:ea typeface="+mn-ea"/>
                <a:cs typeface="+mn-cs"/>
              </a:defRPr>
            </a:lvl1pPr>
            <a:lvl2pPr marL="461963" indent="-228600" algn="l" defTabSz="892175" rtl="0" eaLnBrk="1" fontAlgn="base" hangingPunct="1">
              <a:spcBef>
                <a:spcPct val="25000"/>
              </a:spcBef>
              <a:spcAft>
                <a:spcPct val="0"/>
              </a:spcAft>
              <a:buClr>
                <a:srgbClr val="83AED1"/>
              </a:buClr>
              <a:buSzPct val="70000"/>
              <a:buFont typeface="Wingdings" pitchFamily="2" charset="2"/>
              <a:buChar char="n"/>
              <a:defRPr sz="1200">
                <a:solidFill>
                  <a:schemeClr val="tx1"/>
                </a:solidFill>
                <a:latin typeface="+mn-lt"/>
                <a:ea typeface="+mn-ea"/>
              </a:defRPr>
            </a:lvl2pPr>
            <a:lvl3pPr marL="682625" indent="-219075" algn="l" defTabSz="892175" rtl="0" eaLnBrk="1" fontAlgn="base" hangingPunct="1">
              <a:spcBef>
                <a:spcPct val="25000"/>
              </a:spcBef>
              <a:spcAft>
                <a:spcPct val="0"/>
              </a:spcAft>
              <a:buClr>
                <a:srgbClr val="83AED1"/>
              </a:buClr>
              <a:buFont typeface="Arial" charset="0"/>
              <a:buChar char="–"/>
              <a:defRPr sz="1200">
                <a:solidFill>
                  <a:schemeClr val="tx1"/>
                </a:solidFill>
                <a:latin typeface="+mn-lt"/>
                <a:ea typeface="+mn-ea"/>
              </a:defRPr>
            </a:lvl3pPr>
            <a:lvl4pPr marL="901700" indent="-217488" algn="l" defTabSz="892175" rtl="0" eaLnBrk="1" fontAlgn="base" hangingPunct="1">
              <a:spcBef>
                <a:spcPct val="25000"/>
              </a:spcBef>
              <a:spcAft>
                <a:spcPct val="0"/>
              </a:spcAft>
              <a:buClr>
                <a:srgbClr val="83AED1"/>
              </a:buClr>
              <a:buFont typeface="Wingdings" pitchFamily="2" charset="2"/>
              <a:buChar char="w"/>
              <a:defRPr sz="1200">
                <a:solidFill>
                  <a:schemeClr val="tx1"/>
                </a:solidFill>
                <a:latin typeface="+mn-lt"/>
                <a:ea typeface="+mn-ea"/>
              </a:defRPr>
            </a:lvl4pPr>
            <a:lvl5pPr marL="11461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5pPr>
            <a:lvl6pPr marL="16033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6pPr>
            <a:lvl7pPr marL="20605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7pPr>
            <a:lvl8pPr marL="25177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8pPr>
            <a:lvl9pPr marL="29749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9pPr>
          </a:lstStyle>
          <a:p>
            <a:r>
              <a:rPr lang="en-US" sz="1800" b="1" dirty="0" smtClean="0">
                <a:solidFill>
                  <a:srgbClr val="000000"/>
                </a:solidFill>
                <a:latin typeface="Arial" pitchFamily="34" charset="0"/>
                <a:cs typeface="Arial" pitchFamily="34" charset="0"/>
              </a:rPr>
              <a:t>Western Canada’s Leading Coking Coal Developer</a:t>
            </a:r>
            <a:endParaRPr lang="en-US" sz="1800" b="1" dirty="0">
              <a:solidFill>
                <a:srgbClr val="0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04299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7992000" y="6390000"/>
            <a:ext cx="1890752" cy="553998"/>
          </a:xfrm>
          <a:prstGeom prst="rect">
            <a:avLst/>
          </a:prstGeom>
          <a:noFill/>
        </p:spPr>
        <p:txBody>
          <a:bodyPr wrap="square" rtlCol="0">
            <a:spAutoFit/>
          </a:bodyPr>
          <a:lstStyle/>
          <a:p>
            <a:pPr algn="l"/>
            <a:r>
              <a:rPr lang="en-US" sz="900" b="1" dirty="0" smtClean="0">
                <a:solidFill>
                  <a:srgbClr val="095BA6"/>
                </a:solidFill>
              </a:rPr>
              <a:t>Willow Creek </a:t>
            </a:r>
            <a:r>
              <a:rPr lang="en-US" sz="900" i="1" dirty="0" smtClean="0">
                <a:solidFill>
                  <a:srgbClr val="095BA6"/>
                </a:solidFill>
              </a:rPr>
              <a:t>(Conuma)-C&amp;M</a:t>
            </a:r>
            <a:endParaRPr lang="en-CA" sz="500" i="1" dirty="0">
              <a:solidFill>
                <a:srgbClr val="095BA6"/>
              </a:solidFill>
            </a:endParaRPr>
          </a:p>
          <a:p>
            <a:pPr algn="l"/>
            <a:r>
              <a:rPr lang="en-CA" sz="500" i="1" dirty="0" smtClean="0">
                <a:solidFill>
                  <a:srgbClr val="000000"/>
                </a:solidFill>
              </a:rPr>
              <a:t/>
            </a:r>
            <a:br>
              <a:rPr lang="en-CA" sz="500" i="1" dirty="0" smtClean="0">
                <a:solidFill>
                  <a:srgbClr val="000000"/>
                </a:solidFill>
              </a:rPr>
            </a:br>
            <a:r>
              <a:rPr lang="en-CA" sz="800" dirty="0">
                <a:solidFill>
                  <a:srgbClr val="000000"/>
                </a:solidFill>
              </a:rPr>
              <a:t>Reserves</a:t>
            </a:r>
            <a:r>
              <a:rPr lang="en-CA" sz="800" dirty="0" smtClean="0">
                <a:solidFill>
                  <a:srgbClr val="000000"/>
                </a:solidFill>
              </a:rPr>
              <a:t> : 16.6  Mt</a:t>
            </a:r>
            <a:br>
              <a:rPr lang="en-CA" sz="800" dirty="0" smtClean="0">
                <a:solidFill>
                  <a:srgbClr val="000000"/>
                </a:solidFill>
              </a:rPr>
            </a:br>
            <a:r>
              <a:rPr lang="en-CA" sz="800" dirty="0" smtClean="0">
                <a:solidFill>
                  <a:srgbClr val="000000"/>
                </a:solidFill>
              </a:rPr>
              <a:t>Target Production: 1.7 Mtpa</a:t>
            </a:r>
            <a:endParaRPr lang="en-US" sz="800" dirty="0">
              <a:solidFill>
                <a:srgbClr val="000000"/>
              </a:solidFill>
            </a:endParaRPr>
          </a:p>
        </p:txBody>
      </p:sp>
      <p:sp>
        <p:nvSpPr>
          <p:cNvPr id="91" name="TextBox 90"/>
          <p:cNvSpPr txBox="1"/>
          <p:nvPr/>
        </p:nvSpPr>
        <p:spPr>
          <a:xfrm>
            <a:off x="7992000" y="5688000"/>
            <a:ext cx="1601721" cy="553998"/>
          </a:xfrm>
          <a:prstGeom prst="rect">
            <a:avLst/>
          </a:prstGeom>
          <a:noFill/>
        </p:spPr>
        <p:txBody>
          <a:bodyPr wrap="none" rtlCol="0">
            <a:spAutoFit/>
          </a:bodyPr>
          <a:lstStyle/>
          <a:p>
            <a:pPr algn="l"/>
            <a:r>
              <a:rPr lang="en-US" sz="900" b="1" dirty="0" smtClean="0">
                <a:solidFill>
                  <a:srgbClr val="095BA6"/>
                </a:solidFill>
              </a:rPr>
              <a:t>Wapiti </a:t>
            </a:r>
            <a:r>
              <a:rPr lang="en-US" sz="900" i="1" dirty="0" smtClean="0">
                <a:solidFill>
                  <a:srgbClr val="095BA6"/>
                </a:solidFill>
              </a:rPr>
              <a:t>(Canadian Dehua</a:t>
            </a:r>
            <a:r>
              <a:rPr lang="en-US" sz="900" b="1" dirty="0" smtClean="0">
                <a:solidFill>
                  <a:srgbClr val="095BA6"/>
                </a:solidFill>
              </a:rPr>
              <a:t>)</a:t>
            </a:r>
            <a:endParaRPr lang="en-CA" sz="900" i="1" dirty="0">
              <a:solidFill>
                <a:srgbClr val="095BA6"/>
              </a:solidFill>
            </a:endParaRPr>
          </a:p>
          <a:p>
            <a:pPr algn="l"/>
            <a:r>
              <a:rPr lang="en-CA" sz="500" dirty="0" smtClean="0">
                <a:solidFill>
                  <a:srgbClr val="000000"/>
                </a:solidFill>
              </a:rPr>
              <a:t/>
            </a:r>
            <a:br>
              <a:rPr lang="en-CA" sz="500" dirty="0" smtClean="0">
                <a:solidFill>
                  <a:srgbClr val="000000"/>
                </a:solidFill>
              </a:rPr>
            </a:br>
            <a:r>
              <a:rPr lang="en-CA" sz="800" dirty="0">
                <a:solidFill>
                  <a:srgbClr val="000000"/>
                </a:solidFill>
              </a:rPr>
              <a:t>Projected</a:t>
            </a:r>
            <a:r>
              <a:rPr lang="en-CA" sz="800" dirty="0" smtClean="0">
                <a:solidFill>
                  <a:srgbClr val="000000"/>
                </a:solidFill>
              </a:rPr>
              <a:t> Resources: 7000  Mt</a:t>
            </a:r>
            <a:br>
              <a:rPr lang="en-CA" sz="800" dirty="0" smtClean="0">
                <a:solidFill>
                  <a:srgbClr val="000000"/>
                </a:solidFill>
              </a:rPr>
            </a:br>
            <a:r>
              <a:rPr lang="en-CA" sz="800" dirty="0" smtClean="0">
                <a:solidFill>
                  <a:srgbClr val="000000"/>
                </a:solidFill>
              </a:rPr>
              <a:t>Target Production: 6 Mtpa</a:t>
            </a:r>
            <a:endParaRPr lang="en-US" sz="800" dirty="0">
              <a:solidFill>
                <a:srgbClr val="000000"/>
              </a:solidFill>
            </a:endParaRPr>
          </a:p>
        </p:txBody>
      </p:sp>
      <p:sp>
        <p:nvSpPr>
          <p:cNvPr id="79" name="TextBox 78"/>
          <p:cNvSpPr txBox="1"/>
          <p:nvPr/>
        </p:nvSpPr>
        <p:spPr>
          <a:xfrm>
            <a:off x="7992000" y="2844000"/>
            <a:ext cx="1682623" cy="553998"/>
          </a:xfrm>
          <a:prstGeom prst="rect">
            <a:avLst/>
          </a:prstGeom>
          <a:noFill/>
        </p:spPr>
        <p:txBody>
          <a:bodyPr wrap="square" rtlCol="0">
            <a:spAutoFit/>
          </a:bodyPr>
          <a:lstStyle/>
          <a:p>
            <a:pPr algn="l"/>
            <a:r>
              <a:rPr lang="en-US" sz="900" b="1" dirty="0" smtClean="0">
                <a:solidFill>
                  <a:srgbClr val="095BA6"/>
                </a:solidFill>
              </a:rPr>
              <a:t>Sukunka</a:t>
            </a:r>
            <a:r>
              <a:rPr lang="en-US" sz="900" i="1" dirty="0" smtClean="0">
                <a:solidFill>
                  <a:srgbClr val="095BA6"/>
                </a:solidFill>
              </a:rPr>
              <a:t> (Glencore)</a:t>
            </a:r>
            <a:endParaRPr lang="en-CA" sz="900" i="1" dirty="0">
              <a:solidFill>
                <a:srgbClr val="095BA6"/>
              </a:solidFill>
            </a:endParaRPr>
          </a:p>
          <a:p>
            <a:pPr algn="l"/>
            <a:r>
              <a:rPr lang="en-CA" sz="500" dirty="0" smtClean="0">
                <a:solidFill>
                  <a:srgbClr val="000000"/>
                </a:solidFill>
              </a:rPr>
              <a:t/>
            </a:r>
            <a:br>
              <a:rPr lang="en-CA" sz="500" dirty="0" smtClean="0">
                <a:solidFill>
                  <a:srgbClr val="000000"/>
                </a:solidFill>
              </a:rPr>
            </a:br>
            <a:r>
              <a:rPr lang="en-CA" sz="800" dirty="0" smtClean="0">
                <a:solidFill>
                  <a:srgbClr val="000000"/>
                </a:solidFill>
              </a:rPr>
              <a:t>Resources: 185 Mt</a:t>
            </a:r>
            <a:br>
              <a:rPr lang="en-CA" sz="800" dirty="0" smtClean="0">
                <a:solidFill>
                  <a:srgbClr val="000000"/>
                </a:solidFill>
              </a:rPr>
            </a:br>
            <a:r>
              <a:rPr lang="en-CA" sz="800" dirty="0" smtClean="0">
                <a:solidFill>
                  <a:srgbClr val="000000"/>
                </a:solidFill>
              </a:rPr>
              <a:t>Target Production: 3 Mtpa</a:t>
            </a:r>
            <a:endParaRPr lang="en-US" sz="800" dirty="0">
              <a:solidFill>
                <a:srgbClr val="000000"/>
              </a:solidFill>
            </a:endParaRPr>
          </a:p>
        </p:txBody>
      </p:sp>
      <p:sp>
        <p:nvSpPr>
          <p:cNvPr id="20" name="TextBox 19"/>
          <p:cNvSpPr txBox="1"/>
          <p:nvPr/>
        </p:nvSpPr>
        <p:spPr>
          <a:xfrm>
            <a:off x="352800" y="4878000"/>
            <a:ext cx="1755609" cy="523220"/>
          </a:xfrm>
          <a:prstGeom prst="rect">
            <a:avLst/>
          </a:prstGeom>
          <a:noFill/>
        </p:spPr>
        <p:txBody>
          <a:bodyPr wrap="none" rtlCol="0">
            <a:spAutoFit/>
          </a:bodyPr>
          <a:lstStyle/>
          <a:p>
            <a:pPr algn="l"/>
            <a:r>
              <a:rPr lang="en-US" sz="900" b="1" dirty="0">
                <a:solidFill>
                  <a:srgbClr val="095BA6"/>
                </a:solidFill>
              </a:rPr>
              <a:t>Murray River </a:t>
            </a:r>
            <a:r>
              <a:rPr lang="en-US" sz="900" i="1" dirty="0">
                <a:solidFill>
                  <a:srgbClr val="095BA6"/>
                </a:solidFill>
              </a:rPr>
              <a:t>(HD Intl. Mining)</a:t>
            </a:r>
            <a:endParaRPr lang="en-CA" sz="900" i="1" dirty="0">
              <a:solidFill>
                <a:srgbClr val="095BA6"/>
              </a:solidFill>
            </a:endParaRPr>
          </a:p>
          <a:p>
            <a:pPr algn="l"/>
            <a:endParaRPr lang="en-US" sz="300" dirty="0">
              <a:solidFill>
                <a:srgbClr val="000000"/>
              </a:solidFill>
            </a:endParaRPr>
          </a:p>
          <a:p>
            <a:pPr algn="l"/>
            <a:r>
              <a:rPr lang="en-US" sz="800" dirty="0">
                <a:solidFill>
                  <a:srgbClr val="000000"/>
                </a:solidFill>
              </a:rPr>
              <a:t>Resources: </a:t>
            </a:r>
            <a:r>
              <a:rPr lang="en-US" sz="800" dirty="0" smtClean="0">
                <a:solidFill>
                  <a:srgbClr val="000000"/>
                </a:solidFill>
              </a:rPr>
              <a:t>688 Mt </a:t>
            </a:r>
            <a:endParaRPr lang="en-CA" sz="800" dirty="0">
              <a:solidFill>
                <a:srgbClr val="000000"/>
              </a:solidFill>
            </a:endParaRPr>
          </a:p>
          <a:p>
            <a:pPr algn="l"/>
            <a:r>
              <a:rPr lang="en-US" sz="800" dirty="0" smtClean="0">
                <a:solidFill>
                  <a:srgbClr val="000000"/>
                </a:solidFill>
              </a:rPr>
              <a:t>Target Production: 4.8 Mtpa </a:t>
            </a:r>
            <a:endParaRPr lang="en-CA" sz="800" dirty="0">
              <a:solidFill>
                <a:srgbClr val="000000"/>
              </a:solidFill>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34024" y="1591494"/>
            <a:ext cx="5431843" cy="5169011"/>
          </a:xfrm>
          <a:prstGeom prst="rect">
            <a:avLst/>
          </a:prstGeom>
          <a:noFill/>
          <a:extLst>
            <a:ext uri="{909E8E84-426E-40DD-AFC4-6F175D3DCCD1}">
              <a14:hiddenFill xmlns:a14="http://schemas.microsoft.com/office/drawing/2010/main">
                <a:solidFill>
                  <a:srgbClr val="FFFFFF"/>
                </a:solidFill>
              </a14:hiddenFill>
            </a:ext>
          </a:extLst>
        </p:spPr>
      </p:pic>
      <p:sp>
        <p:nvSpPr>
          <p:cNvPr id="43" name="Oval 42"/>
          <p:cNvSpPr/>
          <p:nvPr/>
        </p:nvSpPr>
        <p:spPr>
          <a:xfrm>
            <a:off x="1872000" y="5101200"/>
            <a:ext cx="192024" cy="192024"/>
          </a:xfrm>
          <a:prstGeom prst="ellipse">
            <a:avLst/>
          </a:prstGeom>
          <a:solidFill>
            <a:srgbClr val="CCFFFF"/>
          </a:solidFill>
          <a:ln w="190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defTabSz="1202719"/>
            <a:r>
              <a:rPr lang="en-CA" sz="800" b="1" kern="0" dirty="0" smtClean="0">
                <a:solidFill>
                  <a:schemeClr val="tx1">
                    <a:lumMod val="95000"/>
                    <a:lumOff val="5000"/>
                  </a:schemeClr>
                </a:solidFill>
              </a:rPr>
              <a:t>6</a:t>
            </a:r>
            <a:endParaRPr lang="en-CA" sz="800" b="1" kern="0" dirty="0">
              <a:solidFill>
                <a:schemeClr val="tx1">
                  <a:lumMod val="95000"/>
                  <a:lumOff val="5000"/>
                </a:schemeClr>
              </a:solidFill>
              <a:latin typeface="Arial" charset="0"/>
              <a:ea typeface="LF_Kai" pitchFamily="2" charset="-122"/>
            </a:endParaRPr>
          </a:p>
        </p:txBody>
      </p:sp>
      <p:sp>
        <p:nvSpPr>
          <p:cNvPr id="97" name="TextBox 96"/>
          <p:cNvSpPr txBox="1"/>
          <p:nvPr/>
        </p:nvSpPr>
        <p:spPr>
          <a:xfrm>
            <a:off x="352800" y="6282000"/>
            <a:ext cx="1781257" cy="646331"/>
          </a:xfrm>
          <a:prstGeom prst="rect">
            <a:avLst/>
          </a:prstGeom>
          <a:noFill/>
        </p:spPr>
        <p:txBody>
          <a:bodyPr wrap="none" rtlCol="0">
            <a:spAutoFit/>
          </a:bodyPr>
          <a:lstStyle/>
          <a:p>
            <a:pPr algn="l"/>
            <a:r>
              <a:rPr lang="en-US" sz="900" b="1" dirty="0" smtClean="0">
                <a:solidFill>
                  <a:srgbClr val="095BA6"/>
                </a:solidFill>
              </a:rPr>
              <a:t>Quintette </a:t>
            </a:r>
            <a:r>
              <a:rPr lang="en-US" sz="900" i="1" dirty="0" smtClean="0">
                <a:solidFill>
                  <a:srgbClr val="095BA6"/>
                </a:solidFill>
              </a:rPr>
              <a:t>(Teck) –Mt. Babcock</a:t>
            </a:r>
          </a:p>
          <a:p>
            <a:pPr algn="l"/>
            <a:endParaRPr lang="en-CA" sz="300" i="1" dirty="0">
              <a:solidFill>
                <a:srgbClr val="095BA6"/>
              </a:solidFill>
            </a:endParaRPr>
          </a:p>
          <a:p>
            <a:pPr algn="l"/>
            <a:r>
              <a:rPr lang="en-CA" sz="800" dirty="0" smtClean="0">
                <a:solidFill>
                  <a:srgbClr val="000000"/>
                </a:solidFill>
              </a:rPr>
              <a:t>Reserves : 38.1 Mt</a:t>
            </a:r>
            <a:br>
              <a:rPr lang="en-CA" sz="800" dirty="0" smtClean="0">
                <a:solidFill>
                  <a:srgbClr val="000000"/>
                </a:solidFill>
              </a:rPr>
            </a:br>
            <a:r>
              <a:rPr lang="en-CA" sz="800" dirty="0" smtClean="0">
                <a:solidFill>
                  <a:srgbClr val="000000"/>
                </a:solidFill>
              </a:rPr>
              <a:t>Resources: 236.2 Mt</a:t>
            </a:r>
            <a:br>
              <a:rPr lang="en-CA" sz="800" dirty="0" smtClean="0">
                <a:solidFill>
                  <a:srgbClr val="000000"/>
                </a:solidFill>
              </a:rPr>
            </a:br>
            <a:r>
              <a:rPr lang="en-CA" sz="800" dirty="0" smtClean="0">
                <a:solidFill>
                  <a:srgbClr val="000000"/>
                </a:solidFill>
              </a:rPr>
              <a:t>Target Production: 3-4 Mtpa</a:t>
            </a:r>
            <a:endParaRPr lang="en-US" sz="800" dirty="0">
              <a:solidFill>
                <a:srgbClr val="000000"/>
              </a:solidFill>
            </a:endParaRPr>
          </a:p>
        </p:txBody>
      </p:sp>
      <p:sp>
        <p:nvSpPr>
          <p:cNvPr id="101" name="TextBox 100"/>
          <p:cNvSpPr txBox="1"/>
          <p:nvPr/>
        </p:nvSpPr>
        <p:spPr>
          <a:xfrm>
            <a:off x="352800" y="5556446"/>
            <a:ext cx="1680652" cy="677108"/>
          </a:xfrm>
          <a:prstGeom prst="rect">
            <a:avLst/>
          </a:prstGeom>
          <a:noFill/>
        </p:spPr>
        <p:txBody>
          <a:bodyPr wrap="square" rtlCol="0">
            <a:spAutoFit/>
          </a:bodyPr>
          <a:lstStyle/>
          <a:p>
            <a:pPr algn="l"/>
            <a:r>
              <a:rPr lang="en-US" sz="900" b="1" dirty="0" smtClean="0">
                <a:solidFill>
                  <a:srgbClr val="095BA6"/>
                </a:solidFill>
              </a:rPr>
              <a:t>Perry Creek </a:t>
            </a:r>
            <a:r>
              <a:rPr lang="en-US" sz="900" i="1" dirty="0" smtClean="0">
                <a:solidFill>
                  <a:srgbClr val="095BA6"/>
                </a:solidFill>
              </a:rPr>
              <a:t>(Conuma)-C&amp;M</a:t>
            </a:r>
            <a:br>
              <a:rPr lang="en-US" sz="900" i="1" dirty="0" smtClean="0">
                <a:solidFill>
                  <a:srgbClr val="095BA6"/>
                </a:solidFill>
              </a:rPr>
            </a:br>
            <a:endParaRPr lang="en-CA" sz="500" i="1" dirty="0">
              <a:solidFill>
                <a:srgbClr val="095BA6"/>
              </a:solidFill>
            </a:endParaRPr>
          </a:p>
          <a:p>
            <a:pPr algn="l"/>
            <a:r>
              <a:rPr lang="en-CA" sz="800" dirty="0">
                <a:solidFill>
                  <a:srgbClr val="000000"/>
                </a:solidFill>
              </a:rPr>
              <a:t>Reserves</a:t>
            </a:r>
            <a:r>
              <a:rPr lang="en-CA" sz="800" dirty="0" smtClean="0">
                <a:solidFill>
                  <a:srgbClr val="000000"/>
                </a:solidFill>
              </a:rPr>
              <a:t> : 8.8 Mt</a:t>
            </a:r>
            <a:br>
              <a:rPr lang="en-CA" sz="800" dirty="0" smtClean="0">
                <a:solidFill>
                  <a:srgbClr val="000000"/>
                </a:solidFill>
              </a:rPr>
            </a:br>
            <a:r>
              <a:rPr lang="en-CA" sz="800" dirty="0" smtClean="0">
                <a:solidFill>
                  <a:srgbClr val="000000"/>
                </a:solidFill>
              </a:rPr>
              <a:t>Resources: 28 Mt</a:t>
            </a:r>
            <a:br>
              <a:rPr lang="en-CA" sz="800" dirty="0" smtClean="0">
                <a:solidFill>
                  <a:srgbClr val="000000"/>
                </a:solidFill>
              </a:rPr>
            </a:br>
            <a:r>
              <a:rPr lang="en-CA" sz="800" dirty="0" smtClean="0">
                <a:solidFill>
                  <a:srgbClr val="000000"/>
                </a:solidFill>
              </a:rPr>
              <a:t>Target Production: 1.5 Mtpa</a:t>
            </a:r>
            <a:endParaRPr lang="en-US" sz="800" dirty="0">
              <a:solidFill>
                <a:srgbClr val="000000"/>
              </a:solidFill>
            </a:endParaRPr>
          </a:p>
        </p:txBody>
      </p:sp>
      <p:sp>
        <p:nvSpPr>
          <p:cNvPr id="46" name="TextBox 45"/>
          <p:cNvSpPr txBox="1"/>
          <p:nvPr/>
        </p:nvSpPr>
        <p:spPr>
          <a:xfrm>
            <a:off x="346425" y="2880000"/>
            <a:ext cx="1684294" cy="646331"/>
          </a:xfrm>
          <a:prstGeom prst="rect">
            <a:avLst/>
          </a:prstGeom>
          <a:noFill/>
        </p:spPr>
        <p:txBody>
          <a:bodyPr wrap="square" rtlCol="0">
            <a:spAutoFit/>
          </a:bodyPr>
          <a:lstStyle/>
          <a:p>
            <a:pPr algn="l"/>
            <a:r>
              <a:rPr lang="en-US" sz="900" b="1" dirty="0" smtClean="0">
                <a:solidFill>
                  <a:srgbClr val="095BA6"/>
                </a:solidFill>
              </a:rPr>
              <a:t>Flatbed </a:t>
            </a:r>
            <a:r>
              <a:rPr lang="en-US" sz="900" i="1" dirty="0">
                <a:solidFill>
                  <a:srgbClr val="095BA6"/>
                </a:solidFill>
              </a:rPr>
              <a:t>(</a:t>
            </a:r>
            <a:r>
              <a:rPr lang="en-US" sz="900" i="1" dirty="0" smtClean="0">
                <a:solidFill>
                  <a:srgbClr val="095BA6"/>
                </a:solidFill>
              </a:rPr>
              <a:t>Colonial Coal)</a:t>
            </a:r>
            <a:endParaRPr lang="en-CA" sz="900" dirty="0">
              <a:solidFill>
                <a:srgbClr val="095BA6"/>
              </a:solidFill>
            </a:endParaRPr>
          </a:p>
          <a:p>
            <a:pPr algn="l"/>
            <a:endParaRPr lang="en-US" sz="300" dirty="0">
              <a:solidFill>
                <a:srgbClr val="000000"/>
              </a:solidFill>
            </a:endParaRPr>
          </a:p>
          <a:p>
            <a:pPr algn="l"/>
            <a:r>
              <a:rPr lang="en-US" sz="800" dirty="0" smtClean="0">
                <a:solidFill>
                  <a:srgbClr val="000000"/>
                </a:solidFill>
              </a:rPr>
              <a:t>Target Resources</a:t>
            </a:r>
            <a:r>
              <a:rPr lang="en-US" sz="800" dirty="0">
                <a:solidFill>
                  <a:srgbClr val="000000"/>
                </a:solidFill>
              </a:rPr>
              <a:t>: </a:t>
            </a:r>
            <a:r>
              <a:rPr lang="en-US" sz="800" dirty="0" smtClean="0">
                <a:solidFill>
                  <a:srgbClr val="000000"/>
                </a:solidFill>
              </a:rPr>
              <a:t>100+ Mt</a:t>
            </a:r>
            <a:endParaRPr lang="en-CA" sz="800" dirty="0">
              <a:solidFill>
                <a:srgbClr val="000000"/>
              </a:solidFill>
            </a:endParaRPr>
          </a:p>
          <a:p>
            <a:pPr algn="l"/>
            <a:r>
              <a:rPr lang="en-US" sz="800" dirty="0">
                <a:solidFill>
                  <a:srgbClr val="000000"/>
                </a:solidFill>
              </a:rPr>
              <a:t>Target Production: </a:t>
            </a:r>
            <a:r>
              <a:rPr lang="en-US" sz="800" dirty="0" smtClean="0">
                <a:solidFill>
                  <a:srgbClr val="000000"/>
                </a:solidFill>
              </a:rPr>
              <a:t>2-4 Mtpa</a:t>
            </a:r>
            <a:endParaRPr lang="en-CA" sz="800" dirty="0">
              <a:solidFill>
                <a:srgbClr val="000000"/>
              </a:solidFill>
            </a:endParaRPr>
          </a:p>
          <a:p>
            <a:pPr algn="l"/>
            <a:endParaRPr lang="en-CA" sz="800" dirty="0">
              <a:solidFill>
                <a:srgbClr val="000000"/>
              </a:solidFill>
            </a:endParaRPr>
          </a:p>
        </p:txBody>
      </p:sp>
      <p:sp>
        <p:nvSpPr>
          <p:cNvPr id="2" name="Title 1"/>
          <p:cNvSpPr>
            <a:spLocks noGrp="1"/>
          </p:cNvSpPr>
          <p:nvPr>
            <p:ph type="title"/>
          </p:nvPr>
        </p:nvSpPr>
        <p:spPr/>
        <p:txBody>
          <a:bodyPr/>
          <a:lstStyle/>
          <a:p>
            <a:r>
              <a:rPr lang="en-CA" dirty="0" smtClean="0"/>
              <a:t>Peace </a:t>
            </a:r>
            <a:r>
              <a:rPr lang="en-CA" dirty="0"/>
              <a:t>River </a:t>
            </a:r>
            <a:r>
              <a:rPr lang="en-CA" dirty="0" smtClean="0"/>
              <a:t>Coalfield</a:t>
            </a:r>
            <a:endParaRPr lang="en-CA" dirty="0"/>
          </a:p>
        </p:txBody>
      </p:sp>
      <p:sp>
        <p:nvSpPr>
          <p:cNvPr id="343" name="Slide Number Placeholder 3"/>
          <p:cNvSpPr txBox="1">
            <a:spLocks/>
          </p:cNvSpPr>
          <p:nvPr/>
        </p:nvSpPr>
        <p:spPr>
          <a:xfrm>
            <a:off x="4086122" y="7032625"/>
            <a:ext cx="1844675" cy="457200"/>
          </a:xfrm>
          <a:prstGeom prst="rect">
            <a:avLst/>
          </a:prstGeom>
          <a:noFill/>
          <a:ln w="9525">
            <a:noFill/>
            <a:miter lim="800000"/>
            <a:headEnd/>
            <a:tailEnd/>
          </a:ln>
          <a:effectLst/>
        </p:spPr>
        <p:txBody>
          <a:bodyPr vert="horz" wrap="square" lIns="101882" tIns="50941" rIns="101882" bIns="50941" numCol="1" anchor="b" anchorCtr="0" compatLnSpc="1">
            <a:prstTxWarp prst="textNoShape">
              <a:avLst/>
            </a:prstTxWarp>
          </a:bodyPr>
          <a:lstStyle>
            <a:defPPr>
              <a:defRPr lang="en-CA"/>
            </a:defPPr>
            <a:lvl1pPr>
              <a:defRPr sz="1000">
                <a:solidFill>
                  <a:srgbClr val="000000"/>
                </a:solidFill>
                <a:latin typeface="Dax-Regular" pitchFamily="34" charset="0"/>
                <a:ea typeface="LF_Kai" pitchFamily="2" charset="-122"/>
                <a:cs typeface="+mn-cs"/>
              </a:defRPr>
            </a:lvl1pPr>
          </a:lstStyle>
          <a:p>
            <a:endParaRPr lang="en-CA" dirty="0"/>
          </a:p>
        </p:txBody>
      </p:sp>
      <p:sp>
        <p:nvSpPr>
          <p:cNvPr id="252" name="Slide Number Placeholder 2"/>
          <p:cNvSpPr>
            <a:spLocks noGrp="1"/>
          </p:cNvSpPr>
          <p:nvPr>
            <p:ph type="sldNum" sz="quarter" idx="4294967295"/>
          </p:nvPr>
        </p:nvSpPr>
        <p:spPr>
          <a:xfrm>
            <a:off x="9392480" y="7180170"/>
            <a:ext cx="373820" cy="323165"/>
          </a:xfrm>
          <a:prstGeom prst="rect">
            <a:avLst/>
          </a:prstGeom>
        </p:spPr>
        <p:txBody>
          <a:bodyPr/>
          <a:lstStyle/>
          <a:p>
            <a:fld id="{AC5DA140-2F64-4939-B7D1-86657BDDC082}" type="slidenum">
              <a:rPr lang="en-CA" smtClean="0"/>
              <a:pPr/>
              <a:t>9</a:t>
            </a:fld>
            <a:endParaRPr lang="en-CA" dirty="0"/>
          </a:p>
        </p:txBody>
      </p:sp>
      <p:sp>
        <p:nvSpPr>
          <p:cNvPr id="7" name="Rounded Rectangle 6"/>
          <p:cNvSpPr/>
          <p:nvPr/>
        </p:nvSpPr>
        <p:spPr bwMode="auto">
          <a:xfrm>
            <a:off x="349200" y="3582000"/>
            <a:ext cx="1782000" cy="594000"/>
          </a:xfrm>
          <a:prstGeom prst="roundRect">
            <a:avLst/>
          </a:prstGeom>
          <a:noFill/>
          <a:ln w="12700" cap="flat" cmpd="sng" algn="ctr">
            <a:solidFill>
              <a:schemeClr val="tx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81088"/>
            <a:endParaRPr lang="en-CA" dirty="0" smtClean="0">
              <a:solidFill>
                <a:srgbClr val="000000"/>
              </a:solidFill>
            </a:endParaRPr>
          </a:p>
        </p:txBody>
      </p:sp>
      <p:sp>
        <p:nvSpPr>
          <p:cNvPr id="10" name="Rounded Rectangle 9"/>
          <p:cNvSpPr/>
          <p:nvPr/>
        </p:nvSpPr>
        <p:spPr bwMode="auto">
          <a:xfrm>
            <a:off x="349200" y="4878000"/>
            <a:ext cx="1782000" cy="594000"/>
          </a:xfrm>
          <a:prstGeom prst="roundRect">
            <a:avLst/>
          </a:prstGeom>
          <a:noFill/>
          <a:ln w="12700" cap="flat" cmpd="sng" algn="ctr">
            <a:solidFill>
              <a:schemeClr val="tx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81088"/>
            <a:endParaRPr lang="en-CA" dirty="0" smtClean="0">
              <a:solidFill>
                <a:srgbClr val="000000"/>
              </a:solidFill>
            </a:endParaRPr>
          </a:p>
        </p:txBody>
      </p:sp>
      <p:sp>
        <p:nvSpPr>
          <p:cNvPr id="12" name="TextBox 11"/>
          <p:cNvSpPr txBox="1"/>
          <p:nvPr/>
        </p:nvSpPr>
        <p:spPr>
          <a:xfrm>
            <a:off x="352800" y="3582000"/>
            <a:ext cx="1672253" cy="523220"/>
          </a:xfrm>
          <a:prstGeom prst="rect">
            <a:avLst/>
          </a:prstGeom>
          <a:noFill/>
        </p:spPr>
        <p:txBody>
          <a:bodyPr wrap="none" rtlCol="0">
            <a:spAutoFit/>
          </a:bodyPr>
          <a:lstStyle/>
          <a:p>
            <a:pPr algn="l"/>
            <a:r>
              <a:rPr lang="en-US" sz="900" b="1" dirty="0" smtClean="0">
                <a:solidFill>
                  <a:srgbClr val="095BA6"/>
                </a:solidFill>
              </a:rPr>
              <a:t>Huguenot </a:t>
            </a:r>
            <a:r>
              <a:rPr lang="en-US" sz="900" i="1" dirty="0" smtClean="0">
                <a:solidFill>
                  <a:srgbClr val="095BA6"/>
                </a:solidFill>
              </a:rPr>
              <a:t>(Colonial Coal)</a:t>
            </a:r>
            <a:endParaRPr lang="en-CA" sz="900" i="1" dirty="0">
              <a:solidFill>
                <a:srgbClr val="095BA6"/>
              </a:solidFill>
            </a:endParaRPr>
          </a:p>
          <a:p>
            <a:pPr algn="l"/>
            <a:endParaRPr lang="en-US" sz="300" dirty="0">
              <a:solidFill>
                <a:srgbClr val="000000"/>
              </a:solidFill>
            </a:endParaRPr>
          </a:p>
          <a:p>
            <a:pPr algn="l"/>
            <a:r>
              <a:rPr lang="en-US" sz="800" dirty="0" smtClean="0">
                <a:solidFill>
                  <a:srgbClr val="000000"/>
                </a:solidFill>
              </a:rPr>
              <a:t>Resources</a:t>
            </a:r>
            <a:r>
              <a:rPr lang="en-US" sz="800" dirty="0">
                <a:solidFill>
                  <a:srgbClr val="000000"/>
                </a:solidFill>
              </a:rPr>
              <a:t>: </a:t>
            </a:r>
            <a:r>
              <a:rPr lang="en-US" sz="800" dirty="0" smtClean="0">
                <a:solidFill>
                  <a:srgbClr val="000000"/>
                </a:solidFill>
              </a:rPr>
              <a:t>397 Mt</a:t>
            </a:r>
            <a:endParaRPr lang="en-CA" sz="800" dirty="0">
              <a:solidFill>
                <a:srgbClr val="000000"/>
              </a:solidFill>
            </a:endParaRPr>
          </a:p>
          <a:p>
            <a:pPr algn="l"/>
            <a:r>
              <a:rPr lang="en-US" sz="800" dirty="0" smtClean="0">
                <a:solidFill>
                  <a:srgbClr val="000000"/>
                </a:solidFill>
              </a:rPr>
              <a:t>Target Production</a:t>
            </a:r>
            <a:r>
              <a:rPr lang="en-US" sz="800" dirty="0">
                <a:solidFill>
                  <a:srgbClr val="000000"/>
                </a:solidFill>
              </a:rPr>
              <a:t>: </a:t>
            </a:r>
            <a:r>
              <a:rPr lang="en-US" sz="800" dirty="0" smtClean="0">
                <a:solidFill>
                  <a:srgbClr val="000000"/>
                </a:solidFill>
              </a:rPr>
              <a:t>3.5-5.0 Mtpa </a:t>
            </a:r>
            <a:endParaRPr lang="en-CA" sz="800" dirty="0">
              <a:solidFill>
                <a:srgbClr val="000000"/>
              </a:solidFill>
            </a:endParaRPr>
          </a:p>
        </p:txBody>
      </p:sp>
      <p:sp>
        <p:nvSpPr>
          <p:cNvPr id="13" name="Rounded Rectangle 12"/>
          <p:cNvSpPr/>
          <p:nvPr/>
        </p:nvSpPr>
        <p:spPr bwMode="auto">
          <a:xfrm>
            <a:off x="349200" y="2880000"/>
            <a:ext cx="1782000" cy="594000"/>
          </a:xfrm>
          <a:prstGeom prst="roundRect">
            <a:avLst/>
          </a:prstGeom>
          <a:noFill/>
          <a:ln w="12700" cap="flat" cmpd="sng" algn="ctr">
            <a:solidFill>
              <a:schemeClr val="tx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81088"/>
            <a:endParaRPr lang="en-CA" dirty="0" smtClean="0">
              <a:solidFill>
                <a:srgbClr val="000000"/>
              </a:solidFill>
            </a:endParaRPr>
          </a:p>
        </p:txBody>
      </p:sp>
      <p:sp>
        <p:nvSpPr>
          <p:cNvPr id="15" name="TextBox 14"/>
          <p:cNvSpPr txBox="1"/>
          <p:nvPr/>
        </p:nvSpPr>
        <p:spPr>
          <a:xfrm>
            <a:off x="352800" y="2142000"/>
            <a:ext cx="1585690" cy="769441"/>
          </a:xfrm>
          <a:prstGeom prst="rect">
            <a:avLst/>
          </a:prstGeom>
          <a:noFill/>
        </p:spPr>
        <p:txBody>
          <a:bodyPr wrap="none" rtlCol="0">
            <a:spAutoFit/>
          </a:bodyPr>
          <a:lstStyle/>
          <a:p>
            <a:pPr algn="l"/>
            <a:r>
              <a:rPr lang="en-US" sz="900" b="1" dirty="0">
                <a:solidFill>
                  <a:srgbClr val="095BA6"/>
                </a:solidFill>
              </a:rPr>
              <a:t>Brule </a:t>
            </a:r>
            <a:r>
              <a:rPr lang="en-US" sz="900" i="1" dirty="0" smtClean="0">
                <a:solidFill>
                  <a:srgbClr val="095BA6"/>
                </a:solidFill>
              </a:rPr>
              <a:t>(Conuma) - Producer</a:t>
            </a:r>
            <a:br>
              <a:rPr lang="en-US" sz="900" i="1" dirty="0" smtClean="0">
                <a:solidFill>
                  <a:srgbClr val="095BA6"/>
                </a:solidFill>
              </a:rPr>
            </a:br>
            <a:r>
              <a:rPr lang="en-US" sz="300" dirty="0" smtClean="0">
                <a:solidFill>
                  <a:srgbClr val="000000"/>
                </a:solidFill>
              </a:rPr>
              <a:t/>
            </a:r>
            <a:br>
              <a:rPr lang="en-US" sz="300" dirty="0" smtClean="0">
                <a:solidFill>
                  <a:srgbClr val="000000"/>
                </a:solidFill>
              </a:rPr>
            </a:br>
            <a:r>
              <a:rPr lang="en-US" sz="800" dirty="0" smtClean="0">
                <a:solidFill>
                  <a:srgbClr val="000000"/>
                </a:solidFill>
              </a:rPr>
              <a:t>Reserves</a:t>
            </a:r>
            <a:r>
              <a:rPr lang="en-US" sz="800" dirty="0">
                <a:solidFill>
                  <a:srgbClr val="000000"/>
                </a:solidFill>
              </a:rPr>
              <a:t>: </a:t>
            </a:r>
            <a:r>
              <a:rPr lang="en-US" sz="800" dirty="0" smtClean="0">
                <a:solidFill>
                  <a:srgbClr val="000000"/>
                </a:solidFill>
              </a:rPr>
              <a:t>16.6 Mt</a:t>
            </a:r>
            <a:endParaRPr lang="en-CA" sz="800" dirty="0">
              <a:solidFill>
                <a:srgbClr val="000000"/>
              </a:solidFill>
            </a:endParaRPr>
          </a:p>
          <a:p>
            <a:pPr algn="l"/>
            <a:r>
              <a:rPr lang="en-US" sz="800" dirty="0">
                <a:solidFill>
                  <a:srgbClr val="000000"/>
                </a:solidFill>
              </a:rPr>
              <a:t>Resources: </a:t>
            </a:r>
            <a:r>
              <a:rPr lang="en-US" sz="800" dirty="0" smtClean="0">
                <a:solidFill>
                  <a:srgbClr val="000000"/>
                </a:solidFill>
              </a:rPr>
              <a:t>28.0 Mt</a:t>
            </a:r>
          </a:p>
          <a:p>
            <a:pPr algn="l"/>
            <a:r>
              <a:rPr lang="en-US" sz="800" dirty="0" smtClean="0">
                <a:solidFill>
                  <a:srgbClr val="000000"/>
                </a:solidFill>
              </a:rPr>
              <a:t>Target Production  1-2.0 Mtpa </a:t>
            </a:r>
            <a:endParaRPr lang="en-CA" sz="800" dirty="0">
              <a:solidFill>
                <a:srgbClr val="000000"/>
              </a:solidFill>
            </a:endParaRPr>
          </a:p>
          <a:p>
            <a:pPr algn="l"/>
            <a:endParaRPr lang="en-CA" sz="800" dirty="0">
              <a:solidFill>
                <a:srgbClr val="000000"/>
              </a:solidFill>
            </a:endParaRPr>
          </a:p>
        </p:txBody>
      </p:sp>
      <p:sp>
        <p:nvSpPr>
          <p:cNvPr id="16" name="Rounded Rectangle 15"/>
          <p:cNvSpPr/>
          <p:nvPr/>
        </p:nvSpPr>
        <p:spPr bwMode="auto">
          <a:xfrm>
            <a:off x="349200" y="1404748"/>
            <a:ext cx="1782000" cy="630000"/>
          </a:xfrm>
          <a:prstGeom prst="roundRect">
            <a:avLst/>
          </a:prstGeom>
          <a:noFill/>
          <a:ln w="12700" cap="flat" cmpd="sng" algn="ctr">
            <a:solidFill>
              <a:schemeClr val="tx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81088"/>
            <a:endParaRPr lang="en-CA" dirty="0" smtClean="0">
              <a:solidFill>
                <a:srgbClr val="000000"/>
              </a:solidFill>
            </a:endParaRPr>
          </a:p>
        </p:txBody>
      </p:sp>
      <p:sp>
        <p:nvSpPr>
          <p:cNvPr id="18" name="TextBox 17"/>
          <p:cNvSpPr txBox="1"/>
          <p:nvPr/>
        </p:nvSpPr>
        <p:spPr>
          <a:xfrm>
            <a:off x="353205" y="1404749"/>
            <a:ext cx="1871025" cy="646331"/>
          </a:xfrm>
          <a:prstGeom prst="rect">
            <a:avLst/>
          </a:prstGeom>
          <a:noFill/>
        </p:spPr>
        <p:txBody>
          <a:bodyPr wrap="none" rtlCol="0">
            <a:spAutoFit/>
          </a:bodyPr>
          <a:lstStyle/>
          <a:p>
            <a:pPr algn="l"/>
            <a:r>
              <a:rPr lang="en-US" sz="900" b="1" dirty="0" smtClean="0">
                <a:solidFill>
                  <a:srgbClr val="095BA6"/>
                </a:solidFill>
              </a:rPr>
              <a:t>Belcourt  </a:t>
            </a:r>
            <a:r>
              <a:rPr lang="en-US" sz="900" i="1" dirty="0" smtClean="0">
                <a:solidFill>
                  <a:srgbClr val="095BA6"/>
                </a:solidFill>
              </a:rPr>
              <a:t>(Walter / PRC (Anglo))</a:t>
            </a:r>
            <a:br>
              <a:rPr lang="en-US" sz="900" i="1" dirty="0" smtClean="0">
                <a:solidFill>
                  <a:srgbClr val="095BA6"/>
                </a:solidFill>
              </a:rPr>
            </a:br>
            <a:r>
              <a:rPr lang="en-CA" sz="300" i="1" dirty="0" smtClean="0">
                <a:solidFill>
                  <a:srgbClr val="000000"/>
                </a:solidFill>
              </a:rPr>
              <a:t/>
            </a:r>
            <a:br>
              <a:rPr lang="en-CA" sz="300" i="1" dirty="0" smtClean="0">
                <a:solidFill>
                  <a:srgbClr val="000000"/>
                </a:solidFill>
              </a:rPr>
            </a:br>
            <a:r>
              <a:rPr lang="en-CA" sz="800" dirty="0" smtClean="0">
                <a:solidFill>
                  <a:srgbClr val="000000"/>
                </a:solidFill>
              </a:rPr>
              <a:t>Reserves : 57.00 Mt</a:t>
            </a:r>
            <a:br>
              <a:rPr lang="en-CA" sz="800" dirty="0" smtClean="0">
                <a:solidFill>
                  <a:srgbClr val="000000"/>
                </a:solidFill>
              </a:rPr>
            </a:br>
            <a:r>
              <a:rPr lang="en-CA" sz="800" dirty="0" smtClean="0">
                <a:solidFill>
                  <a:srgbClr val="000000"/>
                </a:solidFill>
              </a:rPr>
              <a:t>Resources: 171.2 Mt</a:t>
            </a:r>
            <a:br>
              <a:rPr lang="en-CA" sz="800" dirty="0" smtClean="0">
                <a:solidFill>
                  <a:srgbClr val="000000"/>
                </a:solidFill>
              </a:rPr>
            </a:br>
            <a:r>
              <a:rPr lang="en-CA" sz="800" dirty="0" smtClean="0">
                <a:solidFill>
                  <a:srgbClr val="000000"/>
                </a:solidFill>
              </a:rPr>
              <a:t>Target Production: 4 Mtpa</a:t>
            </a:r>
            <a:endParaRPr lang="en-US" sz="800" dirty="0">
              <a:solidFill>
                <a:srgbClr val="000000"/>
              </a:solidFill>
            </a:endParaRPr>
          </a:p>
        </p:txBody>
      </p:sp>
      <p:sp>
        <p:nvSpPr>
          <p:cNvPr id="22" name="Rounded Rectangle 21"/>
          <p:cNvSpPr/>
          <p:nvPr/>
        </p:nvSpPr>
        <p:spPr bwMode="auto">
          <a:xfrm>
            <a:off x="349200" y="2142000"/>
            <a:ext cx="1782000" cy="630000"/>
          </a:xfrm>
          <a:prstGeom prst="roundRect">
            <a:avLst/>
          </a:prstGeom>
          <a:noFill/>
          <a:ln w="12700" cap="flat" cmpd="sng" algn="ctr">
            <a:solidFill>
              <a:schemeClr val="tx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81088"/>
            <a:endParaRPr lang="en-CA" dirty="0" smtClean="0">
              <a:solidFill>
                <a:srgbClr val="000000"/>
              </a:solidFill>
            </a:endParaRPr>
          </a:p>
        </p:txBody>
      </p:sp>
      <p:sp>
        <p:nvSpPr>
          <p:cNvPr id="25" name="Rounded Rectangle 24"/>
          <p:cNvSpPr/>
          <p:nvPr/>
        </p:nvSpPr>
        <p:spPr bwMode="auto">
          <a:xfrm>
            <a:off x="349200" y="5580000"/>
            <a:ext cx="1782000" cy="630000"/>
          </a:xfrm>
          <a:prstGeom prst="roundRect">
            <a:avLst/>
          </a:prstGeom>
          <a:noFill/>
          <a:ln w="12700" cap="flat" cmpd="sng" algn="ctr">
            <a:solidFill>
              <a:schemeClr val="tx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81088"/>
            <a:endParaRPr lang="en-CA" dirty="0" smtClean="0">
              <a:solidFill>
                <a:srgbClr val="000000"/>
              </a:solidFill>
            </a:endParaRPr>
          </a:p>
        </p:txBody>
      </p:sp>
      <p:sp>
        <p:nvSpPr>
          <p:cNvPr id="27" name="TextBox 26"/>
          <p:cNvSpPr txBox="1"/>
          <p:nvPr/>
        </p:nvSpPr>
        <p:spPr>
          <a:xfrm>
            <a:off x="352800" y="4284000"/>
            <a:ext cx="1513556" cy="400110"/>
          </a:xfrm>
          <a:prstGeom prst="rect">
            <a:avLst/>
          </a:prstGeom>
          <a:noFill/>
        </p:spPr>
        <p:txBody>
          <a:bodyPr wrap="none" rtlCol="0">
            <a:spAutoFit/>
          </a:bodyPr>
          <a:lstStyle/>
          <a:p>
            <a:pPr algn="l"/>
            <a:r>
              <a:rPr lang="en-US" sz="900" b="1" dirty="0">
                <a:solidFill>
                  <a:srgbClr val="095BA6"/>
                </a:solidFill>
              </a:rPr>
              <a:t>Mt. Duke </a:t>
            </a:r>
            <a:r>
              <a:rPr lang="en-US" sz="900" i="1" dirty="0">
                <a:solidFill>
                  <a:srgbClr val="095BA6"/>
                </a:solidFill>
              </a:rPr>
              <a:t>(Teck)</a:t>
            </a:r>
            <a:endParaRPr lang="en-CA" sz="900" i="1" dirty="0">
              <a:solidFill>
                <a:srgbClr val="095BA6"/>
              </a:solidFill>
            </a:endParaRPr>
          </a:p>
          <a:p>
            <a:pPr algn="l"/>
            <a:endParaRPr lang="en-US" sz="300" dirty="0">
              <a:solidFill>
                <a:srgbClr val="000000"/>
              </a:solidFill>
            </a:endParaRPr>
          </a:p>
          <a:p>
            <a:pPr algn="l"/>
            <a:r>
              <a:rPr lang="en-US" sz="800" dirty="0" smtClean="0">
                <a:solidFill>
                  <a:srgbClr val="000000"/>
                </a:solidFill>
              </a:rPr>
              <a:t>Historical “Reserves”: </a:t>
            </a:r>
            <a:r>
              <a:rPr lang="en-US" sz="800" dirty="0">
                <a:solidFill>
                  <a:srgbClr val="000000"/>
                </a:solidFill>
              </a:rPr>
              <a:t>281 </a:t>
            </a:r>
            <a:r>
              <a:rPr lang="en-US" sz="800" dirty="0" smtClean="0">
                <a:solidFill>
                  <a:srgbClr val="000000"/>
                </a:solidFill>
              </a:rPr>
              <a:t>Mt</a:t>
            </a:r>
            <a:endParaRPr lang="en-CA" sz="800" dirty="0">
              <a:solidFill>
                <a:srgbClr val="000000"/>
              </a:solidFill>
            </a:endParaRPr>
          </a:p>
        </p:txBody>
      </p:sp>
      <p:sp>
        <p:nvSpPr>
          <p:cNvPr id="28" name="Rounded Rectangle 27"/>
          <p:cNvSpPr/>
          <p:nvPr/>
        </p:nvSpPr>
        <p:spPr bwMode="auto">
          <a:xfrm>
            <a:off x="349200" y="4284000"/>
            <a:ext cx="1782000" cy="486000"/>
          </a:xfrm>
          <a:prstGeom prst="roundRect">
            <a:avLst/>
          </a:prstGeom>
          <a:noFill/>
          <a:ln w="12700" cap="flat" cmpd="sng" algn="ctr">
            <a:solidFill>
              <a:schemeClr val="tx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81088"/>
            <a:endParaRPr lang="en-CA" dirty="0" smtClean="0">
              <a:solidFill>
                <a:srgbClr val="000000"/>
              </a:solidFill>
            </a:endParaRPr>
          </a:p>
        </p:txBody>
      </p:sp>
      <p:sp>
        <p:nvSpPr>
          <p:cNvPr id="35" name="Oval 34"/>
          <p:cNvSpPr/>
          <p:nvPr/>
        </p:nvSpPr>
        <p:spPr>
          <a:xfrm>
            <a:off x="1872000" y="4456800"/>
            <a:ext cx="192024" cy="192024"/>
          </a:xfrm>
          <a:prstGeom prst="ellipse">
            <a:avLst/>
          </a:prstGeom>
          <a:solidFill>
            <a:schemeClr val="accent1">
              <a:lumMod val="40000"/>
              <a:lumOff val="60000"/>
            </a:schemeClr>
          </a:solidFill>
          <a:ln w="190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defTabSz="1202719"/>
            <a:r>
              <a:rPr lang="en-CA" sz="800" b="1" kern="0" dirty="0">
                <a:solidFill>
                  <a:schemeClr val="tx1">
                    <a:lumMod val="95000"/>
                    <a:lumOff val="5000"/>
                  </a:schemeClr>
                </a:solidFill>
              </a:rPr>
              <a:t>5</a:t>
            </a:r>
            <a:endParaRPr lang="en-CA" sz="800" b="1" kern="0" dirty="0">
              <a:solidFill>
                <a:schemeClr val="tx1">
                  <a:lumMod val="95000"/>
                  <a:lumOff val="5000"/>
                </a:schemeClr>
              </a:solidFill>
              <a:latin typeface="Arial" charset="0"/>
              <a:ea typeface="LF_Kai" pitchFamily="2" charset="-122"/>
            </a:endParaRPr>
          </a:p>
        </p:txBody>
      </p:sp>
      <p:sp>
        <p:nvSpPr>
          <p:cNvPr id="39" name="Oval 38"/>
          <p:cNvSpPr/>
          <p:nvPr/>
        </p:nvSpPr>
        <p:spPr>
          <a:xfrm>
            <a:off x="1872000" y="3780000"/>
            <a:ext cx="192024" cy="192024"/>
          </a:xfrm>
          <a:prstGeom prst="ellipse">
            <a:avLst/>
          </a:prstGeom>
          <a:solidFill>
            <a:srgbClr val="FFFF00"/>
          </a:solidFill>
          <a:ln w="190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defTabSz="1202719"/>
            <a:r>
              <a:rPr lang="en-CA" sz="800" b="1" kern="0" dirty="0" smtClean="0">
                <a:solidFill>
                  <a:schemeClr val="tx1">
                    <a:lumMod val="95000"/>
                    <a:lumOff val="5000"/>
                  </a:schemeClr>
                </a:solidFill>
                <a:latin typeface="Arial" charset="0"/>
                <a:ea typeface="LF_Kai" pitchFamily="2" charset="-122"/>
              </a:rPr>
              <a:t>4</a:t>
            </a:r>
            <a:endParaRPr lang="en-CA" sz="800" b="1" kern="0" dirty="0">
              <a:solidFill>
                <a:schemeClr val="tx1">
                  <a:lumMod val="95000"/>
                  <a:lumOff val="5000"/>
                </a:schemeClr>
              </a:solidFill>
              <a:latin typeface="Arial" charset="0"/>
              <a:ea typeface="LF_Kai" pitchFamily="2" charset="-122"/>
            </a:endParaRPr>
          </a:p>
        </p:txBody>
      </p:sp>
      <p:sp>
        <p:nvSpPr>
          <p:cNvPr id="40" name="Oval 39"/>
          <p:cNvSpPr/>
          <p:nvPr/>
        </p:nvSpPr>
        <p:spPr>
          <a:xfrm>
            <a:off x="1872000" y="3070800"/>
            <a:ext cx="192024" cy="192024"/>
          </a:xfrm>
          <a:prstGeom prst="ellipse">
            <a:avLst/>
          </a:prstGeom>
          <a:solidFill>
            <a:srgbClr val="FFFF00"/>
          </a:solidFill>
          <a:ln w="190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defTabSz="1202719"/>
            <a:r>
              <a:rPr lang="en-CA" sz="800" b="1" kern="0" dirty="0" smtClean="0">
                <a:solidFill>
                  <a:schemeClr val="tx1">
                    <a:lumMod val="95000"/>
                    <a:lumOff val="5000"/>
                  </a:schemeClr>
                </a:solidFill>
                <a:latin typeface="Arial" charset="0"/>
                <a:ea typeface="LF_Kai" pitchFamily="2" charset="-122"/>
              </a:rPr>
              <a:t>3</a:t>
            </a:r>
            <a:endParaRPr lang="en-CA" sz="800" b="1" kern="0" dirty="0">
              <a:solidFill>
                <a:schemeClr val="tx1">
                  <a:lumMod val="95000"/>
                  <a:lumOff val="5000"/>
                </a:schemeClr>
              </a:solidFill>
              <a:latin typeface="Arial" charset="0"/>
              <a:ea typeface="LF_Kai" pitchFamily="2" charset="-122"/>
            </a:endParaRPr>
          </a:p>
        </p:txBody>
      </p:sp>
      <p:sp>
        <p:nvSpPr>
          <p:cNvPr id="41" name="Oval 40"/>
          <p:cNvSpPr/>
          <p:nvPr/>
        </p:nvSpPr>
        <p:spPr>
          <a:xfrm>
            <a:off x="1872000" y="2350800"/>
            <a:ext cx="192024" cy="192024"/>
          </a:xfrm>
          <a:prstGeom prst="ellipse">
            <a:avLst/>
          </a:prstGeom>
          <a:solidFill>
            <a:srgbClr val="FF9933"/>
          </a:solidFill>
          <a:ln w="190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defTabSz="1202719"/>
            <a:r>
              <a:rPr lang="en-CA" sz="800" b="1" kern="0" dirty="0">
                <a:solidFill>
                  <a:schemeClr val="tx1">
                    <a:lumMod val="95000"/>
                    <a:lumOff val="5000"/>
                  </a:schemeClr>
                </a:solidFill>
              </a:rPr>
              <a:t>2</a:t>
            </a:r>
          </a:p>
        </p:txBody>
      </p:sp>
      <p:sp>
        <p:nvSpPr>
          <p:cNvPr id="42" name="Oval 41"/>
          <p:cNvSpPr/>
          <p:nvPr/>
        </p:nvSpPr>
        <p:spPr>
          <a:xfrm>
            <a:off x="1872000" y="1612800"/>
            <a:ext cx="192024" cy="192024"/>
          </a:xfrm>
          <a:prstGeom prst="ellipse">
            <a:avLst/>
          </a:prstGeom>
          <a:solidFill>
            <a:srgbClr val="FFCCFF"/>
          </a:solidFill>
          <a:ln w="190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defTabSz="1202719"/>
            <a:r>
              <a:rPr lang="en-CA" sz="800" b="1" kern="0" dirty="0">
                <a:solidFill>
                  <a:schemeClr val="tx1">
                    <a:lumMod val="95000"/>
                    <a:lumOff val="5000"/>
                  </a:schemeClr>
                </a:solidFill>
              </a:rPr>
              <a:t>1</a:t>
            </a:r>
          </a:p>
        </p:txBody>
      </p:sp>
      <p:sp>
        <p:nvSpPr>
          <p:cNvPr id="44" name="Oval 43"/>
          <p:cNvSpPr/>
          <p:nvPr/>
        </p:nvSpPr>
        <p:spPr>
          <a:xfrm>
            <a:off x="1872000" y="5824800"/>
            <a:ext cx="192024" cy="192024"/>
          </a:xfrm>
          <a:prstGeom prst="ellipse">
            <a:avLst/>
          </a:prstGeom>
          <a:solidFill>
            <a:srgbClr val="FF9933"/>
          </a:solidFill>
          <a:ln w="190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defTabSz="1202719"/>
            <a:r>
              <a:rPr lang="en-CA" sz="800" b="1" kern="0" dirty="0" smtClean="0">
                <a:solidFill>
                  <a:schemeClr val="tx1">
                    <a:lumMod val="95000"/>
                    <a:lumOff val="5000"/>
                  </a:schemeClr>
                </a:solidFill>
              </a:rPr>
              <a:t>7</a:t>
            </a:r>
            <a:endParaRPr lang="en-CA" sz="800" b="1" kern="0" dirty="0">
              <a:solidFill>
                <a:schemeClr val="tx1">
                  <a:lumMod val="95000"/>
                  <a:lumOff val="5000"/>
                </a:schemeClr>
              </a:solidFill>
              <a:latin typeface="Arial" charset="0"/>
              <a:ea typeface="LF_Kai" pitchFamily="2" charset="-122"/>
            </a:endParaRPr>
          </a:p>
        </p:txBody>
      </p:sp>
      <p:sp>
        <p:nvSpPr>
          <p:cNvPr id="45" name="Oval 44"/>
          <p:cNvSpPr/>
          <p:nvPr/>
        </p:nvSpPr>
        <p:spPr>
          <a:xfrm>
            <a:off x="1872000" y="6588000"/>
            <a:ext cx="192024" cy="192024"/>
          </a:xfrm>
          <a:prstGeom prst="ellipse">
            <a:avLst/>
          </a:prstGeom>
          <a:solidFill>
            <a:schemeClr val="accent1">
              <a:lumMod val="40000"/>
              <a:lumOff val="60000"/>
            </a:schemeClr>
          </a:solidFill>
          <a:ln w="190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defTabSz="1202719"/>
            <a:r>
              <a:rPr lang="en-CA" sz="800" b="1" kern="0" dirty="0">
                <a:solidFill>
                  <a:schemeClr val="tx1">
                    <a:lumMod val="95000"/>
                    <a:lumOff val="5000"/>
                  </a:schemeClr>
                </a:solidFill>
              </a:rPr>
              <a:t>8</a:t>
            </a:r>
          </a:p>
        </p:txBody>
      </p:sp>
      <p:sp>
        <p:nvSpPr>
          <p:cNvPr id="73" name="TextBox 72"/>
          <p:cNvSpPr txBox="1"/>
          <p:nvPr/>
        </p:nvSpPr>
        <p:spPr>
          <a:xfrm>
            <a:off x="7992000" y="1405546"/>
            <a:ext cx="1781257" cy="646331"/>
          </a:xfrm>
          <a:prstGeom prst="rect">
            <a:avLst/>
          </a:prstGeom>
          <a:noFill/>
        </p:spPr>
        <p:txBody>
          <a:bodyPr wrap="none" rtlCol="0">
            <a:spAutoFit/>
          </a:bodyPr>
          <a:lstStyle/>
          <a:p>
            <a:pPr algn="l"/>
            <a:r>
              <a:rPr lang="en-US" sz="900" b="1" dirty="0" smtClean="0">
                <a:solidFill>
                  <a:srgbClr val="095BA6"/>
                </a:solidFill>
              </a:rPr>
              <a:t>Roman</a:t>
            </a:r>
            <a:r>
              <a:rPr lang="en-US" sz="900" i="1" dirty="0" smtClean="0">
                <a:solidFill>
                  <a:srgbClr val="095BA6"/>
                </a:solidFill>
              </a:rPr>
              <a:t> ( PRC (Anglo) ) – C&amp;M</a:t>
            </a:r>
            <a:endParaRPr lang="en-CA" sz="900" i="1" dirty="0">
              <a:solidFill>
                <a:srgbClr val="095BA6"/>
              </a:solidFill>
            </a:endParaRPr>
          </a:p>
          <a:p>
            <a:pPr algn="l"/>
            <a:r>
              <a:rPr lang="en-CA" sz="300" dirty="0" smtClean="0">
                <a:solidFill>
                  <a:srgbClr val="000000"/>
                </a:solidFill>
              </a:rPr>
              <a:t/>
            </a:r>
            <a:br>
              <a:rPr lang="en-CA" sz="300" dirty="0" smtClean="0">
                <a:solidFill>
                  <a:srgbClr val="000000"/>
                </a:solidFill>
              </a:rPr>
            </a:br>
            <a:r>
              <a:rPr lang="en-CA" sz="800" dirty="0" smtClean="0">
                <a:solidFill>
                  <a:srgbClr val="000000"/>
                </a:solidFill>
              </a:rPr>
              <a:t>Reserves : 25.8 Mt</a:t>
            </a:r>
            <a:br>
              <a:rPr lang="en-CA" sz="800" dirty="0" smtClean="0">
                <a:solidFill>
                  <a:srgbClr val="000000"/>
                </a:solidFill>
              </a:rPr>
            </a:br>
            <a:r>
              <a:rPr lang="en-CA" sz="800" dirty="0" smtClean="0">
                <a:solidFill>
                  <a:srgbClr val="000000"/>
                </a:solidFill>
              </a:rPr>
              <a:t>Resources: 6.5 Mt</a:t>
            </a:r>
            <a:br>
              <a:rPr lang="en-CA" sz="800" dirty="0" smtClean="0">
                <a:solidFill>
                  <a:srgbClr val="000000"/>
                </a:solidFill>
              </a:rPr>
            </a:br>
            <a:r>
              <a:rPr lang="en-CA" sz="800" dirty="0" smtClean="0">
                <a:solidFill>
                  <a:srgbClr val="000000"/>
                </a:solidFill>
              </a:rPr>
              <a:t>Target Production: 2-4 Mtpa</a:t>
            </a:r>
            <a:endParaRPr lang="en-US" sz="800" dirty="0">
              <a:solidFill>
                <a:srgbClr val="000000"/>
              </a:solidFill>
            </a:endParaRPr>
          </a:p>
        </p:txBody>
      </p:sp>
      <p:sp>
        <p:nvSpPr>
          <p:cNvPr id="74" name="Oval 73"/>
          <p:cNvSpPr/>
          <p:nvPr/>
        </p:nvSpPr>
        <p:spPr>
          <a:xfrm>
            <a:off x="9511200" y="2340000"/>
            <a:ext cx="192024" cy="192024"/>
          </a:xfrm>
          <a:prstGeom prst="ellipse">
            <a:avLst/>
          </a:prstGeom>
          <a:solidFill>
            <a:srgbClr val="FFCCFF"/>
          </a:solidFill>
          <a:ln w="190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defTabSz="1202719"/>
            <a:r>
              <a:rPr lang="en-CA" sz="800" b="1" kern="0" dirty="0" smtClean="0">
                <a:solidFill>
                  <a:schemeClr val="tx1">
                    <a:lumMod val="95000"/>
                    <a:lumOff val="5000"/>
                  </a:schemeClr>
                </a:solidFill>
                <a:latin typeface="Arial" charset="0"/>
                <a:ea typeface="LF_Kai" pitchFamily="2" charset="-122"/>
              </a:rPr>
              <a:t>10</a:t>
            </a:r>
            <a:endParaRPr lang="en-CA" sz="800" b="1" kern="0" dirty="0">
              <a:solidFill>
                <a:schemeClr val="tx1">
                  <a:lumMod val="95000"/>
                  <a:lumOff val="5000"/>
                </a:schemeClr>
              </a:solidFill>
              <a:latin typeface="Arial" charset="0"/>
              <a:ea typeface="LF_Kai" pitchFamily="2" charset="-122"/>
            </a:endParaRPr>
          </a:p>
        </p:txBody>
      </p:sp>
      <p:sp>
        <p:nvSpPr>
          <p:cNvPr id="76" name="TextBox 75"/>
          <p:cNvSpPr txBox="1"/>
          <p:nvPr/>
        </p:nvSpPr>
        <p:spPr>
          <a:xfrm>
            <a:off x="7992000" y="2142000"/>
            <a:ext cx="1781257" cy="569387"/>
          </a:xfrm>
          <a:prstGeom prst="rect">
            <a:avLst/>
          </a:prstGeom>
          <a:noFill/>
        </p:spPr>
        <p:txBody>
          <a:bodyPr wrap="none" rtlCol="0">
            <a:spAutoFit/>
          </a:bodyPr>
          <a:lstStyle/>
          <a:p>
            <a:pPr algn="l"/>
            <a:r>
              <a:rPr lang="en-US" sz="900" b="1" dirty="0" smtClean="0">
                <a:solidFill>
                  <a:srgbClr val="095BA6"/>
                </a:solidFill>
              </a:rPr>
              <a:t>Saxon </a:t>
            </a:r>
            <a:r>
              <a:rPr lang="en-US" sz="900" i="1" dirty="0" smtClean="0">
                <a:solidFill>
                  <a:srgbClr val="095BA6"/>
                </a:solidFill>
              </a:rPr>
              <a:t>( Walter / PRC (Anglo) )</a:t>
            </a:r>
            <a:endParaRPr lang="en-CA" sz="900" i="1" dirty="0">
              <a:solidFill>
                <a:srgbClr val="095BA6"/>
              </a:solidFill>
            </a:endParaRPr>
          </a:p>
          <a:p>
            <a:pPr algn="l"/>
            <a:r>
              <a:rPr lang="en-CA" sz="300" i="1" dirty="0" smtClean="0">
                <a:solidFill>
                  <a:srgbClr val="000000"/>
                </a:solidFill>
              </a:rPr>
              <a:t/>
            </a:r>
            <a:br>
              <a:rPr lang="en-CA" sz="300" i="1" dirty="0" smtClean="0">
                <a:solidFill>
                  <a:srgbClr val="000000"/>
                </a:solidFill>
              </a:rPr>
            </a:br>
            <a:r>
              <a:rPr lang="en-CA" sz="300" i="1" dirty="0" smtClean="0">
                <a:solidFill>
                  <a:srgbClr val="000000"/>
                </a:solidFill>
              </a:rPr>
              <a:t/>
            </a:r>
            <a:br>
              <a:rPr lang="en-CA" sz="300" i="1" dirty="0" smtClean="0">
                <a:solidFill>
                  <a:srgbClr val="000000"/>
                </a:solidFill>
              </a:rPr>
            </a:br>
            <a:r>
              <a:rPr lang="en-CA" sz="800" dirty="0" smtClean="0">
                <a:solidFill>
                  <a:srgbClr val="000000"/>
                </a:solidFill>
              </a:rPr>
              <a:t>Historical “Reserves” : 76 Mt</a:t>
            </a:r>
            <a:br>
              <a:rPr lang="en-CA" sz="800" dirty="0" smtClean="0">
                <a:solidFill>
                  <a:srgbClr val="000000"/>
                </a:solidFill>
              </a:rPr>
            </a:br>
            <a:r>
              <a:rPr lang="en-CA" sz="800" dirty="0" smtClean="0">
                <a:solidFill>
                  <a:srgbClr val="000000"/>
                </a:solidFill>
              </a:rPr>
              <a:t>Resources: </a:t>
            </a:r>
            <a:endParaRPr lang="en-US" sz="800" dirty="0">
              <a:solidFill>
                <a:srgbClr val="000000"/>
              </a:solidFill>
            </a:endParaRPr>
          </a:p>
        </p:txBody>
      </p:sp>
      <p:sp>
        <p:nvSpPr>
          <p:cNvPr id="77" name="Oval 76"/>
          <p:cNvSpPr/>
          <p:nvPr/>
        </p:nvSpPr>
        <p:spPr>
          <a:xfrm>
            <a:off x="9511200" y="3060000"/>
            <a:ext cx="192024" cy="192024"/>
          </a:xfrm>
          <a:prstGeom prst="ellipse">
            <a:avLst/>
          </a:prstGeom>
          <a:solidFill>
            <a:srgbClr val="FFCCFF"/>
          </a:solidFill>
          <a:ln w="190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defTabSz="1202719"/>
            <a:r>
              <a:rPr lang="en-CA" sz="800" b="1" kern="0" dirty="0" smtClean="0">
                <a:solidFill>
                  <a:schemeClr val="tx1">
                    <a:lumMod val="95000"/>
                    <a:lumOff val="5000"/>
                  </a:schemeClr>
                </a:solidFill>
                <a:latin typeface="Arial" charset="0"/>
                <a:ea typeface="LF_Kai" pitchFamily="2" charset="-122"/>
              </a:rPr>
              <a:t>11</a:t>
            </a:r>
            <a:endParaRPr lang="en-CA" sz="800" b="1" kern="0" dirty="0">
              <a:solidFill>
                <a:schemeClr val="tx1">
                  <a:lumMod val="95000"/>
                  <a:lumOff val="5000"/>
                </a:schemeClr>
              </a:solidFill>
              <a:latin typeface="Arial" charset="0"/>
              <a:ea typeface="LF_Kai" pitchFamily="2" charset="-122"/>
            </a:endParaRPr>
          </a:p>
        </p:txBody>
      </p:sp>
      <p:sp>
        <p:nvSpPr>
          <p:cNvPr id="80" name="Oval 79"/>
          <p:cNvSpPr/>
          <p:nvPr/>
        </p:nvSpPr>
        <p:spPr>
          <a:xfrm>
            <a:off x="9511200" y="3744000"/>
            <a:ext cx="192024" cy="192024"/>
          </a:xfrm>
          <a:prstGeom prst="ellipse">
            <a:avLst/>
          </a:prstGeom>
          <a:solidFill>
            <a:srgbClr val="FFCCFF"/>
          </a:solidFill>
          <a:ln w="190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defTabSz="1202719"/>
            <a:r>
              <a:rPr lang="en-CA" sz="800" b="1" kern="0" dirty="0" smtClean="0">
                <a:solidFill>
                  <a:schemeClr val="tx1">
                    <a:lumMod val="95000"/>
                    <a:lumOff val="5000"/>
                  </a:schemeClr>
                </a:solidFill>
                <a:latin typeface="Arial" charset="0"/>
                <a:ea typeface="LF_Kai" pitchFamily="2" charset="-122"/>
              </a:rPr>
              <a:t>12</a:t>
            </a:r>
            <a:endParaRPr lang="en-CA" sz="800" b="1" kern="0" dirty="0">
              <a:solidFill>
                <a:schemeClr val="tx1">
                  <a:lumMod val="95000"/>
                  <a:lumOff val="5000"/>
                </a:schemeClr>
              </a:solidFill>
              <a:latin typeface="Arial" charset="0"/>
              <a:ea typeface="LF_Kai" pitchFamily="2" charset="-122"/>
            </a:endParaRPr>
          </a:p>
        </p:txBody>
      </p:sp>
      <p:sp>
        <p:nvSpPr>
          <p:cNvPr id="82" name="TextBox 81"/>
          <p:cNvSpPr txBox="1"/>
          <p:nvPr/>
        </p:nvSpPr>
        <p:spPr>
          <a:xfrm>
            <a:off x="7992000" y="3546000"/>
            <a:ext cx="1563248" cy="553998"/>
          </a:xfrm>
          <a:prstGeom prst="rect">
            <a:avLst/>
          </a:prstGeom>
          <a:noFill/>
        </p:spPr>
        <p:txBody>
          <a:bodyPr wrap="none" rtlCol="0">
            <a:spAutoFit/>
          </a:bodyPr>
          <a:lstStyle/>
          <a:p>
            <a:pPr algn="l"/>
            <a:r>
              <a:rPr lang="en-US" sz="900" b="1" dirty="0" smtClean="0">
                <a:solidFill>
                  <a:srgbClr val="095BA6"/>
                </a:solidFill>
              </a:rPr>
              <a:t>Suska </a:t>
            </a:r>
            <a:r>
              <a:rPr lang="en-US" sz="900" i="1" dirty="0" smtClean="0">
                <a:solidFill>
                  <a:srgbClr val="095BA6"/>
                </a:solidFill>
              </a:rPr>
              <a:t>(Glencore / Boreas)</a:t>
            </a:r>
            <a:r>
              <a:rPr lang="en-CA" sz="300" dirty="0" smtClean="0">
                <a:solidFill>
                  <a:srgbClr val="000000"/>
                </a:solidFill>
              </a:rPr>
              <a:t/>
            </a:r>
            <a:br>
              <a:rPr lang="en-CA" sz="300" dirty="0" smtClean="0">
                <a:solidFill>
                  <a:srgbClr val="000000"/>
                </a:solidFill>
              </a:rPr>
            </a:br>
            <a:r>
              <a:rPr lang="en-CA" sz="500" dirty="0" smtClean="0">
                <a:solidFill>
                  <a:srgbClr val="000000"/>
                </a:solidFill>
              </a:rPr>
              <a:t/>
            </a:r>
            <a:br>
              <a:rPr lang="en-CA" sz="500" dirty="0" smtClean="0">
                <a:solidFill>
                  <a:srgbClr val="000000"/>
                </a:solidFill>
              </a:rPr>
            </a:br>
            <a:r>
              <a:rPr lang="en-CA" sz="800" dirty="0" smtClean="0">
                <a:solidFill>
                  <a:srgbClr val="000000"/>
                </a:solidFill>
              </a:rPr>
              <a:t>Resources: 103 Mt</a:t>
            </a:r>
            <a:br>
              <a:rPr lang="en-CA" sz="800" dirty="0" smtClean="0">
                <a:solidFill>
                  <a:srgbClr val="000000"/>
                </a:solidFill>
              </a:rPr>
            </a:br>
            <a:endParaRPr lang="en-US" sz="800" dirty="0">
              <a:solidFill>
                <a:srgbClr val="000000"/>
              </a:solidFill>
            </a:endParaRPr>
          </a:p>
        </p:txBody>
      </p:sp>
      <p:sp>
        <p:nvSpPr>
          <p:cNvPr id="83" name="Oval 82"/>
          <p:cNvSpPr/>
          <p:nvPr/>
        </p:nvSpPr>
        <p:spPr>
          <a:xfrm>
            <a:off x="9511200" y="4428000"/>
            <a:ext cx="192024" cy="192024"/>
          </a:xfrm>
          <a:prstGeom prst="ellipse">
            <a:avLst/>
          </a:prstGeom>
          <a:solidFill>
            <a:schemeClr val="accent4">
              <a:lumMod val="60000"/>
              <a:lumOff val="40000"/>
            </a:schemeClr>
          </a:solidFill>
          <a:ln w="190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defTabSz="1202719"/>
            <a:r>
              <a:rPr lang="en-CA" sz="800" b="1" kern="0" dirty="0" smtClean="0">
                <a:solidFill>
                  <a:schemeClr val="tx1">
                    <a:lumMod val="95000"/>
                    <a:lumOff val="5000"/>
                  </a:schemeClr>
                </a:solidFill>
                <a:latin typeface="Arial" charset="0"/>
                <a:ea typeface="LF_Kai" pitchFamily="2" charset="-122"/>
              </a:rPr>
              <a:t>13</a:t>
            </a:r>
            <a:endParaRPr lang="en-CA" sz="800" b="1" kern="0" dirty="0">
              <a:solidFill>
                <a:schemeClr val="tx1">
                  <a:lumMod val="95000"/>
                  <a:lumOff val="5000"/>
                </a:schemeClr>
              </a:solidFill>
              <a:latin typeface="Arial" charset="0"/>
              <a:ea typeface="LF_Kai" pitchFamily="2" charset="-122"/>
            </a:endParaRPr>
          </a:p>
        </p:txBody>
      </p:sp>
      <p:sp>
        <p:nvSpPr>
          <p:cNvPr id="85" name="TextBox 84"/>
          <p:cNvSpPr txBox="1"/>
          <p:nvPr/>
        </p:nvSpPr>
        <p:spPr>
          <a:xfrm>
            <a:off x="7992000" y="4248000"/>
            <a:ext cx="1509906" cy="553998"/>
          </a:xfrm>
          <a:prstGeom prst="rect">
            <a:avLst/>
          </a:prstGeom>
          <a:noFill/>
        </p:spPr>
        <p:txBody>
          <a:bodyPr wrap="square" rtlCol="0">
            <a:spAutoFit/>
          </a:bodyPr>
          <a:lstStyle/>
          <a:p>
            <a:pPr algn="l"/>
            <a:r>
              <a:rPr lang="en-US" sz="900" b="1" dirty="0" smtClean="0">
                <a:solidFill>
                  <a:srgbClr val="095BA6"/>
                </a:solidFill>
              </a:rPr>
              <a:t>Trefi  </a:t>
            </a:r>
            <a:r>
              <a:rPr lang="en-US" sz="900" i="1" dirty="0" smtClean="0">
                <a:solidFill>
                  <a:srgbClr val="095BA6"/>
                </a:solidFill>
              </a:rPr>
              <a:t>( Trefi )</a:t>
            </a:r>
            <a:endParaRPr lang="en-CA" sz="900" i="1" dirty="0">
              <a:solidFill>
                <a:srgbClr val="095BA6"/>
              </a:solidFill>
            </a:endParaRPr>
          </a:p>
          <a:p>
            <a:pPr algn="l"/>
            <a:r>
              <a:rPr lang="en-CA" sz="500" dirty="0" smtClean="0">
                <a:solidFill>
                  <a:srgbClr val="000000"/>
                </a:solidFill>
              </a:rPr>
              <a:t/>
            </a:r>
            <a:br>
              <a:rPr lang="en-CA" sz="500" dirty="0" smtClean="0">
                <a:solidFill>
                  <a:srgbClr val="000000"/>
                </a:solidFill>
              </a:rPr>
            </a:br>
            <a:r>
              <a:rPr lang="en-CA" sz="800" dirty="0">
                <a:solidFill>
                  <a:srgbClr val="000000"/>
                </a:solidFill>
              </a:rPr>
              <a:t>Historical</a:t>
            </a:r>
            <a:r>
              <a:rPr lang="en-CA" sz="500" dirty="0" smtClean="0">
                <a:solidFill>
                  <a:srgbClr val="000000"/>
                </a:solidFill>
              </a:rPr>
              <a:t> </a:t>
            </a:r>
            <a:r>
              <a:rPr lang="en-CA" sz="800" dirty="0" smtClean="0">
                <a:solidFill>
                  <a:srgbClr val="000000"/>
                </a:solidFill>
              </a:rPr>
              <a:t>Resources: 90 Mt</a:t>
            </a:r>
            <a:br>
              <a:rPr lang="en-CA" sz="800" dirty="0" smtClean="0">
                <a:solidFill>
                  <a:srgbClr val="000000"/>
                </a:solidFill>
              </a:rPr>
            </a:br>
            <a:endParaRPr lang="en-US" sz="800" dirty="0">
              <a:solidFill>
                <a:srgbClr val="000000"/>
              </a:solidFill>
            </a:endParaRPr>
          </a:p>
        </p:txBody>
      </p:sp>
      <p:sp>
        <p:nvSpPr>
          <p:cNvPr id="86" name="Oval 85"/>
          <p:cNvSpPr/>
          <p:nvPr/>
        </p:nvSpPr>
        <p:spPr>
          <a:xfrm>
            <a:off x="9511200" y="5148000"/>
            <a:ext cx="192024" cy="192024"/>
          </a:xfrm>
          <a:prstGeom prst="ellipse">
            <a:avLst/>
          </a:prstGeom>
          <a:solidFill>
            <a:srgbClr val="CCFFCC"/>
          </a:solidFill>
          <a:ln w="190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defTabSz="1202719"/>
            <a:r>
              <a:rPr lang="en-CA" sz="800" b="1" kern="0" dirty="0" smtClean="0">
                <a:solidFill>
                  <a:schemeClr val="tx1">
                    <a:lumMod val="95000"/>
                    <a:lumOff val="5000"/>
                  </a:schemeClr>
                </a:solidFill>
                <a:latin typeface="Arial" charset="0"/>
                <a:ea typeface="LF_Kai" pitchFamily="2" charset="-122"/>
              </a:rPr>
              <a:t>14</a:t>
            </a:r>
            <a:endParaRPr lang="en-CA" sz="800" b="1" kern="0" dirty="0">
              <a:solidFill>
                <a:schemeClr val="tx1">
                  <a:lumMod val="95000"/>
                  <a:lumOff val="5000"/>
                </a:schemeClr>
              </a:solidFill>
              <a:latin typeface="Arial" charset="0"/>
              <a:ea typeface="LF_Kai" pitchFamily="2" charset="-122"/>
            </a:endParaRPr>
          </a:p>
        </p:txBody>
      </p:sp>
      <p:sp>
        <p:nvSpPr>
          <p:cNvPr id="87" name="Rounded Rectangle 86"/>
          <p:cNvSpPr/>
          <p:nvPr/>
        </p:nvSpPr>
        <p:spPr bwMode="auto">
          <a:xfrm>
            <a:off x="7992000" y="4248000"/>
            <a:ext cx="1782000" cy="594000"/>
          </a:xfrm>
          <a:prstGeom prst="roundRect">
            <a:avLst/>
          </a:prstGeom>
          <a:noFill/>
          <a:ln w="12700" cap="flat" cmpd="sng" algn="ctr">
            <a:solidFill>
              <a:schemeClr val="tx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81088"/>
            <a:endParaRPr lang="en-CA" dirty="0" smtClean="0">
              <a:solidFill>
                <a:srgbClr val="000000"/>
              </a:solidFill>
            </a:endParaRPr>
          </a:p>
        </p:txBody>
      </p:sp>
      <p:sp>
        <p:nvSpPr>
          <p:cNvPr id="88" name="TextBox 87"/>
          <p:cNvSpPr txBox="1"/>
          <p:nvPr/>
        </p:nvSpPr>
        <p:spPr>
          <a:xfrm>
            <a:off x="7992000" y="4926446"/>
            <a:ext cx="1710725" cy="677108"/>
          </a:xfrm>
          <a:prstGeom prst="rect">
            <a:avLst/>
          </a:prstGeom>
          <a:noFill/>
        </p:spPr>
        <p:txBody>
          <a:bodyPr wrap="none" rtlCol="0">
            <a:spAutoFit/>
          </a:bodyPr>
          <a:lstStyle/>
          <a:p>
            <a:pPr algn="l"/>
            <a:r>
              <a:rPr lang="en-US" sz="900" b="1" dirty="0" smtClean="0">
                <a:solidFill>
                  <a:srgbClr val="095BA6"/>
                </a:solidFill>
              </a:rPr>
              <a:t>Trend </a:t>
            </a:r>
            <a:r>
              <a:rPr lang="en-US" sz="900" i="1" dirty="0">
                <a:solidFill>
                  <a:srgbClr val="095BA6"/>
                </a:solidFill>
              </a:rPr>
              <a:t>( PRC (Anglo) ) </a:t>
            </a:r>
            <a:r>
              <a:rPr lang="en-US" sz="900" i="1" dirty="0" smtClean="0">
                <a:solidFill>
                  <a:srgbClr val="095BA6"/>
                </a:solidFill>
              </a:rPr>
              <a:t>– C&amp;M</a:t>
            </a:r>
            <a:br>
              <a:rPr lang="en-US" sz="900" i="1" dirty="0" smtClean="0">
                <a:solidFill>
                  <a:srgbClr val="095BA6"/>
                </a:solidFill>
              </a:rPr>
            </a:br>
            <a:endParaRPr lang="en-CA" sz="500" i="1" dirty="0">
              <a:solidFill>
                <a:srgbClr val="095BA6"/>
              </a:solidFill>
            </a:endParaRPr>
          </a:p>
          <a:p>
            <a:pPr algn="l"/>
            <a:r>
              <a:rPr lang="en-CA" sz="800" dirty="0" smtClean="0">
                <a:solidFill>
                  <a:srgbClr val="000000"/>
                </a:solidFill>
              </a:rPr>
              <a:t>Reserves : 8.3 Mt</a:t>
            </a:r>
            <a:br>
              <a:rPr lang="en-CA" sz="800" dirty="0" smtClean="0">
                <a:solidFill>
                  <a:srgbClr val="000000"/>
                </a:solidFill>
              </a:rPr>
            </a:br>
            <a:r>
              <a:rPr lang="en-CA" sz="800" dirty="0" smtClean="0">
                <a:solidFill>
                  <a:srgbClr val="000000"/>
                </a:solidFill>
              </a:rPr>
              <a:t>Resources: 29.1 Mt</a:t>
            </a:r>
            <a:br>
              <a:rPr lang="en-CA" sz="800" dirty="0" smtClean="0">
                <a:solidFill>
                  <a:srgbClr val="000000"/>
                </a:solidFill>
              </a:rPr>
            </a:br>
            <a:r>
              <a:rPr lang="en-CA" sz="800" dirty="0" smtClean="0">
                <a:solidFill>
                  <a:srgbClr val="000000"/>
                </a:solidFill>
              </a:rPr>
              <a:t>Target Production: 1.7 Mtpa</a:t>
            </a:r>
            <a:endParaRPr lang="en-US" sz="800" dirty="0">
              <a:solidFill>
                <a:srgbClr val="000000"/>
              </a:solidFill>
            </a:endParaRPr>
          </a:p>
        </p:txBody>
      </p:sp>
      <p:sp>
        <p:nvSpPr>
          <p:cNvPr id="89" name="Oval 88"/>
          <p:cNvSpPr/>
          <p:nvPr/>
        </p:nvSpPr>
        <p:spPr>
          <a:xfrm>
            <a:off x="9511200" y="5904000"/>
            <a:ext cx="192024" cy="192024"/>
          </a:xfrm>
          <a:prstGeom prst="ellipse">
            <a:avLst/>
          </a:prstGeom>
          <a:solidFill>
            <a:srgbClr val="FFCCCC"/>
          </a:solidFill>
          <a:ln w="190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defTabSz="1202719"/>
            <a:r>
              <a:rPr lang="en-CA" sz="800" b="1" kern="0" dirty="0" smtClean="0">
                <a:solidFill>
                  <a:schemeClr val="tx1">
                    <a:lumMod val="95000"/>
                    <a:lumOff val="5000"/>
                  </a:schemeClr>
                </a:solidFill>
              </a:rPr>
              <a:t>15</a:t>
            </a:r>
            <a:endParaRPr lang="en-CA" sz="800" b="1" kern="0" dirty="0">
              <a:solidFill>
                <a:schemeClr val="tx1">
                  <a:lumMod val="95000"/>
                  <a:lumOff val="5000"/>
                </a:schemeClr>
              </a:solidFill>
              <a:latin typeface="Arial" charset="0"/>
              <a:ea typeface="LF_Kai" pitchFamily="2" charset="-122"/>
            </a:endParaRPr>
          </a:p>
        </p:txBody>
      </p:sp>
      <p:sp>
        <p:nvSpPr>
          <p:cNvPr id="92" name="Oval 91"/>
          <p:cNvSpPr/>
          <p:nvPr/>
        </p:nvSpPr>
        <p:spPr>
          <a:xfrm>
            <a:off x="9511200" y="6660000"/>
            <a:ext cx="192024" cy="192024"/>
          </a:xfrm>
          <a:prstGeom prst="ellipse">
            <a:avLst/>
          </a:prstGeom>
          <a:solidFill>
            <a:srgbClr val="FF9933"/>
          </a:solidFill>
          <a:ln w="190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defTabSz="1202719"/>
            <a:r>
              <a:rPr lang="en-CA" sz="800" b="1" kern="0" dirty="0" smtClean="0">
                <a:solidFill>
                  <a:schemeClr val="tx1">
                    <a:lumMod val="95000"/>
                    <a:lumOff val="5000"/>
                  </a:schemeClr>
                </a:solidFill>
                <a:latin typeface="Arial" charset="0"/>
                <a:ea typeface="LF_Kai" pitchFamily="2" charset="-122"/>
              </a:rPr>
              <a:t>16</a:t>
            </a:r>
            <a:endParaRPr lang="en-CA" sz="800" b="1" kern="0" dirty="0">
              <a:solidFill>
                <a:schemeClr val="tx1">
                  <a:lumMod val="95000"/>
                  <a:lumOff val="5000"/>
                </a:schemeClr>
              </a:solidFill>
              <a:latin typeface="Arial" charset="0"/>
              <a:ea typeface="LF_Kai" pitchFamily="2" charset="-122"/>
            </a:endParaRPr>
          </a:p>
        </p:txBody>
      </p:sp>
      <p:sp>
        <p:nvSpPr>
          <p:cNvPr id="96" name="Rounded Rectangle 95"/>
          <p:cNvSpPr/>
          <p:nvPr/>
        </p:nvSpPr>
        <p:spPr bwMode="auto">
          <a:xfrm>
            <a:off x="349200" y="6318000"/>
            <a:ext cx="1782000" cy="646394"/>
          </a:xfrm>
          <a:prstGeom prst="roundRect">
            <a:avLst/>
          </a:prstGeom>
          <a:noFill/>
          <a:ln w="12700" cap="flat" cmpd="sng" algn="ctr">
            <a:solidFill>
              <a:schemeClr val="tx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81088"/>
            <a:endParaRPr lang="en-CA" dirty="0" smtClean="0">
              <a:solidFill>
                <a:srgbClr val="000000"/>
              </a:solidFill>
            </a:endParaRPr>
          </a:p>
        </p:txBody>
      </p:sp>
      <p:sp>
        <p:nvSpPr>
          <p:cNvPr id="99" name="Oval 98"/>
          <p:cNvSpPr/>
          <p:nvPr/>
        </p:nvSpPr>
        <p:spPr>
          <a:xfrm>
            <a:off x="9511200" y="1602000"/>
            <a:ext cx="192024" cy="192024"/>
          </a:xfrm>
          <a:prstGeom prst="ellipse">
            <a:avLst/>
          </a:prstGeom>
          <a:solidFill>
            <a:srgbClr val="CCFFCC"/>
          </a:solidFill>
          <a:ln w="190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defTabSz="1202719"/>
            <a:r>
              <a:rPr lang="en-CA" sz="800" b="1" kern="0" dirty="0" smtClean="0">
                <a:solidFill>
                  <a:schemeClr val="tx1">
                    <a:lumMod val="95000"/>
                    <a:lumOff val="5000"/>
                  </a:schemeClr>
                </a:solidFill>
              </a:rPr>
              <a:t>9</a:t>
            </a:r>
            <a:endParaRPr lang="en-CA" sz="800" b="1" kern="0" dirty="0">
              <a:solidFill>
                <a:schemeClr val="tx1">
                  <a:lumMod val="95000"/>
                  <a:lumOff val="5000"/>
                </a:schemeClr>
              </a:solidFill>
              <a:latin typeface="Arial" charset="0"/>
              <a:ea typeface="LF_Kai" pitchFamily="2" charset="-122"/>
            </a:endParaRPr>
          </a:p>
        </p:txBody>
      </p:sp>
      <p:sp>
        <p:nvSpPr>
          <p:cNvPr id="62" name="Rounded Rectangle 61"/>
          <p:cNvSpPr/>
          <p:nvPr/>
        </p:nvSpPr>
        <p:spPr bwMode="auto">
          <a:xfrm>
            <a:off x="7992000" y="1404000"/>
            <a:ext cx="1782000" cy="638337"/>
          </a:xfrm>
          <a:prstGeom prst="roundRect">
            <a:avLst/>
          </a:prstGeom>
          <a:noFill/>
          <a:ln w="12700" cap="flat" cmpd="sng" algn="ctr">
            <a:solidFill>
              <a:schemeClr val="tx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81088"/>
            <a:endParaRPr lang="en-CA" dirty="0" smtClean="0">
              <a:solidFill>
                <a:srgbClr val="000000"/>
              </a:solidFill>
            </a:endParaRPr>
          </a:p>
        </p:txBody>
      </p:sp>
      <p:sp>
        <p:nvSpPr>
          <p:cNvPr id="63" name="Rounded Rectangle 62"/>
          <p:cNvSpPr/>
          <p:nvPr/>
        </p:nvSpPr>
        <p:spPr bwMode="auto">
          <a:xfrm>
            <a:off x="7992000" y="2142000"/>
            <a:ext cx="1782000" cy="594000"/>
          </a:xfrm>
          <a:prstGeom prst="roundRect">
            <a:avLst/>
          </a:prstGeom>
          <a:noFill/>
          <a:ln w="12700" cap="flat" cmpd="sng" algn="ctr">
            <a:solidFill>
              <a:schemeClr val="tx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81088"/>
            <a:endParaRPr lang="en-CA" dirty="0" smtClean="0">
              <a:solidFill>
                <a:srgbClr val="000000"/>
              </a:solidFill>
            </a:endParaRPr>
          </a:p>
        </p:txBody>
      </p:sp>
      <p:sp>
        <p:nvSpPr>
          <p:cNvPr id="64" name="Rounded Rectangle 63"/>
          <p:cNvSpPr/>
          <p:nvPr/>
        </p:nvSpPr>
        <p:spPr bwMode="auto">
          <a:xfrm>
            <a:off x="7992000" y="2844000"/>
            <a:ext cx="1782000" cy="594000"/>
          </a:xfrm>
          <a:prstGeom prst="roundRect">
            <a:avLst/>
          </a:prstGeom>
          <a:noFill/>
          <a:ln w="12700" cap="flat" cmpd="sng" algn="ctr">
            <a:solidFill>
              <a:schemeClr val="tx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81088"/>
            <a:endParaRPr lang="en-CA" dirty="0" smtClean="0">
              <a:solidFill>
                <a:srgbClr val="000000"/>
              </a:solidFill>
            </a:endParaRPr>
          </a:p>
        </p:txBody>
      </p:sp>
      <p:sp>
        <p:nvSpPr>
          <p:cNvPr id="66" name="Rounded Rectangle 65"/>
          <p:cNvSpPr/>
          <p:nvPr/>
        </p:nvSpPr>
        <p:spPr bwMode="auto">
          <a:xfrm>
            <a:off x="7992000" y="3546000"/>
            <a:ext cx="1782000" cy="594000"/>
          </a:xfrm>
          <a:prstGeom prst="roundRect">
            <a:avLst/>
          </a:prstGeom>
          <a:noFill/>
          <a:ln w="12700" cap="flat" cmpd="sng" algn="ctr">
            <a:solidFill>
              <a:schemeClr val="tx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81088"/>
            <a:endParaRPr lang="en-CA" dirty="0" smtClean="0">
              <a:solidFill>
                <a:srgbClr val="000000"/>
              </a:solidFill>
            </a:endParaRPr>
          </a:p>
        </p:txBody>
      </p:sp>
      <p:sp>
        <p:nvSpPr>
          <p:cNvPr id="68" name="Rounded Rectangle 67"/>
          <p:cNvSpPr/>
          <p:nvPr/>
        </p:nvSpPr>
        <p:spPr bwMode="auto">
          <a:xfrm>
            <a:off x="7992000" y="5688000"/>
            <a:ext cx="1782000" cy="594000"/>
          </a:xfrm>
          <a:prstGeom prst="roundRect">
            <a:avLst/>
          </a:prstGeom>
          <a:noFill/>
          <a:ln w="12700" cap="flat" cmpd="sng" algn="ctr">
            <a:solidFill>
              <a:schemeClr val="tx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81088"/>
            <a:endParaRPr lang="en-CA" dirty="0" smtClean="0">
              <a:solidFill>
                <a:srgbClr val="000000"/>
              </a:solidFill>
            </a:endParaRPr>
          </a:p>
        </p:txBody>
      </p:sp>
      <p:sp>
        <p:nvSpPr>
          <p:cNvPr id="111" name="Rounded Rectangle 110"/>
          <p:cNvSpPr/>
          <p:nvPr/>
        </p:nvSpPr>
        <p:spPr bwMode="auto">
          <a:xfrm>
            <a:off x="7992000" y="4950000"/>
            <a:ext cx="1782000" cy="630000"/>
          </a:xfrm>
          <a:prstGeom prst="roundRect">
            <a:avLst/>
          </a:prstGeom>
          <a:noFill/>
          <a:ln w="12700" cap="flat" cmpd="sng" algn="ctr">
            <a:solidFill>
              <a:schemeClr val="tx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81088"/>
            <a:endParaRPr lang="en-CA" dirty="0" smtClean="0">
              <a:solidFill>
                <a:srgbClr val="000000"/>
              </a:solidFill>
            </a:endParaRPr>
          </a:p>
        </p:txBody>
      </p:sp>
      <p:sp>
        <p:nvSpPr>
          <p:cNvPr id="112" name="TextBox 111"/>
          <p:cNvSpPr txBox="1"/>
          <p:nvPr/>
        </p:nvSpPr>
        <p:spPr>
          <a:xfrm>
            <a:off x="2759414" y="6749442"/>
            <a:ext cx="1736373" cy="369332"/>
          </a:xfrm>
          <a:prstGeom prst="rect">
            <a:avLst/>
          </a:prstGeom>
          <a:noFill/>
        </p:spPr>
        <p:txBody>
          <a:bodyPr wrap="none" rtlCol="0">
            <a:spAutoFit/>
          </a:bodyPr>
          <a:lstStyle/>
          <a:p>
            <a:pPr algn="l"/>
            <a:r>
              <a:rPr lang="en-US" sz="900" i="1" dirty="0" smtClean="0">
                <a:solidFill>
                  <a:srgbClr val="095BA6"/>
                </a:solidFill>
              </a:rPr>
              <a:t>Note: </a:t>
            </a:r>
            <a:br>
              <a:rPr lang="en-US" sz="900" i="1" dirty="0" smtClean="0">
                <a:solidFill>
                  <a:srgbClr val="095BA6"/>
                </a:solidFill>
              </a:rPr>
            </a:br>
            <a:r>
              <a:rPr lang="en-US" sz="900" i="1" dirty="0" smtClean="0">
                <a:solidFill>
                  <a:srgbClr val="095BA6"/>
                </a:solidFill>
              </a:rPr>
              <a:t>C&amp;M – Care and Maintenance</a:t>
            </a:r>
            <a:endParaRPr lang="en-US" sz="800" dirty="0">
              <a:solidFill>
                <a:srgbClr val="000000"/>
              </a:solidFill>
            </a:endParaRPr>
          </a:p>
        </p:txBody>
      </p:sp>
      <p:sp>
        <p:nvSpPr>
          <p:cNvPr id="84" name="Rounded Rectangle 83"/>
          <p:cNvSpPr/>
          <p:nvPr/>
        </p:nvSpPr>
        <p:spPr bwMode="auto">
          <a:xfrm>
            <a:off x="7992000" y="6390000"/>
            <a:ext cx="1782000" cy="594000"/>
          </a:xfrm>
          <a:prstGeom prst="roundRect">
            <a:avLst/>
          </a:prstGeom>
          <a:noFill/>
          <a:ln w="12700" cap="flat" cmpd="sng" algn="ctr">
            <a:solidFill>
              <a:schemeClr val="tx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81088"/>
            <a:endParaRPr lang="en-CA" dirty="0" smtClean="0">
              <a:solidFill>
                <a:srgbClr val="000000"/>
              </a:solidFill>
            </a:endParaRPr>
          </a:p>
        </p:txBody>
      </p:sp>
      <p:sp>
        <p:nvSpPr>
          <p:cNvPr id="55" name="TextBox 54"/>
          <p:cNvSpPr txBox="1"/>
          <p:nvPr/>
        </p:nvSpPr>
        <p:spPr>
          <a:xfrm>
            <a:off x="6568103" y="6799334"/>
            <a:ext cx="1197764" cy="369332"/>
          </a:xfrm>
          <a:prstGeom prst="rect">
            <a:avLst/>
          </a:prstGeom>
          <a:noFill/>
        </p:spPr>
        <p:txBody>
          <a:bodyPr wrap="none" rtlCol="0">
            <a:spAutoFit/>
          </a:bodyPr>
          <a:lstStyle/>
          <a:p>
            <a:pPr algn="l"/>
            <a:r>
              <a:rPr lang="en-US" sz="900" i="1" dirty="0" smtClean="0">
                <a:solidFill>
                  <a:srgbClr val="095BA6"/>
                </a:solidFill>
              </a:rPr>
              <a:t/>
            </a:r>
            <a:br>
              <a:rPr lang="en-US" sz="900" i="1" dirty="0" smtClean="0">
                <a:solidFill>
                  <a:srgbClr val="095BA6"/>
                </a:solidFill>
              </a:rPr>
            </a:br>
            <a:r>
              <a:rPr lang="en-US" sz="900" i="1" dirty="0" smtClean="0">
                <a:solidFill>
                  <a:schemeClr val="bg1">
                    <a:lumMod val="50000"/>
                  </a:schemeClr>
                </a:solidFill>
              </a:rPr>
              <a:t>December 15, 2016</a:t>
            </a:r>
            <a:endParaRPr lang="en-US" sz="800" dirty="0">
              <a:solidFill>
                <a:schemeClr val="bg1">
                  <a:lumMod val="50000"/>
                </a:schemeClr>
              </a:solidFill>
            </a:endParaRPr>
          </a:p>
        </p:txBody>
      </p:sp>
    </p:spTree>
    <p:custDataLst>
      <p:tags r:id="rId1"/>
    </p:custDataLst>
    <p:extLst>
      <p:ext uri="{BB962C8B-B14F-4D97-AF65-F5344CB8AC3E}">
        <p14:creationId xmlns:p14="http://schemas.microsoft.com/office/powerpoint/2010/main" val="3494318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396000" y="4176000"/>
            <a:ext cx="9455067" cy="2481955"/>
          </a:xfrm>
          <a:prstGeom prst="rect">
            <a:avLst/>
          </a:prstGeom>
          <a:noFill/>
          <a:ln>
            <a:noFill/>
          </a:ln>
          <a:effectLst/>
          <a:extLst>
            <a:ext uri="{909E8E84-426E-40DD-AFC4-6F175D3DCCD1}">
              <a14:hiddenFill xmlns:a14="http://schemas.microsoft.com/office/drawing/2010/main">
                <a:solidFill>
                  <a:srgbClr val="797B7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8"/>
          <p:cNvSpPr>
            <a:spLocks noGrp="1" noChangeArrowheads="1"/>
          </p:cNvSpPr>
          <p:nvPr>
            <p:ph type="title"/>
          </p:nvPr>
        </p:nvSpPr>
        <p:spPr>
          <a:xfrm>
            <a:off x="422404" y="666059"/>
            <a:ext cx="7137400" cy="461950"/>
          </a:xfrm>
        </p:spPr>
        <p:txBody>
          <a:bodyPr/>
          <a:lstStyle/>
          <a:p>
            <a:r>
              <a:rPr lang="en-US" sz="1500" dirty="0" smtClean="0"/>
              <a:t>Huguenot Asset: </a:t>
            </a:r>
            <a:r>
              <a:rPr lang="en-US" sz="1500" dirty="0"/>
              <a:t>One of the Largest Hard Coking Coal Deposits in the Region</a:t>
            </a:r>
            <a:endParaRPr lang="en-US" sz="1500" dirty="0" smtClean="0"/>
          </a:p>
        </p:txBody>
      </p:sp>
      <p:sp>
        <p:nvSpPr>
          <p:cNvPr id="5" name="Rectangle 146"/>
          <p:cNvSpPr txBox="1">
            <a:spLocks noChangeArrowheads="1"/>
          </p:cNvSpPr>
          <p:nvPr/>
        </p:nvSpPr>
        <p:spPr bwMode="gray">
          <a:xfrm>
            <a:off x="415074" y="331499"/>
            <a:ext cx="9052560" cy="4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sz="2200" kern="0" dirty="0"/>
              <a:t>Company Overview: Colonial </a:t>
            </a:r>
            <a:r>
              <a:rPr lang="en-US" sz="2200" kern="0" dirty="0" smtClean="0"/>
              <a:t>Coal</a:t>
            </a:r>
          </a:p>
        </p:txBody>
      </p:sp>
      <p:sp>
        <p:nvSpPr>
          <p:cNvPr id="94" name="Rectangle 11"/>
          <p:cNvSpPr txBox="1">
            <a:spLocks noChangeArrowheads="1"/>
          </p:cNvSpPr>
          <p:nvPr>
            <p:custDataLst>
              <p:tags r:id="rId2"/>
            </p:custDataLst>
          </p:nvPr>
        </p:nvSpPr>
        <p:spPr bwMode="gray">
          <a:xfrm>
            <a:off x="432272" y="1282708"/>
            <a:ext cx="9224490" cy="1156472"/>
          </a:xfrm>
          <a:prstGeom prst="rect">
            <a:avLst/>
          </a:prstGeom>
          <a:solidFill>
            <a:schemeClr val="bg1">
              <a:lumMod val="95000"/>
            </a:schemeClr>
          </a:solidFill>
          <a:ln>
            <a:noFill/>
          </a:ln>
          <a:extLst/>
        </p:spPr>
        <p:txBody>
          <a:bodyPr lIns="0" tIns="0" rIns="0" bIns="0" anchor="ctr"/>
          <a:lstStyle>
            <a:lvl1pPr marL="231775" indent="-231775" defTabSz="892175" eaLnBrk="0" hangingPunct="0">
              <a:defRPr sz="2400">
                <a:solidFill>
                  <a:schemeClr val="tx1"/>
                </a:solidFill>
                <a:latin typeface="Arial" charset="0"/>
                <a:ea typeface="ＭＳ Ｐゴシック" pitchFamily="34" charset="-128"/>
              </a:defRPr>
            </a:lvl1pPr>
            <a:lvl2pPr marL="342900" indent="-109538" defTabSz="892175" eaLnBrk="0" hangingPunct="0">
              <a:defRPr sz="2400">
                <a:solidFill>
                  <a:schemeClr val="tx1"/>
                </a:solidFill>
                <a:latin typeface="Arial" charset="0"/>
                <a:ea typeface="ＭＳ Ｐゴシック" pitchFamily="34" charset="-128"/>
              </a:defRPr>
            </a:lvl2pPr>
            <a:lvl3pPr marL="1143000" indent="-228600" defTabSz="892175" eaLnBrk="0" hangingPunct="0">
              <a:defRPr sz="2400">
                <a:solidFill>
                  <a:schemeClr val="tx1"/>
                </a:solidFill>
                <a:latin typeface="Arial" charset="0"/>
                <a:ea typeface="ＭＳ Ｐゴシック" pitchFamily="34" charset="-128"/>
              </a:defRPr>
            </a:lvl3pPr>
            <a:lvl4pPr marL="1600200" indent="-228600" defTabSz="892175" eaLnBrk="0" hangingPunct="0">
              <a:defRPr sz="2400">
                <a:solidFill>
                  <a:schemeClr val="tx1"/>
                </a:solidFill>
                <a:latin typeface="Arial" charset="0"/>
                <a:ea typeface="ＭＳ Ｐゴシック" pitchFamily="34" charset="-128"/>
              </a:defRPr>
            </a:lvl4pPr>
            <a:lvl5pPr marL="2057400" indent="-228600" defTabSz="892175" eaLnBrk="0" hangingPunct="0">
              <a:defRPr sz="2400">
                <a:solidFill>
                  <a:schemeClr val="tx1"/>
                </a:solidFill>
                <a:latin typeface="Arial" charset="0"/>
                <a:ea typeface="ＭＳ Ｐゴシック" pitchFamily="34" charset="-128"/>
              </a:defRPr>
            </a:lvl5pPr>
            <a:lvl6pPr marL="25146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2438" lvl="1" indent="-230188" algn="l" eaLnBrk="1" hangingPunct="1">
              <a:spcBef>
                <a:spcPts val="400"/>
              </a:spcBef>
              <a:spcAft>
                <a:spcPts val="400"/>
              </a:spcAft>
              <a:buClr>
                <a:srgbClr val="424242"/>
              </a:buClr>
              <a:buSzPct val="100000"/>
              <a:buFont typeface="Arial" pitchFamily="34" charset="0"/>
              <a:buChar char="●"/>
            </a:pPr>
            <a:r>
              <a:rPr lang="en-US" sz="1200" dirty="0"/>
              <a:t>Huguenot has a contained resource of </a:t>
            </a:r>
            <a:r>
              <a:rPr lang="en-US" sz="1200" dirty="0" smtClean="0"/>
              <a:t>277.7 million tonnes of combined Measured and Indicated resources </a:t>
            </a:r>
            <a:r>
              <a:rPr lang="en-US" sz="1200" dirty="0"/>
              <a:t>plus 119.2 million </a:t>
            </a:r>
            <a:r>
              <a:rPr lang="en-US" sz="1200" dirty="0" smtClean="0"/>
              <a:t>tonnes of Inferred resources, </a:t>
            </a:r>
            <a:r>
              <a:rPr lang="en-US" sz="1200" dirty="0"/>
              <a:t>making it one of the largest deposits in the region</a:t>
            </a:r>
          </a:p>
          <a:p>
            <a:pPr marL="452438" lvl="1" indent="-230188" algn="l" eaLnBrk="1" hangingPunct="1">
              <a:spcBef>
                <a:spcPts val="400"/>
              </a:spcBef>
              <a:spcAft>
                <a:spcPts val="400"/>
              </a:spcAft>
              <a:buClr>
                <a:srgbClr val="424242"/>
              </a:buClr>
              <a:buSzPct val="100000"/>
              <a:buFont typeface="Arial" pitchFamily="34" charset="0"/>
              <a:buChar char="●"/>
            </a:pPr>
            <a:r>
              <a:rPr lang="en-US" sz="1200" dirty="0" smtClean="0"/>
              <a:t>Huguenot's </a:t>
            </a:r>
            <a:r>
              <a:rPr lang="en-US" sz="1200" dirty="0"/>
              <a:t>metallurgical coal quality ranks as a </a:t>
            </a:r>
            <a:r>
              <a:rPr lang="en-US" sz="1200" dirty="0" smtClean="0"/>
              <a:t>premium metallurgical coking </a:t>
            </a:r>
            <a:r>
              <a:rPr lang="en-US" sz="1200" dirty="0"/>
              <a:t>coal product</a:t>
            </a:r>
          </a:p>
          <a:p>
            <a:pPr marL="452438" lvl="1" indent="-230188" algn="l" eaLnBrk="1" hangingPunct="1">
              <a:spcBef>
                <a:spcPts val="400"/>
              </a:spcBef>
              <a:spcAft>
                <a:spcPts val="400"/>
              </a:spcAft>
              <a:buClr>
                <a:srgbClr val="424242"/>
              </a:buClr>
              <a:buSzPct val="100000"/>
              <a:buFont typeface="Arial" pitchFamily="34" charset="0"/>
              <a:buChar char="●"/>
            </a:pPr>
            <a:r>
              <a:rPr lang="en-US" sz="1200" dirty="0"/>
              <a:t>Contains low sulfur and low phosphorus</a:t>
            </a:r>
          </a:p>
          <a:p>
            <a:pPr marL="452438" lvl="1" indent="-230188" algn="l" eaLnBrk="1" hangingPunct="1">
              <a:spcBef>
                <a:spcPts val="400"/>
              </a:spcBef>
              <a:spcAft>
                <a:spcPts val="400"/>
              </a:spcAft>
              <a:buClr>
                <a:srgbClr val="424242"/>
              </a:buClr>
              <a:buSzPct val="100000"/>
              <a:buFont typeface="Arial" pitchFamily="34" charset="0"/>
              <a:buChar char="●"/>
            </a:pPr>
            <a:r>
              <a:rPr lang="en-US" sz="1200" dirty="0"/>
              <a:t>Similar </a:t>
            </a:r>
            <a:r>
              <a:rPr lang="en-US" sz="1200" dirty="0" smtClean="0"/>
              <a:t>coal quality </a:t>
            </a:r>
            <a:r>
              <a:rPr lang="en-US" sz="1200" dirty="0"/>
              <a:t>to Anglo's nearby Trend mine (premium product exported to Asia)</a:t>
            </a:r>
          </a:p>
        </p:txBody>
      </p:sp>
      <p:pic>
        <p:nvPicPr>
          <p:cNvPr id="3074"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3835401" y="2676525"/>
            <a:ext cx="5821361" cy="2937190"/>
          </a:xfrm>
          <a:prstGeom prst="rect">
            <a:avLst/>
          </a:prstGeom>
          <a:noFill/>
          <a:ln>
            <a:noFill/>
          </a:ln>
          <a:effectLst/>
          <a:extLst>
            <a:ext uri="{909E8E84-426E-40DD-AFC4-6F175D3DCCD1}">
              <a14:hiddenFill xmlns:a14="http://schemas.microsoft.com/office/drawing/2010/main">
                <a:solidFill>
                  <a:srgbClr val="797B7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2016000" y="5220000"/>
            <a:ext cx="756000" cy="1764000"/>
          </a:xfrm>
          <a:prstGeom prst="rect">
            <a:avLst/>
          </a:prstGeom>
          <a:noFill/>
          <a:ln w="19050" cap="flat"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p>
        </p:txBody>
      </p:sp>
      <p:sp>
        <p:nvSpPr>
          <p:cNvPr id="103" name="Rectangle 102"/>
          <p:cNvSpPr/>
          <p:nvPr/>
        </p:nvSpPr>
        <p:spPr bwMode="auto">
          <a:xfrm>
            <a:off x="3730625" y="2605859"/>
            <a:ext cx="5983287" cy="3076575"/>
          </a:xfrm>
          <a:prstGeom prst="rect">
            <a:avLst/>
          </a:prstGeom>
          <a:noFill/>
          <a:ln w="19050" cap="flat"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p>
        </p:txBody>
      </p:sp>
      <p:cxnSp>
        <p:nvCxnSpPr>
          <p:cNvPr id="96" name="Elbow Connector 95"/>
          <p:cNvCxnSpPr>
            <a:stCxn id="11" idx="0"/>
            <a:endCxn id="103" idx="1"/>
          </p:cNvCxnSpPr>
          <p:nvPr/>
        </p:nvCxnSpPr>
        <p:spPr bwMode="auto">
          <a:xfrm rot="5400000" flipH="1" flipV="1">
            <a:off x="2524386" y="4013762"/>
            <a:ext cx="1075853" cy="1336625"/>
          </a:xfrm>
          <a:prstGeom prst="bentConnector2">
            <a:avLst/>
          </a:prstGeom>
          <a:noFill/>
          <a:ln w="19050" cap="flat" cmpd="sng" algn="ctr">
            <a:solidFill>
              <a:srgbClr val="C00000"/>
            </a:solidFill>
            <a:prstDash val="sysDot"/>
            <a:round/>
            <a:headEnd type="none" w="med" len="med"/>
            <a:tailEnd type="none" w="med" len="med"/>
          </a:ln>
          <a:effectLst/>
        </p:spPr>
      </p:cxnSp>
      <p:sp>
        <p:nvSpPr>
          <p:cNvPr id="2" name="TextBox 1"/>
          <p:cNvSpPr txBox="1"/>
          <p:nvPr/>
        </p:nvSpPr>
        <p:spPr>
          <a:xfrm>
            <a:off x="432000" y="6623999"/>
            <a:ext cx="792000" cy="396000"/>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Canadian Dehua</a:t>
            </a:r>
          </a:p>
          <a:p>
            <a:r>
              <a:rPr lang="en-CA" sz="700" dirty="0" smtClean="0">
                <a:latin typeface="Times New Roman" panose="02020603050405020304" pitchFamily="18" charset="0"/>
                <a:cs typeface="Times New Roman" panose="02020603050405020304" pitchFamily="18" charset="0"/>
              </a:rPr>
              <a:t>(Wapiti)</a:t>
            </a:r>
            <a:endParaRPr lang="en-GB" sz="7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224000" y="6623999"/>
            <a:ext cx="792000" cy="396000"/>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HD International</a:t>
            </a:r>
          </a:p>
          <a:p>
            <a:r>
              <a:rPr lang="en-CA" sz="700" dirty="0" smtClean="0">
                <a:latin typeface="Times New Roman" panose="02020603050405020304" pitchFamily="18" charset="0"/>
                <a:cs typeface="Times New Roman" panose="02020603050405020304" pitchFamily="18" charset="0"/>
              </a:rPr>
              <a:t>(Murray River)</a:t>
            </a:r>
            <a:endParaRPr lang="en-GB" sz="7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052000" y="6623999"/>
            <a:ext cx="684000" cy="396000"/>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Colonial Coal</a:t>
            </a:r>
          </a:p>
          <a:p>
            <a:r>
              <a:rPr lang="en-CA" sz="700" dirty="0" smtClean="0">
                <a:latin typeface="Times New Roman" panose="02020603050405020304" pitchFamily="18" charset="0"/>
                <a:cs typeface="Times New Roman" panose="02020603050405020304" pitchFamily="18" charset="0"/>
              </a:rPr>
              <a:t>(Huguenot)</a:t>
            </a:r>
            <a:endParaRPr lang="en-GB" sz="700" dirty="0">
              <a:latin typeface="Times New Roman" panose="02020603050405020304" pitchFamily="18" charset="0"/>
              <a:cs typeface="Times New Roman" panose="02020603050405020304" pitchFamily="18" charset="0"/>
            </a:endParaRPr>
          </a:p>
        </p:txBody>
      </p:sp>
      <p:sp>
        <p:nvSpPr>
          <p:cNvPr id="14" name="TextBox 13"/>
          <p:cNvSpPr txBox="1"/>
          <p:nvPr/>
        </p:nvSpPr>
        <p:spPr>
          <a:xfrm flipH="1">
            <a:off x="9144000" y="6624000"/>
            <a:ext cx="612000" cy="307777"/>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Conuma</a:t>
            </a:r>
          </a:p>
          <a:p>
            <a:r>
              <a:rPr lang="en-CA" sz="700" dirty="0" smtClean="0">
                <a:latin typeface="Times New Roman" panose="02020603050405020304" pitchFamily="18" charset="0"/>
                <a:cs typeface="Times New Roman" panose="02020603050405020304" pitchFamily="18" charset="0"/>
              </a:rPr>
              <a:t>(Brule)</a:t>
            </a:r>
            <a:endParaRPr lang="en-GB" sz="7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672000" y="6624000"/>
            <a:ext cx="612000" cy="415498"/>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Glencore &amp; </a:t>
            </a:r>
            <a:br>
              <a:rPr lang="en-CA" sz="700" dirty="0" smtClean="0">
                <a:latin typeface="Times New Roman" panose="02020603050405020304" pitchFamily="18" charset="0"/>
                <a:cs typeface="Times New Roman" panose="02020603050405020304" pitchFamily="18" charset="0"/>
              </a:rPr>
            </a:br>
            <a:r>
              <a:rPr lang="en-CA" sz="700" dirty="0" smtClean="0">
                <a:latin typeface="Times New Roman" panose="02020603050405020304" pitchFamily="18" charset="0"/>
                <a:cs typeface="Times New Roman" panose="02020603050405020304" pitchFamily="18" charset="0"/>
              </a:rPr>
              <a:t>JX Nippon</a:t>
            </a:r>
          </a:p>
          <a:p>
            <a:r>
              <a:rPr lang="en-CA" sz="700" dirty="0" smtClean="0">
                <a:latin typeface="Times New Roman" panose="02020603050405020304" pitchFamily="18" charset="0"/>
                <a:cs typeface="Times New Roman" panose="02020603050405020304" pitchFamily="18" charset="0"/>
              </a:rPr>
              <a:t>(Sukunka)</a:t>
            </a:r>
            <a:endParaRPr lang="en-GB" sz="7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5976000" y="6624000"/>
            <a:ext cx="684000" cy="307777"/>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Anglo Pacific</a:t>
            </a:r>
          </a:p>
          <a:p>
            <a:r>
              <a:rPr lang="en-CA" sz="700" dirty="0" smtClean="0">
                <a:latin typeface="Times New Roman" panose="02020603050405020304" pitchFamily="18" charset="0"/>
                <a:cs typeface="Times New Roman" panose="02020603050405020304" pitchFamily="18" charset="0"/>
              </a:rPr>
              <a:t>(Trefi)</a:t>
            </a:r>
            <a:endParaRPr lang="en-GB" sz="7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392000" y="6624000"/>
            <a:ext cx="684000" cy="415498"/>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Walter / </a:t>
            </a:r>
            <a:br>
              <a:rPr lang="en-CA" sz="700" dirty="0" smtClean="0">
                <a:latin typeface="Times New Roman" panose="02020603050405020304" pitchFamily="18" charset="0"/>
                <a:cs typeface="Times New Roman" panose="02020603050405020304" pitchFamily="18" charset="0"/>
              </a:rPr>
            </a:br>
            <a:r>
              <a:rPr lang="en-CA" sz="700" dirty="0" smtClean="0">
                <a:latin typeface="Times New Roman" panose="02020603050405020304" pitchFamily="18" charset="0"/>
                <a:cs typeface="Times New Roman" panose="02020603050405020304" pitchFamily="18" charset="0"/>
              </a:rPr>
              <a:t>PRC (Anglo)</a:t>
            </a:r>
            <a:br>
              <a:rPr lang="en-CA" sz="700" dirty="0" smtClean="0">
                <a:latin typeface="Times New Roman" panose="02020603050405020304" pitchFamily="18" charset="0"/>
                <a:cs typeface="Times New Roman" panose="02020603050405020304" pitchFamily="18" charset="0"/>
              </a:rPr>
            </a:br>
            <a:r>
              <a:rPr lang="en-CA" sz="700" dirty="0" smtClean="0">
                <a:latin typeface="Times New Roman" panose="02020603050405020304" pitchFamily="18" charset="0"/>
                <a:cs typeface="Times New Roman" panose="02020603050405020304" pitchFamily="18" charset="0"/>
              </a:rPr>
              <a:t>(Belcourt)</a:t>
            </a:r>
            <a:endParaRPr lang="en-GB" sz="7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844000" y="6624000"/>
            <a:ext cx="612000" cy="396000"/>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Teck</a:t>
            </a:r>
          </a:p>
          <a:p>
            <a:r>
              <a:rPr lang="en-CA" sz="700" dirty="0" smtClean="0">
                <a:latin typeface="Times New Roman" panose="02020603050405020304" pitchFamily="18" charset="0"/>
                <a:cs typeface="Times New Roman" panose="02020603050405020304" pitchFamily="18" charset="0"/>
              </a:rPr>
              <a:t>(Mt. Duke)</a:t>
            </a:r>
            <a:endParaRPr lang="en-GB" sz="7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7560000" y="6624000"/>
            <a:ext cx="684000" cy="307777"/>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PRC (Anglo)</a:t>
            </a:r>
          </a:p>
          <a:p>
            <a:r>
              <a:rPr lang="en-CA" sz="700" dirty="0" smtClean="0">
                <a:latin typeface="Times New Roman" panose="02020603050405020304" pitchFamily="18" charset="0"/>
                <a:cs typeface="Times New Roman" panose="02020603050405020304" pitchFamily="18" charset="0"/>
              </a:rPr>
              <a:t>(Trend)</a:t>
            </a:r>
            <a:endParaRPr lang="en-GB" sz="7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783705" y="6624000"/>
            <a:ext cx="648000" cy="307777"/>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Conuma</a:t>
            </a:r>
          </a:p>
          <a:p>
            <a:r>
              <a:rPr lang="en-CA" sz="700" dirty="0" smtClean="0">
                <a:latin typeface="Times New Roman" panose="02020603050405020304" pitchFamily="18" charset="0"/>
                <a:cs typeface="Times New Roman" panose="02020603050405020304" pitchFamily="18" charset="0"/>
              </a:rPr>
              <a:t>(Wolverine)</a:t>
            </a:r>
            <a:endParaRPr lang="en-GB" sz="7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8280000" y="6624000"/>
            <a:ext cx="756000" cy="307777"/>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Conuma</a:t>
            </a:r>
          </a:p>
          <a:p>
            <a:r>
              <a:rPr lang="en-CA" sz="700" dirty="0" smtClean="0">
                <a:latin typeface="Times New Roman" panose="02020603050405020304" pitchFamily="18" charset="0"/>
                <a:cs typeface="Times New Roman" panose="02020603050405020304" pitchFamily="18" charset="0"/>
              </a:rPr>
              <a:t>(Willow Creek)</a:t>
            </a:r>
            <a:endParaRPr lang="en-GB" sz="7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204965" y="6624000"/>
            <a:ext cx="612000" cy="415498"/>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Glencore &amp; </a:t>
            </a:r>
            <a:br>
              <a:rPr lang="en-CA" sz="700" dirty="0" smtClean="0">
                <a:latin typeface="Times New Roman" panose="02020603050405020304" pitchFamily="18" charset="0"/>
                <a:cs typeface="Times New Roman" panose="02020603050405020304" pitchFamily="18" charset="0"/>
              </a:rPr>
            </a:br>
            <a:r>
              <a:rPr lang="en-CA" sz="700" dirty="0" smtClean="0">
                <a:latin typeface="Times New Roman" panose="02020603050405020304" pitchFamily="18" charset="0"/>
                <a:cs typeface="Times New Roman" panose="02020603050405020304" pitchFamily="18" charset="0"/>
              </a:rPr>
              <a:t>JX Nippon</a:t>
            </a:r>
          </a:p>
          <a:p>
            <a:r>
              <a:rPr lang="en-CA" sz="700" dirty="0" smtClean="0">
                <a:latin typeface="Times New Roman" panose="02020603050405020304" pitchFamily="18" charset="0"/>
                <a:cs typeface="Times New Roman" panose="02020603050405020304" pitchFamily="18" charset="0"/>
              </a:rPr>
              <a:t>(Suska)</a:t>
            </a:r>
            <a:endParaRPr lang="en-GB" sz="7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630272" y="4068000"/>
            <a:ext cx="396000" cy="200055"/>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7,000</a:t>
            </a:r>
            <a:endParaRPr lang="en-GB" sz="7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780000" y="5868000"/>
            <a:ext cx="396000" cy="200055"/>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185</a:t>
            </a:r>
            <a:endParaRPr lang="en-GB" sz="7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952000" y="5580000"/>
            <a:ext cx="396000" cy="200055"/>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281</a:t>
            </a:r>
            <a:endParaRPr lang="en-GB" sz="7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5312965" y="6085005"/>
            <a:ext cx="396000" cy="200055"/>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103</a:t>
            </a:r>
            <a:endParaRPr lang="en-GB" sz="7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2088000" y="5688000"/>
            <a:ext cx="612000" cy="307777"/>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278</a:t>
            </a:r>
            <a:br>
              <a:rPr lang="en-CA" sz="700" dirty="0" smtClean="0">
                <a:latin typeface="Times New Roman" panose="02020603050405020304" pitchFamily="18" charset="0"/>
                <a:cs typeface="Times New Roman" panose="02020603050405020304" pitchFamily="18" charset="0"/>
              </a:rPr>
            </a:br>
            <a:r>
              <a:rPr lang="en-CA" sz="700" dirty="0" smtClean="0">
                <a:latin typeface="Times New Roman" panose="02020603050405020304" pitchFamily="18" charset="0"/>
                <a:cs typeface="Times New Roman" panose="02020603050405020304" pitchFamily="18" charset="0"/>
              </a:rPr>
              <a:t>(M+I)</a:t>
            </a:r>
            <a:endParaRPr lang="en-GB" sz="7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1422000" y="4428000"/>
            <a:ext cx="396000" cy="200055"/>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688</a:t>
            </a:r>
            <a:endParaRPr lang="en-GB" sz="7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7704000" y="6186520"/>
            <a:ext cx="396000" cy="200055"/>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70</a:t>
            </a:r>
            <a:endParaRPr lang="en-GB" sz="7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4536000" y="5895749"/>
            <a:ext cx="396000" cy="200055"/>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171</a:t>
            </a:r>
            <a:endParaRPr lang="en-GB" sz="7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2088000" y="6264000"/>
            <a:ext cx="585600" cy="307777"/>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119</a:t>
            </a:r>
            <a:br>
              <a:rPr lang="en-CA" sz="700" dirty="0" smtClean="0">
                <a:latin typeface="Times New Roman" panose="02020603050405020304" pitchFamily="18" charset="0"/>
                <a:cs typeface="Times New Roman" panose="02020603050405020304" pitchFamily="18" charset="0"/>
              </a:rPr>
            </a:br>
            <a:r>
              <a:rPr lang="en-CA" sz="700" dirty="0" smtClean="0">
                <a:latin typeface="Times New Roman" panose="02020603050405020304" pitchFamily="18" charset="0"/>
                <a:cs typeface="Times New Roman" panose="02020603050405020304" pitchFamily="18" charset="0"/>
              </a:rPr>
              <a:t>(Inf.)</a:t>
            </a:r>
            <a:endParaRPr lang="en-GB" sz="7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6120000" y="6119510"/>
            <a:ext cx="396000" cy="200055"/>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90</a:t>
            </a:r>
            <a:endParaRPr lang="en-GB" sz="7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6909705" y="6185032"/>
            <a:ext cx="396000" cy="200055"/>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70</a:t>
            </a:r>
            <a:endParaRPr lang="en-GB" sz="7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8460000" y="6237047"/>
            <a:ext cx="396000" cy="200055"/>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51</a:t>
            </a:r>
            <a:endParaRPr lang="en-GB" sz="7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9252000" y="6264000"/>
            <a:ext cx="396000" cy="200055"/>
          </a:xfrm>
          <a:prstGeom prst="rect">
            <a:avLst/>
          </a:prstGeom>
          <a:noFill/>
        </p:spPr>
        <p:txBody>
          <a:bodyPr wrap="square" rtlCol="0">
            <a:spAutoFit/>
          </a:bodyPr>
          <a:lstStyle/>
          <a:p>
            <a:r>
              <a:rPr lang="en-CA" sz="700" dirty="0" smtClean="0">
                <a:latin typeface="Times New Roman" panose="02020603050405020304" pitchFamily="18" charset="0"/>
                <a:cs typeface="Times New Roman" panose="02020603050405020304" pitchFamily="18" charset="0"/>
              </a:rPr>
              <a:t>45</a:t>
            </a:r>
            <a:endParaRPr lang="en-GB" sz="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062779"/>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9304" y="1726700"/>
            <a:ext cx="6120369" cy="5426178"/>
          </a:xfrm>
          <a:prstGeom prst="rect">
            <a:avLst/>
          </a:prstGeom>
          <a:noFill/>
          <a:ln w="9525">
            <a:noFill/>
            <a:miter lim="800000"/>
            <a:headEnd/>
            <a:tailEnd/>
          </a:ln>
        </p:spPr>
      </p:pic>
      <p:sp>
        <p:nvSpPr>
          <p:cNvPr id="2" name="Title 1"/>
          <p:cNvSpPr>
            <a:spLocks noGrp="1"/>
          </p:cNvSpPr>
          <p:nvPr>
            <p:ph type="title"/>
          </p:nvPr>
        </p:nvSpPr>
        <p:spPr>
          <a:xfrm>
            <a:off x="422404" y="684924"/>
            <a:ext cx="8183880" cy="461950"/>
          </a:xfrm>
        </p:spPr>
        <p:txBody>
          <a:bodyPr/>
          <a:lstStyle/>
          <a:p>
            <a:r>
              <a:rPr lang="en-CA" sz="1500" dirty="0" smtClean="0"/>
              <a:t> Huguenot Project Overview (100% Interest)</a:t>
            </a:r>
            <a:endParaRPr lang="en-CA" sz="1500" dirty="0"/>
          </a:p>
        </p:txBody>
      </p:sp>
      <p:sp>
        <p:nvSpPr>
          <p:cNvPr id="39" name="Rectangle 12"/>
          <p:cNvSpPr>
            <a:spLocks noGrp="1" noChangeArrowheads="1"/>
          </p:cNvSpPr>
          <p:nvPr>
            <p:ph idx="1"/>
          </p:nvPr>
        </p:nvSpPr>
        <p:spPr>
          <a:xfrm>
            <a:off x="6851650" y="1878890"/>
            <a:ext cx="2872921" cy="5179135"/>
          </a:xfrm>
          <a:prstGeom prst="rect">
            <a:avLst/>
          </a:prstGeom>
        </p:spPr>
        <p:txBody>
          <a:bodyPr/>
          <a:lstStyle/>
          <a:p>
            <a:pPr fontAlgn="auto">
              <a:spcAft>
                <a:spcPts val="0"/>
              </a:spcAft>
              <a:buClr>
                <a:srgbClr val="4A5535"/>
              </a:buClr>
              <a:buSzPct val="100000"/>
              <a:buFont typeface="Arial" pitchFamily="34" charset="0"/>
              <a:buChar char="●"/>
              <a:defRPr/>
            </a:pPr>
            <a:r>
              <a:rPr lang="en-US" sz="1300" dirty="0" smtClean="0">
                <a:solidFill>
                  <a:srgbClr val="000000"/>
                </a:solidFill>
                <a:latin typeface="Arial" pitchFamily="34" charset="0"/>
                <a:cs typeface="Arial" pitchFamily="34" charset="0"/>
              </a:rPr>
              <a:t>Located adjacent </a:t>
            </a:r>
            <a:r>
              <a:rPr lang="en-US" sz="1300" dirty="0">
                <a:solidFill>
                  <a:srgbClr val="000000"/>
                </a:solidFill>
                <a:latin typeface="Arial" pitchFamily="34" charset="0"/>
                <a:cs typeface="Arial" pitchFamily="34" charset="0"/>
              </a:rPr>
              <a:t>to the proposed Belcourt South open pit (owned by Belcourt Saxon Coal Ltd. – Anglo/Walter JV)</a:t>
            </a:r>
          </a:p>
          <a:p>
            <a:pPr lvl="1" fontAlgn="auto">
              <a:spcAft>
                <a:spcPts val="0"/>
              </a:spcAft>
              <a:buClr>
                <a:srgbClr val="A9B3C1"/>
              </a:buClr>
              <a:defRPr/>
            </a:pPr>
            <a:r>
              <a:rPr lang="en-US" sz="1300" dirty="0">
                <a:solidFill>
                  <a:srgbClr val="000000"/>
                </a:solidFill>
                <a:latin typeface="Arial" pitchFamily="34" charset="0"/>
                <a:cs typeface="Arial" pitchFamily="34" charset="0"/>
              </a:rPr>
              <a:t>Similar coal characteristics</a:t>
            </a:r>
          </a:p>
          <a:p>
            <a:pPr fontAlgn="auto">
              <a:spcAft>
                <a:spcPts val="0"/>
              </a:spcAft>
              <a:buClr>
                <a:srgbClr val="4A5535"/>
              </a:buClr>
              <a:buSzPct val="100000"/>
              <a:buFont typeface="Arial" pitchFamily="34" charset="0"/>
              <a:buChar char="●"/>
              <a:defRPr/>
            </a:pPr>
            <a:r>
              <a:rPr lang="en-US" sz="1300" dirty="0">
                <a:solidFill>
                  <a:srgbClr val="000000"/>
                </a:solidFill>
                <a:latin typeface="Arial" pitchFamily="34" charset="0"/>
                <a:cs typeface="Arial" pitchFamily="34" charset="0"/>
              </a:rPr>
              <a:t>Amenable to open pit and underground mining</a:t>
            </a:r>
          </a:p>
          <a:p>
            <a:pPr fontAlgn="auto">
              <a:spcAft>
                <a:spcPts val="0"/>
              </a:spcAft>
              <a:buClr>
                <a:srgbClr val="4A5535"/>
              </a:buClr>
              <a:buSzPct val="100000"/>
              <a:buFont typeface="Arial" pitchFamily="34" charset="0"/>
              <a:buChar char="●"/>
              <a:defRPr/>
            </a:pPr>
            <a:r>
              <a:rPr lang="en-US" sz="1300" dirty="0">
                <a:solidFill>
                  <a:srgbClr val="000000"/>
                </a:solidFill>
                <a:latin typeface="Arial" pitchFamily="34" charset="0"/>
                <a:cs typeface="Arial" pitchFamily="34" charset="0"/>
              </a:rPr>
              <a:t>1.5% royalty FOB port</a:t>
            </a:r>
          </a:p>
          <a:p>
            <a:pPr fontAlgn="auto">
              <a:spcAft>
                <a:spcPts val="0"/>
              </a:spcAft>
              <a:buClr>
                <a:srgbClr val="4A5535"/>
              </a:buClr>
              <a:buSzPct val="100000"/>
              <a:buFont typeface="Arial" pitchFamily="34" charset="0"/>
              <a:buChar char="●"/>
              <a:defRPr/>
            </a:pPr>
            <a:r>
              <a:rPr lang="en-CA" sz="1300" dirty="0">
                <a:solidFill>
                  <a:srgbClr val="000000"/>
                </a:solidFill>
                <a:latin typeface="Arial" pitchFamily="34" charset="0"/>
                <a:cs typeface="Arial" pitchFamily="34" charset="0"/>
              </a:rPr>
              <a:t>Located ~120 road-km from Quintette and PRC load-outs</a:t>
            </a:r>
          </a:p>
          <a:p>
            <a:pPr fontAlgn="auto">
              <a:spcAft>
                <a:spcPts val="0"/>
              </a:spcAft>
              <a:buClr>
                <a:srgbClr val="4A5535"/>
              </a:buClr>
              <a:buSzPct val="100000"/>
              <a:buFont typeface="Arial" pitchFamily="34" charset="0"/>
              <a:buChar char="●"/>
              <a:defRPr/>
            </a:pPr>
            <a:r>
              <a:rPr lang="en-CA" sz="1300" dirty="0">
                <a:solidFill>
                  <a:srgbClr val="000000"/>
                </a:solidFill>
                <a:latin typeface="Arial" pitchFamily="34" charset="0"/>
                <a:cs typeface="Arial" pitchFamily="34" charset="0"/>
              </a:rPr>
              <a:t>Requires an 85 km rail  (or combination of a rail and  overland </a:t>
            </a:r>
            <a:r>
              <a:rPr lang="en-CA" sz="1300" dirty="0" smtClean="0">
                <a:solidFill>
                  <a:srgbClr val="000000"/>
                </a:solidFill>
                <a:latin typeface="Arial" pitchFamily="34" charset="0"/>
                <a:cs typeface="Arial" pitchFamily="34" charset="0"/>
              </a:rPr>
              <a:t>conveyor</a:t>
            </a:r>
            <a:r>
              <a:rPr lang="en-CA" sz="1300" dirty="0">
                <a:solidFill>
                  <a:srgbClr val="000000"/>
                </a:solidFill>
                <a:latin typeface="Arial" pitchFamily="34" charset="0"/>
                <a:cs typeface="Arial" pitchFamily="34" charset="0"/>
              </a:rPr>
              <a:t>) to link with  existing  rail line as per Colonial Coal’s PEA</a:t>
            </a:r>
          </a:p>
          <a:p>
            <a:pPr fontAlgn="auto">
              <a:spcAft>
                <a:spcPts val="0"/>
              </a:spcAft>
              <a:buClr>
                <a:srgbClr val="4A5535"/>
              </a:buClr>
              <a:buSzPct val="100000"/>
              <a:buFont typeface="Arial" pitchFamily="34" charset="0"/>
              <a:buChar char="●"/>
              <a:defRPr/>
            </a:pPr>
            <a:r>
              <a:rPr lang="en-CA" sz="1300" dirty="0">
                <a:solidFill>
                  <a:srgbClr val="000000"/>
                </a:solidFill>
                <a:latin typeface="Arial" pitchFamily="34" charset="0"/>
                <a:cs typeface="Arial" pitchFamily="34" charset="0"/>
              </a:rPr>
              <a:t>Proposed production of clean coal from combined surface and underground mining operations averages approximately 3Mtpa, and ranges from 1.4 Mtpa to 5.9 Mtpa over 31 year LOM</a:t>
            </a:r>
            <a:endParaRPr lang="en-US" sz="1300" dirty="0">
              <a:solidFill>
                <a:srgbClr val="000000"/>
              </a:solidFill>
            </a:endParaRPr>
          </a:p>
        </p:txBody>
      </p:sp>
      <p:sp>
        <p:nvSpPr>
          <p:cNvPr id="5" name="TextBox 4"/>
          <p:cNvSpPr txBox="1"/>
          <p:nvPr/>
        </p:nvSpPr>
        <p:spPr>
          <a:xfrm>
            <a:off x="420529" y="1379228"/>
            <a:ext cx="6217920" cy="347472"/>
          </a:xfrm>
          <a:prstGeom prst="rect">
            <a:avLst/>
          </a:prstGeom>
          <a:solidFill>
            <a:srgbClr val="424242"/>
          </a:solidFill>
        </p:spPr>
        <p:txBody>
          <a:bodyPr wrap="square" lIns="91318" tIns="45657" rIns="91318" bIns="45657" rtlCol="0" anchor="ctr">
            <a:spAutoFit/>
          </a:bodyPr>
          <a:lstStyle/>
          <a:p>
            <a:r>
              <a:rPr lang="en-CA" sz="1300" b="1" dirty="0">
                <a:solidFill>
                  <a:prstClr val="white"/>
                </a:solidFill>
              </a:rPr>
              <a:t>Project Location</a:t>
            </a:r>
          </a:p>
        </p:txBody>
      </p:sp>
      <p:sp>
        <p:nvSpPr>
          <p:cNvPr id="45" name="TextBox 44"/>
          <p:cNvSpPr txBox="1"/>
          <p:nvPr/>
        </p:nvSpPr>
        <p:spPr>
          <a:xfrm>
            <a:off x="6840220" y="1379228"/>
            <a:ext cx="2926080" cy="347472"/>
          </a:xfrm>
          <a:prstGeom prst="rect">
            <a:avLst/>
          </a:prstGeom>
          <a:solidFill>
            <a:srgbClr val="424242"/>
          </a:solidFill>
        </p:spPr>
        <p:txBody>
          <a:bodyPr wrap="square" lIns="91318" tIns="45657" rIns="91318" bIns="45657" rtlCol="0" anchor="ctr">
            <a:spAutoFit/>
          </a:bodyPr>
          <a:lstStyle/>
          <a:p>
            <a:r>
              <a:rPr lang="en-CA" sz="1300" b="1" dirty="0">
                <a:solidFill>
                  <a:prstClr val="white"/>
                </a:solidFill>
              </a:rPr>
              <a:t>Project Summary</a:t>
            </a:r>
          </a:p>
        </p:txBody>
      </p:sp>
      <p:sp>
        <p:nvSpPr>
          <p:cNvPr id="8" name="Rectangle 146"/>
          <p:cNvSpPr txBox="1">
            <a:spLocks noChangeArrowheads="1"/>
          </p:cNvSpPr>
          <p:nvPr/>
        </p:nvSpPr>
        <p:spPr bwMode="gray">
          <a:xfrm>
            <a:off x="415074" y="331499"/>
            <a:ext cx="9052560" cy="4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sz="2200" kern="0" dirty="0"/>
              <a:t>Company Overview: Colonial </a:t>
            </a:r>
            <a:r>
              <a:rPr lang="en-US" sz="2200" kern="0" dirty="0" smtClean="0"/>
              <a:t>Coal</a:t>
            </a:r>
          </a:p>
        </p:txBody>
      </p:sp>
    </p:spTree>
    <p:custDataLst>
      <p:tags r:id="rId1"/>
    </p:custDataLst>
    <p:extLst>
      <p:ext uri="{BB962C8B-B14F-4D97-AF65-F5344CB8AC3E}">
        <p14:creationId xmlns:p14="http://schemas.microsoft.com/office/powerpoint/2010/main" val="2724663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title"/>
          </p:nvPr>
        </p:nvSpPr>
        <p:spPr>
          <a:xfrm>
            <a:off x="424292" y="739962"/>
            <a:ext cx="7137400" cy="416424"/>
          </a:xfrm>
        </p:spPr>
        <p:txBody>
          <a:bodyPr/>
          <a:lstStyle/>
          <a:p>
            <a:pPr fontAlgn="auto">
              <a:spcAft>
                <a:spcPts val="0"/>
              </a:spcAft>
              <a:defRPr/>
            </a:pPr>
            <a:r>
              <a:rPr lang="en-US" sz="1500" dirty="0" smtClean="0"/>
              <a:t>Huguenot – Premium Coking Coal Characteristics</a:t>
            </a:r>
          </a:p>
        </p:txBody>
      </p:sp>
      <p:sp>
        <p:nvSpPr>
          <p:cNvPr id="13314" name="Rectangle 3"/>
          <p:cNvSpPr>
            <a:spLocks noGrp="1" noChangeArrowheads="1"/>
          </p:cNvSpPr>
          <p:nvPr>
            <p:ph idx="1"/>
          </p:nvPr>
        </p:nvSpPr>
        <p:spPr>
          <a:xfrm>
            <a:off x="586740" y="1368954"/>
            <a:ext cx="8968740" cy="5041273"/>
          </a:xfrm>
        </p:spPr>
        <p:txBody>
          <a:bodyPr rtlCol="0">
            <a:normAutofit/>
          </a:bodyPr>
          <a:lstStyle/>
          <a:p>
            <a:pPr fontAlgn="auto">
              <a:spcAft>
                <a:spcPts val="0"/>
              </a:spcAft>
              <a:buClr>
                <a:srgbClr val="4A5535"/>
              </a:buClr>
              <a:buSzPct val="100000"/>
              <a:buFont typeface="Arial" pitchFamily="34" charset="0"/>
              <a:buChar char="●"/>
              <a:defRPr/>
            </a:pPr>
            <a:r>
              <a:rPr lang="en-US" dirty="0">
                <a:latin typeface="Arial" pitchFamily="34" charset="0"/>
                <a:cs typeface="Arial" pitchFamily="34" charset="0"/>
              </a:rPr>
              <a:t>Premium </a:t>
            </a:r>
            <a:r>
              <a:rPr lang="en-US" dirty="0" smtClean="0">
                <a:latin typeface="Arial" pitchFamily="34" charset="0"/>
                <a:cs typeface="Arial" pitchFamily="34" charset="0"/>
              </a:rPr>
              <a:t>clean </a:t>
            </a:r>
            <a:r>
              <a:rPr lang="en-US" dirty="0">
                <a:latin typeface="Arial" pitchFamily="34" charset="0"/>
                <a:cs typeface="Arial" pitchFamily="34" charset="0"/>
              </a:rPr>
              <a:t>coal product with low ash, low sulfur, low phosphorus, and High FSI </a:t>
            </a:r>
          </a:p>
          <a:p>
            <a:pPr fontAlgn="auto">
              <a:spcAft>
                <a:spcPts val="0"/>
              </a:spcAft>
              <a:buClr>
                <a:srgbClr val="4A5535"/>
              </a:buClr>
              <a:buSzPct val="100000"/>
              <a:buFont typeface="Arial" pitchFamily="34" charset="0"/>
              <a:buChar char="●"/>
              <a:defRPr/>
            </a:pPr>
            <a:r>
              <a:rPr lang="en-US" dirty="0" smtClean="0">
                <a:solidFill>
                  <a:schemeClr val="tx1"/>
                </a:solidFill>
                <a:latin typeface="Arial" pitchFamily="34" charset="0"/>
                <a:cs typeface="Arial" pitchFamily="34" charset="0"/>
              </a:rPr>
              <a:t>Weight averaged theoretical yield of 74%</a:t>
            </a:r>
            <a:r>
              <a:rPr lang="en-US" baseline="30000" dirty="0" smtClean="0">
                <a:latin typeface="Arial" pitchFamily="34" charset="0"/>
                <a:cs typeface="Arial" pitchFamily="34" charset="0"/>
              </a:rPr>
              <a:t>  </a:t>
            </a:r>
            <a:endParaRPr lang="en-US" baseline="30000" dirty="0" smtClean="0">
              <a:solidFill>
                <a:schemeClr val="tx1"/>
              </a:solidFill>
              <a:latin typeface="Arial" pitchFamily="34" charset="0"/>
              <a:cs typeface="Arial" pitchFamily="34" charset="0"/>
            </a:endParaRPr>
          </a:p>
          <a:p>
            <a:pPr fontAlgn="auto">
              <a:spcAft>
                <a:spcPts val="0"/>
              </a:spcAft>
              <a:buClr>
                <a:srgbClr val="4A5535"/>
              </a:buClr>
              <a:buSzPct val="100000"/>
              <a:buFont typeface="Arial" pitchFamily="34" charset="0"/>
              <a:buChar char="●"/>
              <a:defRPr/>
            </a:pPr>
            <a:endParaRPr lang="en-US" dirty="0" smtClean="0">
              <a:solidFill>
                <a:schemeClr val="tx1"/>
              </a:solidFill>
              <a:latin typeface="Arial" pitchFamily="34" charset="0"/>
              <a:cs typeface="Arial" pitchFamily="34" charset="0"/>
            </a:endParaRPr>
          </a:p>
        </p:txBody>
      </p:sp>
      <p:graphicFrame>
        <p:nvGraphicFramePr>
          <p:cNvPr id="20672" name="Group 192"/>
          <p:cNvGraphicFramePr>
            <a:graphicFrameLocks noGrp="1"/>
          </p:cNvGraphicFramePr>
          <p:nvPr>
            <p:extLst>
              <p:ext uri="{D42A27DB-BD31-4B8C-83A1-F6EECF244321}">
                <p14:modId xmlns:p14="http://schemas.microsoft.com/office/powerpoint/2010/main" val="3415420486"/>
              </p:ext>
            </p:extLst>
          </p:nvPr>
        </p:nvGraphicFramePr>
        <p:xfrm>
          <a:off x="533401" y="2522826"/>
          <a:ext cx="8995610" cy="4060855"/>
        </p:xfrm>
        <a:graphic>
          <a:graphicData uri="http://schemas.openxmlformats.org/drawingml/2006/table">
            <a:tbl>
              <a:tblPr/>
              <a:tblGrid>
                <a:gridCol w="916143"/>
                <a:gridCol w="916143"/>
                <a:gridCol w="845670"/>
                <a:gridCol w="845670"/>
                <a:gridCol w="845670"/>
                <a:gridCol w="845670"/>
                <a:gridCol w="845670"/>
                <a:gridCol w="845670"/>
                <a:gridCol w="1198034"/>
                <a:gridCol w="891270"/>
              </a:tblGrid>
              <a:tr h="516355">
                <a:tc>
                  <a:txBody>
                    <a:bodyPr/>
                    <a:lstStyle/>
                    <a:p>
                      <a:pPr marL="0" marR="0" lvl="0" indent="0" algn="l" defTabSz="914400" rtl="0" eaLnBrk="1" fontAlgn="base" latinLnBrk="0" hangingPunct="1">
                        <a:lnSpc>
                          <a:spcPct val="100000"/>
                        </a:lnSpc>
                        <a:spcBef>
                          <a:spcPct val="50000"/>
                        </a:spcBef>
                        <a:spcAft>
                          <a:spcPct val="0"/>
                        </a:spcAft>
                        <a:buClrTx/>
                        <a:buSzPct val="120000"/>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Seam</a:t>
                      </a:r>
                    </a:p>
                  </a:txBody>
                  <a:tcPr marL="20117" marR="20117" marT="20729" marB="20729" anchor="ctr" horzOverflow="overflow">
                    <a:lnL cap="flat">
                      <a:noFill/>
                    </a:lnL>
                    <a:lnR>
                      <a:noFill/>
                    </a:lnR>
                    <a:lnT cap="flat">
                      <a:noFill/>
                    </a:lnT>
                    <a:lnB w="635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120000"/>
                        <a:buFontTx/>
                        <a:buNone/>
                        <a:tabLst/>
                      </a:pPr>
                      <a:endPar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endParaRPr>
                    </a:p>
                  </a:txBody>
                  <a:tcPr marL="20117" marR="20117" marT="20729" marB="20729" anchor="ctr" horzOverflow="overflow">
                    <a:lnL cap="flat">
                      <a:noFill/>
                    </a:lnL>
                    <a:lnR>
                      <a:noFill/>
                    </a:lnR>
                    <a:lnT cap="flat">
                      <a:noFill/>
                    </a:lnT>
                    <a:lnB w="635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Pct val="120000"/>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Ash</a:t>
                      </a:r>
                      <a:b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b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a:t>
                      </a:r>
                    </a:p>
                  </a:txBody>
                  <a:tcPr marL="20117" marR="20117" marT="20729" marB="20729" anchor="ctr" horzOverflow="overflow">
                    <a:lnL>
                      <a:noFill/>
                    </a:lnL>
                    <a:lnR>
                      <a:noFill/>
                    </a:lnR>
                    <a:lnT cap="flat">
                      <a:noFill/>
                    </a:lnT>
                    <a:lnB w="635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Pct val="120000"/>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VM</a:t>
                      </a:r>
                      <a:b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b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a:t>
                      </a:r>
                    </a:p>
                  </a:txBody>
                  <a:tcPr marL="20117" marR="20117" marT="20729" marB="20729" anchor="ctr" horzOverflow="overflow">
                    <a:lnL>
                      <a:noFill/>
                    </a:lnL>
                    <a:lnR>
                      <a:noFill/>
                    </a:lnR>
                    <a:lnT cap="flat">
                      <a:noFill/>
                    </a:lnT>
                    <a:lnB w="635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Pct val="120000"/>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FC</a:t>
                      </a:r>
                      <a:b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b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a:t>
                      </a:r>
                    </a:p>
                  </a:txBody>
                  <a:tcPr marL="20117" marR="20117" marT="20729" marB="20729" anchor="ctr" horzOverflow="overflow">
                    <a:lnL>
                      <a:noFill/>
                    </a:lnL>
                    <a:lnR>
                      <a:noFill/>
                    </a:lnR>
                    <a:lnT cap="flat">
                      <a:noFill/>
                    </a:lnT>
                    <a:lnB w="635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Pct val="120000"/>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S</a:t>
                      </a:r>
                      <a:b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b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a:t>
                      </a:r>
                    </a:p>
                  </a:txBody>
                  <a:tcPr marL="20117" marR="20117" marT="20729" marB="20729" anchor="ctr" horzOverflow="overflow">
                    <a:lnL>
                      <a:noFill/>
                    </a:lnL>
                    <a:lnR>
                      <a:noFill/>
                    </a:lnR>
                    <a:lnT cap="flat">
                      <a:noFill/>
                    </a:lnT>
                    <a:lnB w="635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Pct val="120000"/>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FSI</a:t>
                      </a:r>
                    </a:p>
                  </a:txBody>
                  <a:tcPr marL="20117" marR="20117" marT="20729" marB="20729" anchor="ctr" horzOverflow="overflow">
                    <a:lnL>
                      <a:noFill/>
                    </a:lnL>
                    <a:lnR>
                      <a:noFill/>
                    </a:lnR>
                    <a:lnT cap="flat">
                      <a:noFill/>
                    </a:lnT>
                    <a:lnB w="635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Pct val="120000"/>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 P </a:t>
                      </a:r>
                      <a:b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b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(in coal)</a:t>
                      </a:r>
                    </a:p>
                  </a:txBody>
                  <a:tcPr marL="20117" marR="20117" marT="20729" marB="20729" anchor="ctr" horzOverflow="overflow">
                    <a:lnL>
                      <a:noFill/>
                    </a:lnL>
                    <a:lnR>
                      <a:noFill/>
                    </a:lnR>
                    <a:lnT cap="flat">
                      <a:noFill/>
                    </a:lnT>
                    <a:lnB w="635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Pct val="120000"/>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Theoretical Yield %</a:t>
                      </a:r>
                    </a:p>
                  </a:txBody>
                  <a:tcPr marL="20117" marR="20117" marT="20729" marB="20729" anchor="ctr" horzOverflow="overflow">
                    <a:lnL>
                      <a:noFill/>
                    </a:lnL>
                    <a:lnR>
                      <a:noFill/>
                    </a:lnR>
                    <a:lnT cap="flat">
                      <a:noFill/>
                    </a:lnT>
                    <a:lnB w="635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Pct val="120000"/>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 RoMax</a:t>
                      </a:r>
                    </a:p>
                  </a:txBody>
                  <a:tcPr marL="20117" marR="20117" marT="20729" marB="20729" anchor="ctr" horzOverflow="overflow">
                    <a:lnL>
                      <a:noFill/>
                    </a:lnL>
                    <a:lnR cap="flat">
                      <a:noFill/>
                    </a:lnR>
                    <a:lnT cap="flat">
                      <a:noFill/>
                    </a:lnT>
                    <a:lnB w="6350" cap="flat" cmpd="sng" algn="ctr">
                      <a:solidFill>
                        <a:schemeClr val="tx2"/>
                      </a:solidFill>
                      <a:prstDash val="solid"/>
                      <a:round/>
                      <a:headEnd type="none" w="med" len="med"/>
                      <a:tailEnd type="none" w="med" len="med"/>
                    </a:lnB>
                    <a:lnTlToBr>
                      <a:noFill/>
                    </a:lnTlToBr>
                    <a:lnBlToTr>
                      <a:noFill/>
                    </a:lnBlToTr>
                    <a:noFill/>
                  </a:tcPr>
                </a:tc>
              </a:tr>
              <a:tr h="236300">
                <a:tc>
                  <a:txBody>
                    <a:bodyPr/>
                    <a:lstStyle/>
                    <a:p>
                      <a:pPr algn="l" rtl="0" fontAlgn="ctr"/>
                      <a:r>
                        <a:rPr lang="en-GB" sz="1400" b="0" i="0" u="none" strike="noStrike" dirty="0">
                          <a:solidFill>
                            <a:srgbClr val="000000"/>
                          </a:solidFill>
                          <a:latin typeface="Arial"/>
                        </a:rPr>
                        <a:t>10</a:t>
                      </a:r>
                    </a:p>
                  </a:txBody>
                  <a:tcPr marL="9525" marR="9525" marT="9525" marB="0" anchor="ctr">
                    <a:lnL cap="flat">
                      <a:noFill/>
                    </a:lnL>
                    <a:lnR>
                      <a:noFill/>
                    </a:lnR>
                    <a:lnT w="6350" cap="flat" cmpd="sng" algn="ctr">
                      <a:solidFill>
                        <a:schemeClr val="tx2"/>
                      </a:solidFill>
                      <a:prstDash val="solid"/>
                      <a:round/>
                      <a:headEnd type="none" w="med" len="med"/>
                      <a:tailEnd type="none" w="med" len="med"/>
                    </a:lnT>
                    <a:lnB>
                      <a:noFill/>
                    </a:lnB>
                    <a:lnTlToBr>
                      <a:noFill/>
                    </a:lnTlToBr>
                    <a:lnBlToTr>
                      <a:noFill/>
                    </a:lnBlToTr>
                    <a:solidFill>
                      <a:srgbClr val="E8E7E8"/>
                    </a:solidFill>
                  </a:tcPr>
                </a:tc>
                <a:tc>
                  <a:txBody>
                    <a:bodyPr/>
                    <a:lstStyle/>
                    <a:p>
                      <a:pPr algn="l" fontAlgn="ctr"/>
                      <a:r>
                        <a:rPr lang="en-GB" sz="1400" b="0" i="0" u="none" strike="noStrike" dirty="0">
                          <a:solidFill>
                            <a:srgbClr val="000000"/>
                          </a:solidFill>
                          <a:latin typeface="Arial"/>
                        </a:rPr>
                        <a:t> </a:t>
                      </a:r>
                    </a:p>
                  </a:txBody>
                  <a:tcPr marL="9525" marR="9525" marT="9525" marB="0" anchor="ctr">
                    <a:lnL cap="flat">
                      <a:noFill/>
                    </a:lnL>
                    <a:lnR>
                      <a:noFill/>
                    </a:lnR>
                    <a:lnT w="6350" cap="flat" cmpd="sng" algn="ctr">
                      <a:solidFill>
                        <a:schemeClr val="tx2"/>
                      </a:solidFill>
                      <a:prstDash val="solid"/>
                      <a:round/>
                      <a:headEnd type="none" w="med" len="med"/>
                      <a:tailEnd type="none" w="med" len="med"/>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8.58 </a:t>
                      </a:r>
                    </a:p>
                  </a:txBody>
                  <a:tcPr marL="9525" marR="9525" marT="9525" marB="0" anchor="ctr">
                    <a:lnL>
                      <a:noFill/>
                    </a:lnL>
                    <a:lnR>
                      <a:noFill/>
                    </a:lnR>
                    <a:lnT w="6350" cap="flat" cmpd="sng" algn="ctr">
                      <a:solidFill>
                        <a:schemeClr val="tx2"/>
                      </a:solidFill>
                      <a:prstDash val="solid"/>
                      <a:round/>
                      <a:headEnd type="none" w="med" len="med"/>
                      <a:tailEnd type="none" w="med" len="med"/>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27.22 </a:t>
                      </a:r>
                    </a:p>
                  </a:txBody>
                  <a:tcPr marL="9525" marR="9525" marT="9525" marB="0" anchor="ctr">
                    <a:lnL>
                      <a:noFill/>
                    </a:lnL>
                    <a:lnR>
                      <a:noFill/>
                    </a:lnR>
                    <a:lnT w="6350" cap="flat" cmpd="sng" algn="ctr">
                      <a:solidFill>
                        <a:schemeClr val="tx2"/>
                      </a:solidFill>
                      <a:prstDash val="solid"/>
                      <a:round/>
                      <a:headEnd type="none" w="med" len="med"/>
                      <a:tailEnd type="none" w="med" len="med"/>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64.20 </a:t>
                      </a:r>
                    </a:p>
                  </a:txBody>
                  <a:tcPr marL="9525" marR="9525" marT="9525" marB="0" anchor="ctr">
                    <a:lnL>
                      <a:noFill/>
                    </a:lnL>
                    <a:lnR>
                      <a:noFill/>
                    </a:lnR>
                    <a:lnT w="6350" cap="flat" cmpd="sng" algn="ctr">
                      <a:solidFill>
                        <a:schemeClr val="tx2"/>
                      </a:solidFill>
                      <a:prstDash val="solid"/>
                      <a:round/>
                      <a:headEnd type="none" w="med" len="med"/>
                      <a:tailEnd type="none" w="med" len="med"/>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0.93 </a:t>
                      </a:r>
                    </a:p>
                  </a:txBody>
                  <a:tcPr marL="9525" marR="9525" marT="9525" marB="0" anchor="ctr">
                    <a:lnL>
                      <a:noFill/>
                    </a:lnL>
                    <a:lnR>
                      <a:noFill/>
                    </a:lnR>
                    <a:lnT w="6350" cap="flat" cmpd="sng" algn="ctr">
                      <a:solidFill>
                        <a:schemeClr val="tx2"/>
                      </a:solidFill>
                      <a:prstDash val="solid"/>
                      <a:round/>
                      <a:headEnd type="none" w="med" len="med"/>
                      <a:tailEnd type="none" w="med" len="med"/>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8.0 </a:t>
                      </a:r>
                    </a:p>
                  </a:txBody>
                  <a:tcPr marL="9525" marR="9525" marT="9525" marB="0" anchor="ctr">
                    <a:lnL>
                      <a:noFill/>
                    </a:lnL>
                    <a:lnR>
                      <a:noFill/>
                    </a:lnR>
                    <a:lnT w="6350" cap="flat" cmpd="sng" algn="ctr">
                      <a:solidFill>
                        <a:schemeClr val="tx2"/>
                      </a:solidFill>
                      <a:prstDash val="solid"/>
                      <a:round/>
                      <a:headEnd type="none" w="med" len="med"/>
                      <a:tailEnd type="none" w="med" len="med"/>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0.187</a:t>
                      </a:r>
                    </a:p>
                  </a:txBody>
                  <a:tcPr marL="9525" marR="9525" marT="9525" marB="0" anchor="ctr">
                    <a:lnL>
                      <a:noFill/>
                    </a:lnL>
                    <a:lnR>
                      <a:noFill/>
                    </a:lnR>
                    <a:lnT w="6350" cap="flat" cmpd="sng" algn="ctr">
                      <a:solidFill>
                        <a:schemeClr val="tx2"/>
                      </a:solidFill>
                      <a:prstDash val="solid"/>
                      <a:round/>
                      <a:headEnd type="none" w="med" len="med"/>
                      <a:tailEnd type="none" w="med" len="med"/>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67.93</a:t>
                      </a:r>
                    </a:p>
                  </a:txBody>
                  <a:tcPr marL="9525" marR="9525" marT="9525" marB="0" anchor="ctr">
                    <a:lnL>
                      <a:noFill/>
                    </a:lnL>
                    <a:lnR>
                      <a:noFill/>
                    </a:lnR>
                    <a:lnT w="6350" cap="flat" cmpd="sng" algn="ctr">
                      <a:solidFill>
                        <a:schemeClr val="tx2"/>
                      </a:solidFill>
                      <a:prstDash val="solid"/>
                      <a:round/>
                      <a:headEnd type="none" w="med" len="med"/>
                      <a:tailEnd type="none" w="med" len="med"/>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1.06 </a:t>
                      </a:r>
                    </a:p>
                  </a:txBody>
                  <a:tcPr marL="9525" marR="9525" marT="9525" marB="0" anchor="ctr">
                    <a:lnL>
                      <a:noFill/>
                    </a:lnL>
                    <a:lnR cap="flat">
                      <a:noFill/>
                    </a:lnR>
                    <a:lnT w="6350" cap="flat" cmpd="sng" algn="ctr">
                      <a:solidFill>
                        <a:schemeClr val="tx2"/>
                      </a:solidFill>
                      <a:prstDash val="solid"/>
                      <a:round/>
                      <a:headEnd type="none" w="med" len="med"/>
                      <a:tailEnd type="none" w="med" len="med"/>
                    </a:lnT>
                    <a:lnB>
                      <a:noFill/>
                    </a:lnB>
                    <a:lnTlToBr>
                      <a:noFill/>
                    </a:lnTlToBr>
                    <a:lnBlToTr>
                      <a:noFill/>
                    </a:lnBlToTr>
                    <a:solidFill>
                      <a:srgbClr val="E8E7E8"/>
                    </a:solidFill>
                  </a:tcPr>
                </a:tc>
              </a:tr>
              <a:tr h="236300">
                <a:tc>
                  <a:txBody>
                    <a:bodyPr/>
                    <a:lstStyle/>
                    <a:p>
                      <a:pPr algn="l" rtl="0" fontAlgn="ctr"/>
                      <a:r>
                        <a:rPr lang="en-GB" sz="1400" b="0" i="0" u="none" strike="noStrike" dirty="0">
                          <a:solidFill>
                            <a:srgbClr val="000000"/>
                          </a:solidFill>
                          <a:latin typeface="Arial"/>
                        </a:rPr>
                        <a:t>9</a:t>
                      </a:r>
                    </a:p>
                  </a:txBody>
                  <a:tcPr marL="9525" marR="9525" marT="9525" marB="0" anchor="ctr">
                    <a:lnL cap="flat">
                      <a:noFill/>
                    </a:lnL>
                    <a:lnR>
                      <a:noFill/>
                    </a:lnR>
                    <a:lnT>
                      <a:noFill/>
                    </a:lnT>
                    <a:lnB>
                      <a:noFill/>
                    </a:lnB>
                    <a:lnTlToBr>
                      <a:noFill/>
                    </a:lnTlToBr>
                    <a:lnBlToTr>
                      <a:noFill/>
                    </a:lnBlToTr>
                    <a:noFill/>
                  </a:tcPr>
                </a:tc>
                <a:tc>
                  <a:txBody>
                    <a:bodyPr/>
                    <a:lstStyle/>
                    <a:p>
                      <a:pPr algn="l" fontAlgn="ctr"/>
                      <a:endParaRPr lang="en-GB" sz="1400" b="0" i="0" u="none" strike="noStrike" dirty="0">
                        <a:solidFill>
                          <a:srgbClr val="000000"/>
                        </a:solidFill>
                        <a:latin typeface="Arial"/>
                      </a:endParaRPr>
                    </a:p>
                  </a:txBody>
                  <a:tcPr marL="9525" marR="9525" marT="9525" marB="0" anchor="ctr">
                    <a:lnL cap="flat">
                      <a:noFill/>
                    </a:lnL>
                    <a:lnR>
                      <a:noFill/>
                    </a:lnR>
                    <a:lnT>
                      <a:noFill/>
                    </a:lnT>
                    <a:lnB>
                      <a:noFill/>
                    </a:lnB>
                    <a:lnTlToBr>
                      <a:noFill/>
                    </a:lnTlToBr>
                    <a:lnBlToTr>
                      <a:noFill/>
                    </a:lnBlToTr>
                    <a:noFill/>
                  </a:tcPr>
                </a:tc>
                <a:tc>
                  <a:txBody>
                    <a:bodyPr/>
                    <a:lstStyle/>
                    <a:p>
                      <a:pPr algn="ctr" rtl="0" fontAlgn="ctr"/>
                      <a:r>
                        <a:rPr lang="en-GB" sz="1400" b="0" i="0" u="none" strike="noStrike" dirty="0">
                          <a:solidFill>
                            <a:srgbClr val="000000"/>
                          </a:solidFill>
                          <a:latin typeface="Arial"/>
                        </a:rPr>
                        <a:t>7.49 </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GB" sz="1400" b="0" i="0" u="none" strike="noStrike" dirty="0">
                          <a:solidFill>
                            <a:srgbClr val="000000"/>
                          </a:solidFill>
                          <a:latin typeface="Arial"/>
                        </a:rPr>
                        <a:t>26.82 </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GB" sz="1400" b="0" i="0" u="none" strike="noStrike" dirty="0">
                          <a:solidFill>
                            <a:srgbClr val="000000"/>
                          </a:solidFill>
                          <a:latin typeface="Arial"/>
                        </a:rPr>
                        <a:t>65.69 </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GB" sz="1400" b="0" i="0" u="none" strike="noStrike" dirty="0">
                          <a:solidFill>
                            <a:srgbClr val="000000"/>
                          </a:solidFill>
                          <a:latin typeface="Arial"/>
                        </a:rPr>
                        <a:t>0.83 </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GB" sz="1400" b="0" i="0" u="none" strike="noStrike" dirty="0">
                          <a:solidFill>
                            <a:srgbClr val="000000"/>
                          </a:solidFill>
                          <a:latin typeface="Arial"/>
                        </a:rPr>
                        <a:t>7.6 </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GB" sz="1400" b="0" i="0" u="none" strike="noStrike" dirty="0">
                          <a:solidFill>
                            <a:srgbClr val="000000"/>
                          </a:solidFill>
                          <a:latin typeface="Arial"/>
                        </a:rPr>
                        <a:t>0.106</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GB" sz="1400" b="0" i="0" u="none" strike="noStrike" dirty="0">
                          <a:solidFill>
                            <a:srgbClr val="000000"/>
                          </a:solidFill>
                          <a:latin typeface="Arial"/>
                        </a:rPr>
                        <a:t>74.85</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GB" sz="1400" b="0" i="0" u="none" strike="noStrike" dirty="0">
                          <a:solidFill>
                            <a:srgbClr val="000000"/>
                          </a:solidFill>
                          <a:latin typeface="Arial"/>
                        </a:rPr>
                        <a:t>1.05 </a:t>
                      </a:r>
                    </a:p>
                  </a:txBody>
                  <a:tcPr marL="9525" marR="9525" marT="9525" marB="0" anchor="ctr">
                    <a:lnL>
                      <a:noFill/>
                    </a:lnL>
                    <a:lnR cap="flat">
                      <a:noFill/>
                    </a:lnR>
                    <a:lnT>
                      <a:noFill/>
                    </a:lnT>
                    <a:lnB>
                      <a:noFill/>
                    </a:lnB>
                    <a:lnTlToBr>
                      <a:noFill/>
                    </a:lnTlToBr>
                    <a:lnBlToTr>
                      <a:noFill/>
                    </a:lnBlToTr>
                    <a:noFill/>
                  </a:tcPr>
                </a:tc>
              </a:tr>
              <a:tr h="236300">
                <a:tc>
                  <a:txBody>
                    <a:bodyPr/>
                    <a:lstStyle/>
                    <a:p>
                      <a:pPr algn="l" rtl="0" fontAlgn="ctr"/>
                      <a:r>
                        <a:rPr lang="en-GB" sz="1400" b="0" i="0" u="none" strike="noStrike" dirty="0">
                          <a:solidFill>
                            <a:srgbClr val="000000"/>
                          </a:solidFill>
                          <a:latin typeface="Arial"/>
                        </a:rPr>
                        <a:t>8</a:t>
                      </a:r>
                    </a:p>
                  </a:txBody>
                  <a:tcPr marL="9525" marR="9525" marT="9525" marB="0" anchor="ctr">
                    <a:lnL cap="flat">
                      <a:noFill/>
                    </a:lnL>
                    <a:lnR>
                      <a:noFill/>
                    </a:lnR>
                    <a:lnT>
                      <a:noFill/>
                    </a:lnT>
                    <a:lnB>
                      <a:noFill/>
                    </a:lnB>
                    <a:lnTlToBr>
                      <a:noFill/>
                    </a:lnTlToBr>
                    <a:lnBlToTr>
                      <a:noFill/>
                    </a:lnBlToTr>
                    <a:solidFill>
                      <a:srgbClr val="E8E7E8"/>
                    </a:solidFill>
                  </a:tcPr>
                </a:tc>
                <a:tc>
                  <a:txBody>
                    <a:bodyPr/>
                    <a:lstStyle/>
                    <a:p>
                      <a:pPr algn="l" fontAlgn="ctr"/>
                      <a:r>
                        <a:rPr lang="en-GB" sz="1400" b="0" i="0" u="none" strike="noStrike" dirty="0">
                          <a:solidFill>
                            <a:srgbClr val="000000"/>
                          </a:solidFill>
                          <a:latin typeface="Arial"/>
                        </a:rPr>
                        <a:t> </a:t>
                      </a:r>
                    </a:p>
                  </a:txBody>
                  <a:tcPr marL="9525" marR="9525" marT="9525" marB="0" anchor="ctr">
                    <a:lnL cap="flat">
                      <a:noFill/>
                    </a:lnL>
                    <a:lnR>
                      <a:noFill/>
                    </a:lnR>
                    <a:lnT>
                      <a:noFill/>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7.76 </a:t>
                      </a:r>
                    </a:p>
                  </a:txBody>
                  <a:tcPr marL="9525" marR="9525" marT="9525" marB="0" anchor="ctr">
                    <a:lnL>
                      <a:noFill/>
                    </a:lnL>
                    <a:lnR>
                      <a:noFill/>
                    </a:lnR>
                    <a:lnT>
                      <a:noFill/>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26.20 </a:t>
                      </a:r>
                    </a:p>
                  </a:txBody>
                  <a:tcPr marL="9525" marR="9525" marT="9525" marB="0" anchor="ctr">
                    <a:lnL>
                      <a:noFill/>
                    </a:lnL>
                    <a:lnR>
                      <a:noFill/>
                    </a:lnR>
                    <a:lnT>
                      <a:noFill/>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66.04 </a:t>
                      </a:r>
                    </a:p>
                  </a:txBody>
                  <a:tcPr marL="9525" marR="9525" marT="9525" marB="0" anchor="ctr">
                    <a:lnL>
                      <a:noFill/>
                    </a:lnL>
                    <a:lnR>
                      <a:noFill/>
                    </a:lnR>
                    <a:lnT>
                      <a:noFill/>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0.51 </a:t>
                      </a:r>
                    </a:p>
                  </a:txBody>
                  <a:tcPr marL="9525" marR="9525" marT="9525" marB="0" anchor="ctr">
                    <a:lnL>
                      <a:noFill/>
                    </a:lnL>
                    <a:lnR>
                      <a:noFill/>
                    </a:lnR>
                    <a:lnT>
                      <a:noFill/>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6.4 </a:t>
                      </a:r>
                    </a:p>
                  </a:txBody>
                  <a:tcPr marL="9525" marR="9525" marT="9525" marB="0" anchor="ctr">
                    <a:lnL>
                      <a:noFill/>
                    </a:lnL>
                    <a:lnR>
                      <a:noFill/>
                    </a:lnR>
                    <a:lnT>
                      <a:noFill/>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0.034</a:t>
                      </a:r>
                    </a:p>
                  </a:txBody>
                  <a:tcPr marL="9525" marR="9525" marT="9525" marB="0" anchor="ctr">
                    <a:lnL>
                      <a:noFill/>
                    </a:lnL>
                    <a:lnR>
                      <a:noFill/>
                    </a:lnR>
                    <a:lnT>
                      <a:noFill/>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66.76</a:t>
                      </a:r>
                    </a:p>
                  </a:txBody>
                  <a:tcPr marL="9525" marR="9525" marT="9525" marB="0" anchor="ctr">
                    <a:lnL>
                      <a:noFill/>
                    </a:lnL>
                    <a:lnR>
                      <a:noFill/>
                    </a:lnR>
                    <a:lnT>
                      <a:noFill/>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1.07 </a:t>
                      </a:r>
                    </a:p>
                  </a:txBody>
                  <a:tcPr marL="9525" marR="9525" marT="9525" marB="0" anchor="ctr">
                    <a:lnL>
                      <a:noFill/>
                    </a:lnL>
                    <a:lnR cap="flat">
                      <a:noFill/>
                    </a:lnR>
                    <a:lnT>
                      <a:noFill/>
                    </a:lnT>
                    <a:lnB>
                      <a:noFill/>
                    </a:lnB>
                    <a:lnTlToBr>
                      <a:noFill/>
                    </a:lnTlToBr>
                    <a:lnBlToTr>
                      <a:noFill/>
                    </a:lnBlToTr>
                    <a:solidFill>
                      <a:srgbClr val="E8E7E8"/>
                    </a:solidFill>
                  </a:tcPr>
                </a:tc>
              </a:tr>
              <a:tr h="236300">
                <a:tc>
                  <a:txBody>
                    <a:bodyPr/>
                    <a:lstStyle/>
                    <a:p>
                      <a:pPr algn="l" rtl="0" fontAlgn="ctr"/>
                      <a:r>
                        <a:rPr lang="en-GB" sz="1400" b="0" i="0" u="none" strike="noStrike" dirty="0">
                          <a:solidFill>
                            <a:srgbClr val="000000"/>
                          </a:solidFill>
                          <a:latin typeface="Arial"/>
                        </a:rPr>
                        <a:t>6D</a:t>
                      </a:r>
                    </a:p>
                  </a:txBody>
                  <a:tcPr marL="9525" marR="9525" marT="9525" marB="0" anchor="ctr">
                    <a:lnL cap="flat">
                      <a:noFill/>
                    </a:lnL>
                    <a:lnR>
                      <a:noFill/>
                    </a:lnR>
                    <a:lnT>
                      <a:noFill/>
                    </a:lnT>
                    <a:lnB>
                      <a:noFill/>
                    </a:lnB>
                    <a:lnTlToBr>
                      <a:noFill/>
                    </a:lnTlToBr>
                    <a:lnBlToTr>
                      <a:noFill/>
                    </a:lnBlToTr>
                    <a:noFill/>
                  </a:tcPr>
                </a:tc>
                <a:tc>
                  <a:txBody>
                    <a:bodyPr/>
                    <a:lstStyle/>
                    <a:p>
                      <a:pPr algn="l" fontAlgn="ctr"/>
                      <a:endParaRPr lang="en-GB" sz="1400" b="0" i="0" u="none" strike="noStrike" dirty="0">
                        <a:solidFill>
                          <a:srgbClr val="000000"/>
                        </a:solidFill>
                        <a:latin typeface="Arial"/>
                      </a:endParaRPr>
                    </a:p>
                  </a:txBody>
                  <a:tcPr marL="9525" marR="9525" marT="9525" marB="0" anchor="ctr">
                    <a:lnL cap="flat">
                      <a:noFill/>
                    </a:lnL>
                    <a:lnR>
                      <a:noFill/>
                    </a:lnR>
                    <a:lnT>
                      <a:noFill/>
                    </a:lnT>
                    <a:lnB>
                      <a:noFill/>
                    </a:lnB>
                    <a:lnTlToBr>
                      <a:noFill/>
                    </a:lnTlToBr>
                    <a:lnBlToTr>
                      <a:noFill/>
                    </a:lnBlToTr>
                    <a:noFill/>
                  </a:tcPr>
                </a:tc>
                <a:tc>
                  <a:txBody>
                    <a:bodyPr/>
                    <a:lstStyle/>
                    <a:p>
                      <a:pPr algn="ctr" rtl="0" fontAlgn="ctr"/>
                      <a:r>
                        <a:rPr lang="en-GB" sz="1400" b="0" i="0" u="none" strike="noStrike" dirty="0">
                          <a:solidFill>
                            <a:srgbClr val="000000"/>
                          </a:solidFill>
                          <a:latin typeface="Arial"/>
                        </a:rPr>
                        <a:t>5.03 </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GB" sz="1400" b="0" i="0" u="none" strike="noStrike" dirty="0">
                          <a:solidFill>
                            <a:srgbClr val="000000"/>
                          </a:solidFill>
                          <a:latin typeface="Arial"/>
                        </a:rPr>
                        <a:t>25.87 </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GB" sz="1400" b="0" i="0" u="none" strike="noStrike" dirty="0">
                          <a:solidFill>
                            <a:srgbClr val="000000"/>
                          </a:solidFill>
                          <a:latin typeface="Arial"/>
                        </a:rPr>
                        <a:t>69.10 </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GB" sz="1400" b="0" i="0" u="none" strike="noStrike" dirty="0">
                          <a:solidFill>
                            <a:srgbClr val="000000"/>
                          </a:solidFill>
                          <a:latin typeface="Arial"/>
                        </a:rPr>
                        <a:t>0.84 </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GB" sz="1400" b="0" i="0" u="none" strike="noStrike" dirty="0">
                          <a:solidFill>
                            <a:srgbClr val="000000"/>
                          </a:solidFill>
                          <a:latin typeface="Arial"/>
                        </a:rPr>
                        <a:t>7.3 </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GB" sz="1400" b="0" i="0" u="none" strike="noStrike" dirty="0">
                          <a:solidFill>
                            <a:srgbClr val="000000"/>
                          </a:solidFill>
                          <a:latin typeface="Arial"/>
                        </a:rPr>
                        <a:t>0.043</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GB" sz="1400" b="0" i="0" u="none" strike="noStrike" dirty="0">
                          <a:solidFill>
                            <a:srgbClr val="000000"/>
                          </a:solidFill>
                          <a:latin typeface="Arial"/>
                        </a:rPr>
                        <a:t>59.94</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GB" sz="1400" b="0" i="0" u="none" strike="noStrike" dirty="0">
                          <a:solidFill>
                            <a:srgbClr val="000000"/>
                          </a:solidFill>
                          <a:latin typeface="Arial"/>
                        </a:rPr>
                        <a:t>1.13 </a:t>
                      </a:r>
                    </a:p>
                  </a:txBody>
                  <a:tcPr marL="9525" marR="9525" marT="9525" marB="0" anchor="ctr">
                    <a:lnL>
                      <a:noFill/>
                    </a:lnL>
                    <a:lnR cap="flat">
                      <a:noFill/>
                    </a:lnR>
                    <a:lnT>
                      <a:noFill/>
                    </a:lnT>
                    <a:lnB>
                      <a:noFill/>
                    </a:lnB>
                    <a:lnTlToBr>
                      <a:noFill/>
                    </a:lnTlToBr>
                    <a:lnBlToTr>
                      <a:noFill/>
                    </a:lnBlToTr>
                    <a:noFill/>
                  </a:tcPr>
                </a:tc>
              </a:tr>
              <a:tr h="236300">
                <a:tc>
                  <a:txBody>
                    <a:bodyPr/>
                    <a:lstStyle/>
                    <a:p>
                      <a:pPr algn="l" rtl="0" fontAlgn="ctr"/>
                      <a:r>
                        <a:rPr lang="en-GB" sz="1400" b="0" i="0" u="none" strike="noStrike" dirty="0">
                          <a:solidFill>
                            <a:srgbClr val="000000"/>
                          </a:solidFill>
                          <a:latin typeface="Arial"/>
                        </a:rPr>
                        <a:t>6B</a:t>
                      </a:r>
                    </a:p>
                  </a:txBody>
                  <a:tcPr marL="9525" marR="9525" marT="9525" marB="0" anchor="ctr">
                    <a:lnL cap="flat">
                      <a:noFill/>
                    </a:lnL>
                    <a:lnR>
                      <a:noFill/>
                    </a:lnR>
                    <a:lnT>
                      <a:noFill/>
                    </a:lnT>
                    <a:lnB>
                      <a:noFill/>
                    </a:lnB>
                    <a:lnTlToBr>
                      <a:noFill/>
                    </a:lnTlToBr>
                    <a:lnBlToTr>
                      <a:noFill/>
                    </a:lnBlToTr>
                    <a:solidFill>
                      <a:srgbClr val="E8E7E8"/>
                    </a:solidFill>
                  </a:tcPr>
                </a:tc>
                <a:tc>
                  <a:txBody>
                    <a:bodyPr/>
                    <a:lstStyle/>
                    <a:p>
                      <a:pPr algn="l" fontAlgn="ctr"/>
                      <a:r>
                        <a:rPr lang="en-GB" sz="1400" b="0" i="0" u="none" strike="noStrike" dirty="0">
                          <a:solidFill>
                            <a:srgbClr val="000000"/>
                          </a:solidFill>
                          <a:latin typeface="Arial"/>
                        </a:rPr>
                        <a:t> </a:t>
                      </a:r>
                    </a:p>
                  </a:txBody>
                  <a:tcPr marL="9525" marR="9525" marT="9525" marB="0" anchor="ctr">
                    <a:lnL cap="flat">
                      <a:noFill/>
                    </a:lnL>
                    <a:lnR>
                      <a:noFill/>
                    </a:lnR>
                    <a:lnT>
                      <a:noFill/>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6.82 </a:t>
                      </a:r>
                    </a:p>
                  </a:txBody>
                  <a:tcPr marL="9525" marR="9525" marT="9525" marB="0" anchor="ctr">
                    <a:lnL>
                      <a:noFill/>
                    </a:lnL>
                    <a:lnR>
                      <a:noFill/>
                    </a:lnR>
                    <a:lnT>
                      <a:noFill/>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24.78 </a:t>
                      </a:r>
                    </a:p>
                  </a:txBody>
                  <a:tcPr marL="9525" marR="9525" marT="9525" marB="0" anchor="ctr">
                    <a:lnL>
                      <a:noFill/>
                    </a:lnL>
                    <a:lnR>
                      <a:noFill/>
                    </a:lnR>
                    <a:lnT>
                      <a:noFill/>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68.40 </a:t>
                      </a:r>
                    </a:p>
                  </a:txBody>
                  <a:tcPr marL="9525" marR="9525" marT="9525" marB="0" anchor="ctr">
                    <a:lnL>
                      <a:noFill/>
                    </a:lnL>
                    <a:lnR>
                      <a:noFill/>
                    </a:lnR>
                    <a:lnT>
                      <a:noFill/>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0.50 </a:t>
                      </a:r>
                    </a:p>
                  </a:txBody>
                  <a:tcPr marL="9525" marR="9525" marT="9525" marB="0" anchor="ctr">
                    <a:lnL>
                      <a:noFill/>
                    </a:lnL>
                    <a:lnR>
                      <a:noFill/>
                    </a:lnR>
                    <a:lnT>
                      <a:noFill/>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6.7 </a:t>
                      </a:r>
                    </a:p>
                  </a:txBody>
                  <a:tcPr marL="9525" marR="9525" marT="9525" marB="0" anchor="ctr">
                    <a:lnL>
                      <a:noFill/>
                    </a:lnL>
                    <a:lnR>
                      <a:noFill/>
                    </a:lnR>
                    <a:lnT>
                      <a:noFill/>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0.084</a:t>
                      </a:r>
                    </a:p>
                  </a:txBody>
                  <a:tcPr marL="9525" marR="9525" marT="9525" marB="0" anchor="ctr">
                    <a:lnL>
                      <a:noFill/>
                    </a:lnL>
                    <a:lnR>
                      <a:noFill/>
                    </a:lnR>
                    <a:lnT>
                      <a:noFill/>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70.37</a:t>
                      </a:r>
                    </a:p>
                  </a:txBody>
                  <a:tcPr marL="9525" marR="9525" marT="9525" marB="0" anchor="ctr">
                    <a:lnL>
                      <a:noFill/>
                    </a:lnL>
                    <a:lnR>
                      <a:noFill/>
                    </a:lnR>
                    <a:lnT>
                      <a:noFill/>
                    </a:lnT>
                    <a:lnB>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1.12 </a:t>
                      </a:r>
                    </a:p>
                  </a:txBody>
                  <a:tcPr marL="9525" marR="9525" marT="9525" marB="0" anchor="ctr">
                    <a:lnL>
                      <a:noFill/>
                    </a:lnL>
                    <a:lnR cap="flat">
                      <a:noFill/>
                    </a:lnR>
                    <a:lnT>
                      <a:noFill/>
                    </a:lnT>
                    <a:lnB>
                      <a:noFill/>
                    </a:lnB>
                    <a:lnTlToBr>
                      <a:noFill/>
                    </a:lnTlToBr>
                    <a:lnBlToTr>
                      <a:noFill/>
                    </a:lnBlToTr>
                    <a:solidFill>
                      <a:srgbClr val="E8E7E8"/>
                    </a:solidFill>
                  </a:tcPr>
                </a:tc>
              </a:tr>
              <a:tr h="236300">
                <a:tc>
                  <a:txBody>
                    <a:bodyPr/>
                    <a:lstStyle/>
                    <a:p>
                      <a:pPr algn="l" rtl="0" fontAlgn="ctr"/>
                      <a:r>
                        <a:rPr lang="en-GB" sz="1400" b="0" i="0" u="none" strike="noStrike" dirty="0">
                          <a:solidFill>
                            <a:srgbClr val="000000"/>
                          </a:solidFill>
                          <a:latin typeface="Arial"/>
                        </a:rPr>
                        <a:t>6L</a:t>
                      </a:r>
                    </a:p>
                  </a:txBody>
                  <a:tcPr marL="9525" marR="9525" marT="9525" marB="0" anchor="ctr">
                    <a:lnL cap="flat">
                      <a:noFill/>
                    </a:lnL>
                    <a:lnR>
                      <a:noFill/>
                    </a:lnR>
                    <a:lnT>
                      <a:noFill/>
                    </a:lnT>
                    <a:lnB cap="flat">
                      <a:noFill/>
                    </a:lnB>
                    <a:lnTlToBr>
                      <a:noFill/>
                    </a:lnTlToBr>
                    <a:lnBlToTr>
                      <a:noFill/>
                    </a:lnBlToTr>
                    <a:noFill/>
                  </a:tcPr>
                </a:tc>
                <a:tc>
                  <a:txBody>
                    <a:bodyPr/>
                    <a:lstStyle/>
                    <a:p>
                      <a:pPr algn="l" fontAlgn="ctr"/>
                      <a:endParaRPr lang="en-GB" sz="1400" b="0" i="0" u="none" strike="noStrike" dirty="0">
                        <a:solidFill>
                          <a:srgbClr val="000000"/>
                        </a:solidFill>
                        <a:latin typeface="Arial"/>
                      </a:endParaRPr>
                    </a:p>
                  </a:txBody>
                  <a:tcPr marL="9525" marR="9525" marT="9525" marB="0" anchor="ctr">
                    <a:lnL cap="flat">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7.97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23.23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68.80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0.48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6.7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0.091</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63.71</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1.19 </a:t>
                      </a:r>
                    </a:p>
                  </a:txBody>
                  <a:tcPr marL="9525" marR="9525" marT="9525" marB="0" anchor="ctr">
                    <a:lnL>
                      <a:noFill/>
                    </a:lnL>
                    <a:lnR cap="flat">
                      <a:noFill/>
                    </a:lnR>
                    <a:lnT>
                      <a:noFill/>
                    </a:lnT>
                    <a:lnB cap="flat">
                      <a:noFill/>
                    </a:lnB>
                    <a:lnTlToBr>
                      <a:noFill/>
                    </a:lnTlToBr>
                    <a:lnBlToTr>
                      <a:noFill/>
                    </a:lnBlToTr>
                    <a:noFill/>
                  </a:tcPr>
                </a:tc>
              </a:tr>
              <a:tr h="236300">
                <a:tc>
                  <a:txBody>
                    <a:bodyPr/>
                    <a:lstStyle/>
                    <a:p>
                      <a:pPr algn="l" rtl="0" fontAlgn="ctr"/>
                      <a:r>
                        <a:rPr lang="en-GB" sz="1400" b="0" i="0" u="none" strike="noStrike" dirty="0">
                          <a:solidFill>
                            <a:srgbClr val="000000"/>
                          </a:solidFill>
                          <a:latin typeface="Arial"/>
                        </a:rPr>
                        <a:t>5</a:t>
                      </a:r>
                    </a:p>
                  </a:txBody>
                  <a:tcPr marL="9525" marR="9525" marT="9525" marB="0" anchor="ctr">
                    <a:lnL cap="flat">
                      <a:noFill/>
                    </a:lnL>
                    <a:lnR>
                      <a:noFill/>
                    </a:lnR>
                    <a:lnT>
                      <a:noFill/>
                    </a:lnT>
                    <a:lnB cap="flat">
                      <a:noFill/>
                    </a:lnB>
                    <a:lnTlToBr>
                      <a:noFill/>
                    </a:lnTlToBr>
                    <a:lnBlToTr>
                      <a:noFill/>
                    </a:lnBlToTr>
                    <a:solidFill>
                      <a:srgbClr val="E8E7E8"/>
                    </a:solidFill>
                  </a:tcPr>
                </a:tc>
                <a:tc>
                  <a:txBody>
                    <a:bodyPr/>
                    <a:lstStyle/>
                    <a:p>
                      <a:pPr algn="l" fontAlgn="ctr"/>
                      <a:r>
                        <a:rPr lang="en-GB" sz="1400" b="0" i="0" u="none" strike="noStrike" dirty="0">
                          <a:solidFill>
                            <a:srgbClr val="000000"/>
                          </a:solidFill>
                          <a:latin typeface="Arial"/>
                        </a:rPr>
                        <a:t> </a:t>
                      </a:r>
                    </a:p>
                  </a:txBody>
                  <a:tcPr marL="9525" marR="9525" marT="9525" marB="0" anchor="ctr">
                    <a:lnL cap="flat">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7.90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23.68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68.41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0.34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6.5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0.034</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81.84</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1.19 </a:t>
                      </a:r>
                    </a:p>
                  </a:txBody>
                  <a:tcPr marL="9525" marR="9525" marT="9525" marB="0" anchor="ctr">
                    <a:lnL>
                      <a:noFill/>
                    </a:lnL>
                    <a:lnR cap="flat">
                      <a:noFill/>
                    </a:lnR>
                    <a:lnT>
                      <a:noFill/>
                    </a:lnT>
                    <a:lnB cap="flat">
                      <a:noFill/>
                    </a:lnB>
                    <a:lnTlToBr>
                      <a:noFill/>
                    </a:lnTlToBr>
                    <a:lnBlToTr>
                      <a:noFill/>
                    </a:lnBlToTr>
                    <a:solidFill>
                      <a:srgbClr val="E8E7E8"/>
                    </a:solidFill>
                  </a:tcPr>
                </a:tc>
              </a:tr>
              <a:tr h="236300">
                <a:tc>
                  <a:txBody>
                    <a:bodyPr/>
                    <a:lstStyle/>
                    <a:p>
                      <a:pPr algn="l" rtl="0" fontAlgn="ctr"/>
                      <a:r>
                        <a:rPr lang="en-GB" sz="1400" b="0" i="0" u="none" strike="noStrike" dirty="0">
                          <a:solidFill>
                            <a:srgbClr val="000000"/>
                          </a:solidFill>
                          <a:latin typeface="Arial"/>
                        </a:rPr>
                        <a:t>4U</a:t>
                      </a:r>
                    </a:p>
                  </a:txBody>
                  <a:tcPr marL="9525" marR="9525" marT="9525" marB="0" anchor="ctr">
                    <a:lnL cap="flat">
                      <a:noFill/>
                    </a:lnL>
                    <a:lnR>
                      <a:noFill/>
                    </a:lnR>
                    <a:lnT>
                      <a:noFill/>
                    </a:lnT>
                    <a:lnB cap="flat">
                      <a:noFill/>
                    </a:lnB>
                    <a:lnTlToBr>
                      <a:noFill/>
                    </a:lnTlToBr>
                    <a:lnBlToTr>
                      <a:noFill/>
                    </a:lnBlToTr>
                    <a:noFill/>
                  </a:tcPr>
                </a:tc>
                <a:tc>
                  <a:txBody>
                    <a:bodyPr/>
                    <a:lstStyle/>
                    <a:p>
                      <a:pPr algn="l" fontAlgn="ctr"/>
                      <a:endParaRPr lang="en-GB" sz="1400" b="0" i="0" u="none" strike="noStrike" dirty="0">
                        <a:solidFill>
                          <a:srgbClr val="000000"/>
                        </a:solidFill>
                        <a:latin typeface="Arial"/>
                      </a:endParaRPr>
                    </a:p>
                  </a:txBody>
                  <a:tcPr marL="9525" marR="9525" marT="9525" marB="0" anchor="ctr">
                    <a:lnL cap="flat">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5.11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23.70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71.19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0.73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7.4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0.093</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91.93</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1.19 </a:t>
                      </a:r>
                    </a:p>
                  </a:txBody>
                  <a:tcPr marL="9525" marR="9525" marT="9525" marB="0" anchor="ctr">
                    <a:lnL>
                      <a:noFill/>
                    </a:lnL>
                    <a:lnR cap="flat">
                      <a:noFill/>
                    </a:lnR>
                    <a:lnT>
                      <a:noFill/>
                    </a:lnT>
                    <a:lnB cap="flat">
                      <a:noFill/>
                    </a:lnB>
                    <a:lnTlToBr>
                      <a:noFill/>
                    </a:lnTlToBr>
                    <a:lnBlToTr>
                      <a:noFill/>
                    </a:lnBlToTr>
                    <a:noFill/>
                  </a:tcPr>
                </a:tc>
              </a:tr>
              <a:tr h="236300">
                <a:tc>
                  <a:txBody>
                    <a:bodyPr/>
                    <a:lstStyle/>
                    <a:p>
                      <a:pPr algn="l" rtl="0" fontAlgn="ctr"/>
                      <a:r>
                        <a:rPr lang="en-GB" sz="1400" b="0" i="0" u="none" strike="noStrike" dirty="0">
                          <a:solidFill>
                            <a:srgbClr val="000000"/>
                          </a:solidFill>
                          <a:latin typeface="Arial"/>
                        </a:rPr>
                        <a:t>4</a:t>
                      </a:r>
                    </a:p>
                  </a:txBody>
                  <a:tcPr marL="9525" marR="9525" marT="9525" marB="0" anchor="ctr">
                    <a:lnL cap="flat">
                      <a:noFill/>
                    </a:lnL>
                    <a:lnR>
                      <a:noFill/>
                    </a:lnR>
                    <a:lnT>
                      <a:noFill/>
                    </a:lnT>
                    <a:lnB cap="flat">
                      <a:noFill/>
                    </a:lnB>
                    <a:lnTlToBr>
                      <a:noFill/>
                    </a:lnTlToBr>
                    <a:lnBlToTr>
                      <a:noFill/>
                    </a:lnBlToTr>
                    <a:solidFill>
                      <a:srgbClr val="E8E7E8"/>
                    </a:solidFill>
                  </a:tcPr>
                </a:tc>
                <a:tc>
                  <a:txBody>
                    <a:bodyPr/>
                    <a:lstStyle/>
                    <a:p>
                      <a:pPr algn="l" fontAlgn="ctr"/>
                      <a:r>
                        <a:rPr lang="en-GB" sz="1400" b="0" i="0" u="none" strike="noStrike" dirty="0">
                          <a:solidFill>
                            <a:srgbClr val="000000"/>
                          </a:solidFill>
                          <a:latin typeface="Arial"/>
                        </a:rPr>
                        <a:t> </a:t>
                      </a:r>
                    </a:p>
                  </a:txBody>
                  <a:tcPr marL="9525" marR="9525" marT="9525" marB="0" anchor="ctr">
                    <a:lnL cap="flat">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5.63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22.91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71.46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0.61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7.5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smtClean="0">
                          <a:solidFill>
                            <a:srgbClr val="000000"/>
                          </a:solidFill>
                          <a:latin typeface="Arial"/>
                        </a:rPr>
                        <a:t>0.030</a:t>
                      </a:r>
                      <a:endParaRPr lang="en-GB" sz="1400" b="0" i="0" u="none" strike="noStrike" dirty="0">
                        <a:solidFill>
                          <a:srgbClr val="000000"/>
                        </a:solidFill>
                        <a:latin typeface="Arial"/>
                      </a:endParaRP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86.81</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1.28 </a:t>
                      </a:r>
                    </a:p>
                  </a:txBody>
                  <a:tcPr marL="9525" marR="9525" marT="9525" marB="0" anchor="ctr">
                    <a:lnL>
                      <a:noFill/>
                    </a:lnL>
                    <a:lnR cap="flat">
                      <a:noFill/>
                    </a:lnR>
                    <a:lnT>
                      <a:noFill/>
                    </a:lnT>
                    <a:lnB cap="flat">
                      <a:noFill/>
                    </a:lnB>
                    <a:lnTlToBr>
                      <a:noFill/>
                    </a:lnTlToBr>
                    <a:lnBlToTr>
                      <a:noFill/>
                    </a:lnBlToTr>
                    <a:solidFill>
                      <a:srgbClr val="E8E7E8"/>
                    </a:solidFill>
                  </a:tcPr>
                </a:tc>
              </a:tr>
              <a:tr h="236300">
                <a:tc>
                  <a:txBody>
                    <a:bodyPr/>
                    <a:lstStyle/>
                    <a:p>
                      <a:pPr algn="l" rtl="0" fontAlgn="ctr"/>
                      <a:r>
                        <a:rPr lang="en-GB" sz="1400" b="0" i="0" u="none" strike="noStrike" dirty="0">
                          <a:solidFill>
                            <a:srgbClr val="000000"/>
                          </a:solidFill>
                          <a:latin typeface="Arial"/>
                        </a:rPr>
                        <a:t>3D</a:t>
                      </a:r>
                    </a:p>
                  </a:txBody>
                  <a:tcPr marL="9525" marR="9525" marT="9525" marB="0" anchor="ctr">
                    <a:lnL cap="flat">
                      <a:noFill/>
                    </a:lnL>
                    <a:lnR>
                      <a:noFill/>
                    </a:lnR>
                    <a:lnT>
                      <a:noFill/>
                    </a:lnT>
                    <a:lnB cap="flat">
                      <a:noFill/>
                    </a:lnB>
                    <a:lnTlToBr>
                      <a:noFill/>
                    </a:lnTlToBr>
                    <a:lnBlToTr>
                      <a:noFill/>
                    </a:lnBlToTr>
                    <a:noFill/>
                  </a:tcPr>
                </a:tc>
                <a:tc>
                  <a:txBody>
                    <a:bodyPr/>
                    <a:lstStyle/>
                    <a:p>
                      <a:pPr algn="l" fontAlgn="ctr"/>
                      <a:endParaRPr lang="en-GB" sz="1400" b="0" i="0" u="none" strike="noStrike" dirty="0">
                        <a:solidFill>
                          <a:srgbClr val="000000"/>
                        </a:solidFill>
                        <a:latin typeface="Arial"/>
                      </a:endParaRPr>
                    </a:p>
                  </a:txBody>
                  <a:tcPr marL="9525" marR="9525" marT="9525" marB="0" anchor="ctr">
                    <a:lnL cap="flat">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4.97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27.82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67.21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1.21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9.0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0.098</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76.66</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1.16 </a:t>
                      </a:r>
                    </a:p>
                  </a:txBody>
                  <a:tcPr marL="9525" marR="9525" marT="9525" marB="0" anchor="ctr">
                    <a:lnL>
                      <a:noFill/>
                    </a:lnL>
                    <a:lnR cap="flat">
                      <a:noFill/>
                    </a:lnR>
                    <a:lnT>
                      <a:noFill/>
                    </a:lnT>
                    <a:lnB cap="flat">
                      <a:noFill/>
                    </a:lnB>
                    <a:lnTlToBr>
                      <a:noFill/>
                    </a:lnTlToBr>
                    <a:lnBlToTr>
                      <a:noFill/>
                    </a:lnBlToTr>
                    <a:noFill/>
                  </a:tcPr>
                </a:tc>
              </a:tr>
              <a:tr h="236300">
                <a:tc>
                  <a:txBody>
                    <a:bodyPr/>
                    <a:lstStyle/>
                    <a:p>
                      <a:pPr algn="l" rtl="0" fontAlgn="ctr"/>
                      <a:r>
                        <a:rPr lang="en-GB" sz="1400" b="0" i="0" u="none" strike="noStrike" dirty="0">
                          <a:solidFill>
                            <a:srgbClr val="000000"/>
                          </a:solidFill>
                          <a:latin typeface="Arial"/>
                        </a:rPr>
                        <a:t>3B/3BL</a:t>
                      </a:r>
                    </a:p>
                  </a:txBody>
                  <a:tcPr marL="9525" marR="9525" marT="9525" marB="0" anchor="ctr">
                    <a:lnL cap="flat">
                      <a:noFill/>
                    </a:lnL>
                    <a:lnR>
                      <a:noFill/>
                    </a:lnR>
                    <a:lnT>
                      <a:noFill/>
                    </a:lnT>
                    <a:lnB cap="flat">
                      <a:noFill/>
                    </a:lnB>
                    <a:lnTlToBr>
                      <a:noFill/>
                    </a:lnTlToBr>
                    <a:lnBlToTr>
                      <a:noFill/>
                    </a:lnBlToTr>
                    <a:solidFill>
                      <a:srgbClr val="E8E7E8"/>
                    </a:solidFill>
                  </a:tcPr>
                </a:tc>
                <a:tc>
                  <a:txBody>
                    <a:bodyPr/>
                    <a:lstStyle/>
                    <a:p>
                      <a:pPr algn="l" fontAlgn="ctr"/>
                      <a:r>
                        <a:rPr lang="en-GB" sz="1400" b="0" i="0" u="none" strike="noStrike" dirty="0">
                          <a:solidFill>
                            <a:srgbClr val="000000"/>
                          </a:solidFill>
                          <a:latin typeface="Arial"/>
                        </a:rPr>
                        <a:t> </a:t>
                      </a:r>
                    </a:p>
                  </a:txBody>
                  <a:tcPr marL="9525" marR="9525" marT="9525" marB="0" anchor="ctr">
                    <a:lnL cap="flat">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8.74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23.07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68.19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0.51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7.7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0.029</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57.01</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1.24 </a:t>
                      </a:r>
                    </a:p>
                  </a:txBody>
                  <a:tcPr marL="9525" marR="9525" marT="9525" marB="0" anchor="ctr">
                    <a:lnL>
                      <a:noFill/>
                    </a:lnL>
                    <a:lnR cap="flat">
                      <a:noFill/>
                    </a:lnR>
                    <a:lnT>
                      <a:noFill/>
                    </a:lnT>
                    <a:lnB cap="flat">
                      <a:noFill/>
                    </a:lnB>
                    <a:lnTlToBr>
                      <a:noFill/>
                    </a:lnTlToBr>
                    <a:lnBlToTr>
                      <a:noFill/>
                    </a:lnBlToTr>
                    <a:solidFill>
                      <a:srgbClr val="E8E7E8"/>
                    </a:solidFill>
                  </a:tcPr>
                </a:tc>
              </a:tr>
              <a:tr h="236300">
                <a:tc>
                  <a:txBody>
                    <a:bodyPr/>
                    <a:lstStyle/>
                    <a:p>
                      <a:pPr algn="l" rtl="0" fontAlgn="ctr"/>
                      <a:r>
                        <a:rPr lang="en-GB" sz="1400" b="0" i="0" u="none" strike="noStrike" dirty="0">
                          <a:solidFill>
                            <a:srgbClr val="000000"/>
                          </a:solidFill>
                          <a:latin typeface="Arial"/>
                        </a:rPr>
                        <a:t>2EF</a:t>
                      </a:r>
                    </a:p>
                  </a:txBody>
                  <a:tcPr marL="9525" marR="9525" marT="9525" marB="0" anchor="ctr">
                    <a:lnL cap="flat">
                      <a:noFill/>
                    </a:lnL>
                    <a:lnR>
                      <a:noFill/>
                    </a:lnR>
                    <a:lnT>
                      <a:noFill/>
                    </a:lnT>
                    <a:lnB cap="flat">
                      <a:noFill/>
                    </a:lnB>
                    <a:lnTlToBr>
                      <a:noFill/>
                    </a:lnTlToBr>
                    <a:lnBlToTr>
                      <a:noFill/>
                    </a:lnBlToTr>
                    <a:noFill/>
                  </a:tcPr>
                </a:tc>
                <a:tc>
                  <a:txBody>
                    <a:bodyPr/>
                    <a:lstStyle/>
                    <a:p>
                      <a:pPr algn="l" fontAlgn="ctr"/>
                      <a:endParaRPr lang="en-GB" sz="1400" b="0" i="0" u="none" strike="noStrike" dirty="0">
                        <a:solidFill>
                          <a:srgbClr val="000000"/>
                        </a:solidFill>
                        <a:latin typeface="Arial"/>
                      </a:endParaRPr>
                    </a:p>
                  </a:txBody>
                  <a:tcPr marL="9525" marR="9525" marT="9525" marB="0" anchor="ctr">
                    <a:lnL cap="flat">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9.15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22.43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68.42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0.41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8.0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0.158</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51.34</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1.24 </a:t>
                      </a:r>
                    </a:p>
                  </a:txBody>
                  <a:tcPr marL="9525" marR="9525" marT="9525" marB="0" anchor="ctr">
                    <a:lnL>
                      <a:noFill/>
                    </a:lnL>
                    <a:lnR cap="flat">
                      <a:noFill/>
                    </a:lnR>
                    <a:lnT>
                      <a:noFill/>
                    </a:lnT>
                    <a:lnB cap="flat">
                      <a:noFill/>
                    </a:lnB>
                    <a:lnTlToBr>
                      <a:noFill/>
                    </a:lnTlToBr>
                    <a:lnBlToTr>
                      <a:noFill/>
                    </a:lnBlToTr>
                    <a:noFill/>
                  </a:tcPr>
                </a:tc>
              </a:tr>
              <a:tr h="236300">
                <a:tc>
                  <a:txBody>
                    <a:bodyPr/>
                    <a:lstStyle/>
                    <a:p>
                      <a:pPr algn="l" rtl="0" fontAlgn="ctr"/>
                      <a:r>
                        <a:rPr lang="en-GB" sz="1400" b="0" i="0" u="none" strike="noStrike" dirty="0">
                          <a:solidFill>
                            <a:srgbClr val="000000"/>
                          </a:solidFill>
                          <a:latin typeface="Arial"/>
                        </a:rPr>
                        <a:t>2A</a:t>
                      </a:r>
                    </a:p>
                  </a:txBody>
                  <a:tcPr marL="9525" marR="9525" marT="9525" marB="0" anchor="ctr">
                    <a:lnL cap="flat">
                      <a:noFill/>
                    </a:lnL>
                    <a:lnR>
                      <a:noFill/>
                    </a:lnR>
                    <a:lnT>
                      <a:noFill/>
                    </a:lnT>
                    <a:lnB cap="flat">
                      <a:noFill/>
                    </a:lnB>
                    <a:lnTlToBr>
                      <a:noFill/>
                    </a:lnTlToBr>
                    <a:lnBlToTr>
                      <a:noFill/>
                    </a:lnBlToTr>
                    <a:solidFill>
                      <a:srgbClr val="E8E7E8"/>
                    </a:solidFill>
                  </a:tcPr>
                </a:tc>
                <a:tc>
                  <a:txBody>
                    <a:bodyPr/>
                    <a:lstStyle/>
                    <a:p>
                      <a:pPr algn="l" fontAlgn="ctr"/>
                      <a:r>
                        <a:rPr lang="en-GB" sz="1400" b="0" i="0" u="none" strike="noStrike" dirty="0">
                          <a:solidFill>
                            <a:srgbClr val="000000"/>
                          </a:solidFill>
                          <a:latin typeface="Arial"/>
                        </a:rPr>
                        <a:t> </a:t>
                      </a:r>
                    </a:p>
                  </a:txBody>
                  <a:tcPr marL="9525" marR="9525" marT="9525" marB="0" anchor="ctr">
                    <a:lnL cap="flat">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8.02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24.95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67.03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1.04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9.0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0.017</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65.27</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1.22 </a:t>
                      </a:r>
                    </a:p>
                  </a:txBody>
                  <a:tcPr marL="9525" marR="9525" marT="9525" marB="0" anchor="ctr">
                    <a:lnL>
                      <a:noFill/>
                    </a:lnL>
                    <a:lnR cap="flat">
                      <a:noFill/>
                    </a:lnR>
                    <a:lnT>
                      <a:noFill/>
                    </a:lnT>
                    <a:lnB cap="flat">
                      <a:noFill/>
                    </a:lnB>
                    <a:lnTlToBr>
                      <a:noFill/>
                    </a:lnTlToBr>
                    <a:lnBlToTr>
                      <a:noFill/>
                    </a:lnBlToTr>
                    <a:solidFill>
                      <a:srgbClr val="E8E7E8"/>
                    </a:solidFill>
                  </a:tcPr>
                </a:tc>
              </a:tr>
              <a:tr h="236300">
                <a:tc>
                  <a:txBody>
                    <a:bodyPr/>
                    <a:lstStyle/>
                    <a:p>
                      <a:pPr algn="l" rtl="0" fontAlgn="ctr"/>
                      <a:r>
                        <a:rPr lang="en-GB" sz="1400" b="0" i="0" u="none" strike="noStrike" dirty="0">
                          <a:solidFill>
                            <a:srgbClr val="000000"/>
                          </a:solidFill>
                          <a:latin typeface="Arial"/>
                        </a:rPr>
                        <a:t>2Z</a:t>
                      </a:r>
                    </a:p>
                  </a:txBody>
                  <a:tcPr marL="9525" marR="9525" marT="9525" marB="0" anchor="ctr">
                    <a:lnL cap="flat">
                      <a:noFill/>
                    </a:lnL>
                    <a:lnR>
                      <a:noFill/>
                    </a:lnR>
                    <a:lnT>
                      <a:noFill/>
                    </a:lnT>
                    <a:lnB cap="flat">
                      <a:noFill/>
                    </a:lnB>
                    <a:lnTlToBr>
                      <a:noFill/>
                    </a:lnTlToBr>
                    <a:lnBlToTr>
                      <a:noFill/>
                    </a:lnBlToTr>
                    <a:noFill/>
                  </a:tcPr>
                </a:tc>
                <a:tc>
                  <a:txBody>
                    <a:bodyPr/>
                    <a:lstStyle/>
                    <a:p>
                      <a:pPr algn="l" fontAlgn="ctr"/>
                      <a:endParaRPr lang="en-GB" sz="1400" b="0" i="0" u="none" strike="noStrike" dirty="0">
                        <a:solidFill>
                          <a:srgbClr val="000000"/>
                        </a:solidFill>
                        <a:latin typeface="Arial"/>
                      </a:endParaRPr>
                    </a:p>
                  </a:txBody>
                  <a:tcPr marL="9525" marR="9525" marT="9525" marB="0" anchor="ctr">
                    <a:lnL cap="flat">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8.56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22.34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69.09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0.46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8.2 </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0.067</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44.36</a:t>
                      </a:r>
                    </a:p>
                  </a:txBody>
                  <a:tcPr marL="9525" marR="9525" marT="9525" marB="0" anchor="ctr">
                    <a:lnL>
                      <a:noFill/>
                    </a:lnL>
                    <a:lnR>
                      <a:noFill/>
                    </a:lnR>
                    <a:lnT>
                      <a:noFill/>
                    </a:lnT>
                    <a:lnB cap="flat">
                      <a:noFill/>
                    </a:lnB>
                    <a:lnTlToBr>
                      <a:noFill/>
                    </a:lnTlToBr>
                    <a:lnBlToTr>
                      <a:noFill/>
                    </a:lnBlToTr>
                    <a:noFill/>
                  </a:tcPr>
                </a:tc>
                <a:tc>
                  <a:txBody>
                    <a:bodyPr/>
                    <a:lstStyle/>
                    <a:p>
                      <a:pPr algn="ctr" rtl="0" fontAlgn="ctr"/>
                      <a:r>
                        <a:rPr lang="en-GB" sz="1400" b="0" i="0" u="none" strike="noStrike" dirty="0">
                          <a:solidFill>
                            <a:srgbClr val="000000"/>
                          </a:solidFill>
                          <a:latin typeface="Arial"/>
                        </a:rPr>
                        <a:t>1.31 </a:t>
                      </a:r>
                    </a:p>
                  </a:txBody>
                  <a:tcPr marL="9525" marR="9525" marT="9525" marB="0" anchor="ctr">
                    <a:lnL>
                      <a:noFill/>
                    </a:lnL>
                    <a:lnR cap="flat">
                      <a:noFill/>
                    </a:lnR>
                    <a:lnT>
                      <a:noFill/>
                    </a:lnT>
                    <a:lnB cap="flat">
                      <a:noFill/>
                    </a:lnB>
                    <a:lnTlToBr>
                      <a:noFill/>
                    </a:lnTlToBr>
                    <a:lnBlToTr>
                      <a:noFill/>
                    </a:lnBlToTr>
                    <a:noFill/>
                  </a:tcPr>
                </a:tc>
              </a:tr>
              <a:tr h="236300">
                <a:tc>
                  <a:txBody>
                    <a:bodyPr/>
                    <a:lstStyle/>
                    <a:p>
                      <a:pPr algn="l" rtl="0" fontAlgn="ctr"/>
                      <a:r>
                        <a:rPr lang="en-GB" sz="1400" b="0" i="0" u="none" strike="noStrike" dirty="0">
                          <a:solidFill>
                            <a:srgbClr val="000000"/>
                          </a:solidFill>
                          <a:latin typeface="Arial"/>
                        </a:rPr>
                        <a:t>1</a:t>
                      </a:r>
                    </a:p>
                  </a:txBody>
                  <a:tcPr marL="9525" marR="9525" marT="9525" marB="0" anchor="ctr">
                    <a:lnL cap="flat">
                      <a:noFill/>
                    </a:lnL>
                    <a:lnR>
                      <a:noFill/>
                    </a:lnR>
                    <a:lnT>
                      <a:noFill/>
                    </a:lnT>
                    <a:lnB cap="flat">
                      <a:noFill/>
                    </a:lnB>
                    <a:lnTlToBr>
                      <a:noFill/>
                    </a:lnTlToBr>
                    <a:lnBlToTr>
                      <a:noFill/>
                    </a:lnBlToTr>
                    <a:solidFill>
                      <a:srgbClr val="E8E7E8"/>
                    </a:solidFill>
                  </a:tcPr>
                </a:tc>
                <a:tc>
                  <a:txBody>
                    <a:bodyPr/>
                    <a:lstStyle/>
                    <a:p>
                      <a:pPr algn="ctr" fontAlgn="ctr"/>
                      <a:r>
                        <a:rPr lang="en-GB" sz="1400" b="0" i="0" u="none" strike="noStrike" dirty="0">
                          <a:solidFill>
                            <a:srgbClr val="000000"/>
                          </a:solidFill>
                          <a:latin typeface="Arial"/>
                        </a:rPr>
                        <a:t> </a:t>
                      </a:r>
                    </a:p>
                  </a:txBody>
                  <a:tcPr marL="9525" marR="9525" marT="9525" marB="0" anchor="ctr">
                    <a:lnL cap="flat">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7.86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22.57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69.57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0.39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6.5 </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0.027</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90.85</a:t>
                      </a:r>
                    </a:p>
                  </a:txBody>
                  <a:tcPr marL="9525" marR="9525" marT="9525" marB="0" anchor="ctr">
                    <a:lnL>
                      <a:noFill/>
                    </a:lnL>
                    <a:lnR>
                      <a:noFill/>
                    </a:lnR>
                    <a:lnT>
                      <a:noFill/>
                    </a:lnT>
                    <a:lnB cap="flat">
                      <a:noFill/>
                    </a:lnB>
                    <a:lnTlToBr>
                      <a:noFill/>
                    </a:lnTlToBr>
                    <a:lnBlToTr>
                      <a:noFill/>
                    </a:lnBlToTr>
                    <a:solidFill>
                      <a:srgbClr val="E8E7E8"/>
                    </a:solidFill>
                  </a:tcPr>
                </a:tc>
                <a:tc>
                  <a:txBody>
                    <a:bodyPr/>
                    <a:lstStyle/>
                    <a:p>
                      <a:pPr algn="ctr" rtl="0" fontAlgn="ctr"/>
                      <a:r>
                        <a:rPr lang="en-GB" sz="1400" b="0" i="0" u="none" strike="noStrike" dirty="0">
                          <a:solidFill>
                            <a:srgbClr val="000000"/>
                          </a:solidFill>
                          <a:latin typeface="Arial"/>
                        </a:rPr>
                        <a:t>1.22 </a:t>
                      </a:r>
                    </a:p>
                  </a:txBody>
                  <a:tcPr marL="9525" marR="9525" marT="9525" marB="0" anchor="ctr">
                    <a:lnL>
                      <a:noFill/>
                    </a:lnL>
                    <a:lnR cap="flat">
                      <a:noFill/>
                    </a:lnR>
                    <a:lnT>
                      <a:noFill/>
                    </a:lnT>
                    <a:lnB cap="flat">
                      <a:noFill/>
                    </a:lnB>
                    <a:lnTlToBr>
                      <a:noFill/>
                    </a:lnTlToBr>
                    <a:lnBlToTr>
                      <a:noFill/>
                    </a:lnBlToTr>
                    <a:solidFill>
                      <a:srgbClr val="E8E7E8"/>
                    </a:solidFill>
                  </a:tcPr>
                </a:tc>
              </a:tr>
            </a:tbl>
          </a:graphicData>
        </a:graphic>
      </p:graphicFrame>
      <p:sp>
        <p:nvSpPr>
          <p:cNvPr id="15436" name="Rectangle 145"/>
          <p:cNvSpPr>
            <a:spLocks noChangeArrowheads="1"/>
          </p:cNvSpPr>
          <p:nvPr/>
        </p:nvSpPr>
        <p:spPr bwMode="auto">
          <a:xfrm>
            <a:off x="335280" y="6721720"/>
            <a:ext cx="7040880" cy="35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63" tIns="50833" rIns="101663" bIns="50833"/>
          <a:lstStyle/>
          <a:p>
            <a:pPr algn="l">
              <a:spcBef>
                <a:spcPct val="50000"/>
              </a:spcBef>
              <a:buSzPct val="120000"/>
            </a:pPr>
            <a:endParaRPr lang="en-US" sz="700" dirty="0"/>
          </a:p>
        </p:txBody>
      </p:sp>
      <p:cxnSp>
        <p:nvCxnSpPr>
          <p:cNvPr id="7" name="Straight Connector 6"/>
          <p:cNvCxnSpPr/>
          <p:nvPr/>
        </p:nvCxnSpPr>
        <p:spPr>
          <a:xfrm>
            <a:off x="435090" y="6683717"/>
            <a:ext cx="92169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Box 7"/>
          <p:cNvSpPr txBox="1">
            <a:spLocks noChangeArrowheads="1"/>
          </p:cNvSpPr>
          <p:nvPr>
            <p:custDataLst>
              <p:tags r:id="rId2"/>
            </p:custDataLst>
          </p:nvPr>
        </p:nvSpPr>
        <p:spPr bwMode="gray">
          <a:xfrm>
            <a:off x="504825" y="2113885"/>
            <a:ext cx="9050655" cy="347472"/>
          </a:xfrm>
          <a:prstGeom prst="rect">
            <a:avLst/>
          </a:prstGeom>
          <a:solidFill>
            <a:srgbClr val="424242"/>
          </a:solidFill>
          <a:ln w="12700">
            <a:noFill/>
            <a:miter lim="800000"/>
            <a:headEnd/>
            <a:tailEnd/>
          </a:ln>
        </p:spPr>
        <p:txBody>
          <a:bodyPr lIns="100045" tIns="52020" rIns="100045" bIns="5202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defRPr/>
            </a:pPr>
            <a:r>
              <a:rPr lang="en-US" sz="1300" b="1" dirty="0" smtClean="0">
                <a:solidFill>
                  <a:schemeClr val="bg1"/>
                </a:solidFill>
                <a:latin typeface="Arial" pitchFamily="34" charset="0"/>
                <a:ea typeface="LF_Kai" pitchFamily="2" charset="-122"/>
                <a:cs typeface="Arial" pitchFamily="34" charset="0"/>
              </a:rPr>
              <a:t>Clean </a:t>
            </a:r>
            <a:r>
              <a:rPr lang="en-US" sz="1300" b="1" dirty="0">
                <a:solidFill>
                  <a:schemeClr val="bg1"/>
                </a:solidFill>
                <a:latin typeface="Arial" pitchFamily="34" charset="0"/>
                <a:ea typeface="LF_Kai" pitchFamily="2" charset="-122"/>
                <a:cs typeface="Arial" pitchFamily="34" charset="0"/>
              </a:rPr>
              <a:t>Coal Quality </a:t>
            </a:r>
            <a:r>
              <a:rPr lang="en-US" sz="1300" b="1" dirty="0" smtClean="0">
                <a:solidFill>
                  <a:schemeClr val="bg1"/>
                </a:solidFill>
                <a:latin typeface="Arial" pitchFamily="34" charset="0"/>
                <a:ea typeface="LF_Kai" pitchFamily="2" charset="-122"/>
                <a:cs typeface="Arial" pitchFamily="34" charset="0"/>
              </a:rPr>
              <a:t>Summary (dry basis)</a:t>
            </a:r>
            <a:endParaRPr lang="en-US" sz="1300" b="1" dirty="0">
              <a:solidFill>
                <a:schemeClr val="bg1"/>
              </a:solidFill>
              <a:latin typeface="Arial" pitchFamily="34" charset="0"/>
              <a:ea typeface="LF_Kai" pitchFamily="2" charset="-122"/>
              <a:cs typeface="Arial" pitchFamily="34" charset="0"/>
            </a:endParaRPr>
          </a:p>
        </p:txBody>
      </p:sp>
      <p:cxnSp>
        <p:nvCxnSpPr>
          <p:cNvPr id="9" name="Straight Connector 8"/>
          <p:cNvCxnSpPr/>
          <p:nvPr/>
        </p:nvCxnSpPr>
        <p:spPr>
          <a:xfrm>
            <a:off x="420688" y="6947645"/>
            <a:ext cx="9231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146"/>
          <p:cNvSpPr txBox="1">
            <a:spLocks noChangeArrowheads="1"/>
          </p:cNvSpPr>
          <p:nvPr/>
        </p:nvSpPr>
        <p:spPr bwMode="gray">
          <a:xfrm>
            <a:off x="415074" y="331499"/>
            <a:ext cx="9052560" cy="4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sz="2200" kern="0" dirty="0"/>
              <a:t>Company Overview: Colonial </a:t>
            </a:r>
            <a:r>
              <a:rPr lang="en-US" sz="2200" kern="0" dirty="0" smtClean="0"/>
              <a:t>Coal</a:t>
            </a:r>
          </a:p>
        </p:txBody>
      </p:sp>
    </p:spTree>
    <p:custDataLst>
      <p:tags r:id="rId1"/>
    </p:custDataLst>
    <p:extLst>
      <p:ext uri="{BB962C8B-B14F-4D97-AF65-F5344CB8AC3E}">
        <p14:creationId xmlns:p14="http://schemas.microsoft.com/office/powerpoint/2010/main" val="1451613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152494" y="2141945"/>
            <a:ext cx="5695687" cy="4491412"/>
          </a:xfrm>
          <a:prstGeom prst="rect">
            <a:avLst/>
          </a:prstGeom>
          <a:noFill/>
          <a:ln w="9525">
            <a:noFill/>
            <a:miter lim="800000"/>
            <a:headEnd/>
            <a:tailEnd/>
          </a:ln>
        </p:spPr>
      </p:pic>
      <p:grpSp>
        <p:nvGrpSpPr>
          <p:cNvPr id="2" name="Group 101"/>
          <p:cNvGrpSpPr/>
          <p:nvPr/>
        </p:nvGrpSpPr>
        <p:grpSpPr>
          <a:xfrm>
            <a:off x="4388864" y="1367476"/>
            <a:ext cx="5190526" cy="321727"/>
            <a:chOff x="4909731" y="1254221"/>
            <a:chExt cx="4855734" cy="283877"/>
          </a:xfrm>
        </p:grpSpPr>
        <p:sp>
          <p:nvSpPr>
            <p:cNvPr id="103" name="Rectangle 102"/>
            <p:cNvSpPr/>
            <p:nvPr/>
          </p:nvSpPr>
          <p:spPr>
            <a:xfrm>
              <a:off x="4909731" y="1254221"/>
              <a:ext cx="4545873" cy="244411"/>
            </a:xfrm>
            <a:prstGeom prst="rect">
              <a:avLst/>
            </a:prstGeom>
          </p:spPr>
          <p:txBody>
            <a:bodyPr wrap="square" lIns="91440">
              <a:spAutoFit/>
            </a:bodyPr>
            <a:lstStyle/>
            <a:p>
              <a:pPr marL="248205" indent="-248205">
                <a:spcBef>
                  <a:spcPts val="425"/>
                </a:spcBef>
              </a:pPr>
              <a:r>
                <a:rPr lang="en-US" b="1" dirty="0" smtClean="0">
                  <a:cs typeface="Arial" pitchFamily="34" charset="0"/>
                </a:rPr>
                <a:t>Potential to Jointly Develop Shared Infrastructure</a:t>
              </a:r>
              <a:endParaRPr lang="en-US" b="1" baseline="30000" dirty="0">
                <a:cs typeface="Arial" pitchFamily="34" charset="0"/>
              </a:endParaRPr>
            </a:p>
          </p:txBody>
        </p:sp>
        <p:cxnSp>
          <p:nvCxnSpPr>
            <p:cNvPr id="104" name="Straight Connector 103"/>
            <p:cNvCxnSpPr/>
            <p:nvPr/>
          </p:nvCxnSpPr>
          <p:spPr>
            <a:xfrm>
              <a:off x="4940064" y="1538098"/>
              <a:ext cx="482540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63" name="Title 5"/>
          <p:cNvSpPr>
            <a:spLocks noGrp="1"/>
          </p:cNvSpPr>
          <p:nvPr>
            <p:ph type="title"/>
          </p:nvPr>
        </p:nvSpPr>
        <p:spPr>
          <a:xfrm>
            <a:off x="485775" y="225510"/>
            <a:ext cx="8012182" cy="821022"/>
          </a:xfrm>
        </p:spPr>
        <p:txBody>
          <a:bodyPr/>
          <a:lstStyle/>
          <a:p>
            <a:r>
              <a:rPr lang="en-US" dirty="0" smtClean="0"/>
              <a:t>Strategic Location With Significant Partnership Opportunities</a:t>
            </a:r>
            <a:endParaRPr lang="en-GB" dirty="0"/>
          </a:p>
        </p:txBody>
      </p:sp>
      <p:sp>
        <p:nvSpPr>
          <p:cNvPr id="64" name="Rectangle 11"/>
          <p:cNvSpPr txBox="1">
            <a:spLocks noChangeArrowheads="1"/>
          </p:cNvSpPr>
          <p:nvPr>
            <p:custDataLst>
              <p:tags r:id="rId2"/>
            </p:custDataLst>
          </p:nvPr>
        </p:nvSpPr>
        <p:spPr bwMode="gray">
          <a:xfrm>
            <a:off x="304801" y="1371965"/>
            <a:ext cx="3552824" cy="5381260"/>
          </a:xfrm>
          <a:prstGeom prst="rect">
            <a:avLst/>
          </a:prstGeom>
          <a:noFill/>
          <a:ln>
            <a:noFill/>
          </a:ln>
          <a:extLst/>
        </p:spPr>
        <p:txBody>
          <a:bodyPr lIns="0" tIns="0" rIns="0" bIns="0"/>
          <a:lstStyle>
            <a:lvl1pPr marL="231775" indent="-231775" defTabSz="892175" eaLnBrk="0" hangingPunct="0">
              <a:defRPr sz="2400">
                <a:solidFill>
                  <a:schemeClr val="tx1"/>
                </a:solidFill>
                <a:latin typeface="Arial" charset="0"/>
                <a:ea typeface="ＭＳ Ｐゴシック" pitchFamily="34" charset="-128"/>
              </a:defRPr>
            </a:lvl1pPr>
            <a:lvl2pPr marL="342900" indent="-109538" defTabSz="892175" eaLnBrk="0" hangingPunct="0">
              <a:defRPr sz="2400">
                <a:solidFill>
                  <a:schemeClr val="tx1"/>
                </a:solidFill>
                <a:latin typeface="Arial" charset="0"/>
                <a:ea typeface="ＭＳ Ｐゴシック" pitchFamily="34" charset="-128"/>
              </a:defRPr>
            </a:lvl2pPr>
            <a:lvl3pPr marL="1143000" indent="-228600" defTabSz="892175" eaLnBrk="0" hangingPunct="0">
              <a:defRPr sz="2400">
                <a:solidFill>
                  <a:schemeClr val="tx1"/>
                </a:solidFill>
                <a:latin typeface="Arial" charset="0"/>
                <a:ea typeface="ＭＳ Ｐゴシック" pitchFamily="34" charset="-128"/>
              </a:defRPr>
            </a:lvl3pPr>
            <a:lvl4pPr marL="1600200" indent="-228600" defTabSz="892175" eaLnBrk="0" hangingPunct="0">
              <a:defRPr sz="2400">
                <a:solidFill>
                  <a:schemeClr val="tx1"/>
                </a:solidFill>
                <a:latin typeface="Arial" charset="0"/>
                <a:ea typeface="ＭＳ Ｐゴシック" pitchFamily="34" charset="-128"/>
              </a:defRPr>
            </a:lvl4pPr>
            <a:lvl5pPr marL="2057400" indent="-228600" defTabSz="892175" eaLnBrk="0" hangingPunct="0">
              <a:defRPr sz="2400">
                <a:solidFill>
                  <a:schemeClr val="tx1"/>
                </a:solidFill>
                <a:latin typeface="Arial" charset="0"/>
                <a:ea typeface="ＭＳ Ｐゴシック" pitchFamily="34" charset="-128"/>
              </a:defRPr>
            </a:lvl5pPr>
            <a:lvl6pPr marL="25146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9pPr>
          </a:lstStyle>
          <a:p>
            <a:pPr marL="341313" indent="-230188" algn="l" eaLnBrk="1" hangingPunct="1">
              <a:spcBef>
                <a:spcPct val="75000"/>
              </a:spcBef>
              <a:buClr>
                <a:srgbClr val="424242"/>
              </a:buClr>
              <a:buSzPct val="100000"/>
              <a:buFont typeface="Arial" pitchFamily="34" charset="0"/>
              <a:buChar char="●"/>
            </a:pPr>
            <a:r>
              <a:rPr lang="en-US" sz="1100" dirty="0" smtClean="0"/>
              <a:t>Sharing in the development of joint infrastructure (roads / rail) with other potential operators in the region would lower initial capital costs at Huguenot</a:t>
            </a:r>
          </a:p>
          <a:p>
            <a:pPr marL="573088" lvl="1" indent="-231775" algn="l" eaLnBrk="1" hangingPunct="1">
              <a:spcBef>
                <a:spcPct val="25000"/>
              </a:spcBef>
              <a:buClr>
                <a:srgbClr val="A9B3C1"/>
              </a:buClr>
              <a:buSzPct val="70000"/>
              <a:buFont typeface="Arial" pitchFamily="34" charset="0"/>
              <a:buChar char="■"/>
            </a:pPr>
            <a:r>
              <a:rPr lang="en-US" sz="1100" dirty="0" smtClean="0"/>
              <a:t>PEA contemplates a third party built railway used by other potential producers in the region</a:t>
            </a:r>
          </a:p>
          <a:p>
            <a:pPr marL="573088" lvl="1" indent="-231775" algn="l" eaLnBrk="1" hangingPunct="1">
              <a:spcBef>
                <a:spcPct val="25000"/>
              </a:spcBef>
              <a:buClr>
                <a:srgbClr val="A9B3C1"/>
              </a:buClr>
              <a:buSzPct val="70000"/>
              <a:buFont typeface="Arial" pitchFamily="34" charset="0"/>
              <a:buChar char="■"/>
            </a:pPr>
            <a:r>
              <a:rPr lang="en-US" sz="1100" dirty="0" smtClean="0"/>
              <a:t>85 km rail spur (+/- overland conveyor) to connect the project to the existing main rail line</a:t>
            </a:r>
          </a:p>
          <a:p>
            <a:pPr marL="341313" indent="-230188" algn="l" eaLnBrk="1" hangingPunct="1">
              <a:spcBef>
                <a:spcPct val="75000"/>
              </a:spcBef>
              <a:buClr>
                <a:srgbClr val="424242"/>
              </a:buClr>
              <a:buSzPct val="100000"/>
              <a:buFont typeface="Arial" pitchFamily="34" charset="0"/>
              <a:buChar char="●"/>
            </a:pPr>
            <a:r>
              <a:rPr lang="en-US" sz="1100" dirty="0" smtClean="0"/>
              <a:t> If not built by an independent third party, the railway could be constructed on a shared basis with other coal producers and rail providers in the region.</a:t>
            </a:r>
          </a:p>
          <a:p>
            <a:pPr marL="573088" lvl="1" indent="-231775" algn="l" eaLnBrk="1" hangingPunct="1">
              <a:spcBef>
                <a:spcPct val="25000"/>
              </a:spcBef>
              <a:buClr>
                <a:srgbClr val="A9B3C1"/>
              </a:buClr>
              <a:buSzPct val="70000"/>
              <a:buFont typeface="Arial" pitchFamily="34" charset="0"/>
              <a:buChar char="■"/>
            </a:pPr>
            <a:r>
              <a:rPr lang="en-US" sz="1100" dirty="0" smtClean="0"/>
              <a:t>Huguenot is adjacent to the Belcourt Project (Anglo American / Walter Energy)</a:t>
            </a:r>
          </a:p>
          <a:p>
            <a:pPr marL="573088" lvl="1" indent="-231775" algn="l" eaLnBrk="1" hangingPunct="1">
              <a:spcBef>
                <a:spcPct val="25000"/>
              </a:spcBef>
              <a:buClr>
                <a:srgbClr val="A9B3C1"/>
              </a:buClr>
              <a:buSzPct val="70000"/>
              <a:buFont typeface="Arial" pitchFamily="34" charset="0"/>
              <a:buChar char="■"/>
            </a:pPr>
            <a:r>
              <a:rPr lang="en-US" sz="1100" dirty="0" smtClean="0"/>
              <a:t>Other nearby properties are owned by Teck Resources, Canadian Dehua,  and Anglo American </a:t>
            </a:r>
          </a:p>
          <a:p>
            <a:pPr marL="341313" indent="-230188" algn="l" eaLnBrk="1" hangingPunct="1">
              <a:spcBef>
                <a:spcPct val="75000"/>
              </a:spcBef>
              <a:buClr>
                <a:srgbClr val="424242"/>
              </a:buClr>
              <a:buSzPct val="100000"/>
              <a:buFont typeface="Arial" pitchFamily="34" charset="0"/>
              <a:buChar char="●"/>
            </a:pPr>
            <a:r>
              <a:rPr lang="en-US" sz="1100" dirty="0" smtClean="0"/>
              <a:t>Rail access by other projects would reduce costs and provide practical benefits</a:t>
            </a:r>
          </a:p>
          <a:p>
            <a:pPr marL="573088" lvl="1" indent="-231775" algn="l" eaLnBrk="1" hangingPunct="1">
              <a:spcBef>
                <a:spcPct val="25000"/>
              </a:spcBef>
              <a:buClr>
                <a:srgbClr val="A9B3C1"/>
              </a:buClr>
              <a:buSzPct val="70000"/>
              <a:buFont typeface="Arial" pitchFamily="34" charset="0"/>
              <a:buChar char="■"/>
            </a:pPr>
            <a:r>
              <a:rPr lang="en-US" sz="1100" dirty="0" smtClean="0"/>
              <a:t>Development / operating costs would be distributed across all operators in the region for greater scale and lower per tonne cost</a:t>
            </a:r>
          </a:p>
          <a:p>
            <a:pPr marL="573088" lvl="1" indent="-231775" algn="l" eaLnBrk="1" hangingPunct="1">
              <a:spcBef>
                <a:spcPct val="25000"/>
              </a:spcBef>
              <a:buClr>
                <a:srgbClr val="A9B3C1"/>
              </a:buClr>
              <a:buSzPct val="70000"/>
              <a:buFont typeface="Arial" pitchFamily="34" charset="0"/>
              <a:buChar char="■"/>
            </a:pPr>
            <a:r>
              <a:rPr lang="en-US" sz="1100" dirty="0" smtClean="0"/>
              <a:t>While rail is the preferred mode of transportation in the region, trucking coal is viable but more expensive on a per tonne basis</a:t>
            </a:r>
          </a:p>
        </p:txBody>
      </p:sp>
    </p:spTree>
    <p:custDataLst>
      <p:tags r:id="rId1"/>
    </p:custDataLst>
    <p:extLst>
      <p:ext uri="{BB962C8B-B14F-4D97-AF65-F5344CB8AC3E}">
        <p14:creationId xmlns:p14="http://schemas.microsoft.com/office/powerpoint/2010/main" val="2260226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0984" y="2133545"/>
            <a:ext cx="5649294" cy="4943132"/>
          </a:xfrm>
          <a:prstGeom prst="rect">
            <a:avLst/>
          </a:prstGeom>
          <a:noFill/>
          <a:ln w="9525">
            <a:noFill/>
            <a:miter lim="800000"/>
            <a:headEnd/>
            <a:tailEnd/>
          </a:ln>
        </p:spPr>
      </p:pic>
      <p:sp>
        <p:nvSpPr>
          <p:cNvPr id="49" name="Rectangle 48"/>
          <p:cNvSpPr/>
          <p:nvPr/>
        </p:nvSpPr>
        <p:spPr>
          <a:xfrm>
            <a:off x="6837934" y="2118376"/>
            <a:ext cx="2926080" cy="3410869"/>
          </a:xfrm>
          <a:prstGeom prst="rect">
            <a:avLst/>
          </a:prstGeom>
          <a:solidFill>
            <a:srgbClr val="E8E7E8"/>
          </a:solidFill>
          <a:ln>
            <a:noFill/>
          </a:ln>
        </p:spPr>
        <p:style>
          <a:lnRef idx="2">
            <a:schemeClr val="accent1">
              <a:shade val="50000"/>
            </a:schemeClr>
          </a:lnRef>
          <a:fillRef idx="1">
            <a:schemeClr val="accent1"/>
          </a:fillRef>
          <a:effectRef idx="0">
            <a:schemeClr val="accent1"/>
          </a:effectRef>
          <a:fontRef idx="minor">
            <a:schemeClr val="lt1"/>
          </a:fontRef>
        </p:style>
        <p:txBody>
          <a:bodyPr lIns="101692" tIns="50847" rIns="101692" bIns="50847" anchor="ctr"/>
          <a:lstStyle/>
          <a:p>
            <a:pPr>
              <a:defRPr/>
            </a:pPr>
            <a:endParaRPr lang="en-CA" dirty="0">
              <a:solidFill>
                <a:srgbClr val="FFFFFF"/>
              </a:solidFill>
            </a:endParaRPr>
          </a:p>
        </p:txBody>
      </p:sp>
      <p:sp>
        <p:nvSpPr>
          <p:cNvPr id="39" name="Rectangle 12"/>
          <p:cNvSpPr>
            <a:spLocks noGrp="1" noChangeArrowheads="1"/>
          </p:cNvSpPr>
          <p:nvPr>
            <p:ph idx="1"/>
          </p:nvPr>
        </p:nvSpPr>
        <p:spPr>
          <a:xfrm>
            <a:off x="6851650" y="2231315"/>
            <a:ext cx="2872921" cy="3231999"/>
          </a:xfrm>
          <a:prstGeom prst="rect">
            <a:avLst/>
          </a:prstGeom>
        </p:spPr>
        <p:txBody>
          <a:bodyPr/>
          <a:lstStyle/>
          <a:p>
            <a:pPr>
              <a:buClr>
                <a:srgbClr val="4A5535"/>
              </a:buClr>
              <a:buSzPct val="100000"/>
              <a:buFont typeface="Arial" pitchFamily="34" charset="0"/>
              <a:buChar char="●"/>
            </a:pPr>
            <a:r>
              <a:rPr lang="en-US" sz="1400" dirty="0">
                <a:latin typeface="Arial" pitchFamily="34" charset="0"/>
                <a:cs typeface="Arial" pitchFamily="34" charset="0"/>
              </a:rPr>
              <a:t>Property adjacent to Trend and Quintette mines</a:t>
            </a:r>
          </a:p>
          <a:p>
            <a:pPr>
              <a:buClr>
                <a:srgbClr val="4A5535"/>
              </a:buClr>
              <a:buSzPct val="100000"/>
              <a:buFont typeface="Arial" pitchFamily="34" charset="0"/>
              <a:buChar char="●"/>
            </a:pPr>
            <a:r>
              <a:rPr lang="en-US" sz="1400" dirty="0" smtClean="0">
                <a:latin typeface="Arial" pitchFamily="34" charset="0"/>
                <a:cs typeface="Arial" pitchFamily="34" charset="0"/>
              </a:rPr>
              <a:t>Potential </a:t>
            </a:r>
            <a:r>
              <a:rPr lang="en-US" sz="1400" dirty="0">
                <a:latin typeface="Arial" pitchFamily="34" charset="0"/>
                <a:cs typeface="Arial" pitchFamily="34" charset="0"/>
              </a:rPr>
              <a:t>for large tonnage deposit</a:t>
            </a:r>
          </a:p>
          <a:p>
            <a:pPr lvl="1">
              <a:buClr>
                <a:srgbClr val="A9B3C1"/>
              </a:buClr>
            </a:pPr>
            <a:r>
              <a:rPr lang="en-US" sz="1400" dirty="0" smtClean="0">
                <a:latin typeface="Arial" pitchFamily="34" charset="0"/>
                <a:cs typeface="Arial" pitchFamily="34" charset="0"/>
              </a:rPr>
              <a:t>100+ Mt coking coal </a:t>
            </a:r>
            <a:r>
              <a:rPr lang="en-US" sz="1400" dirty="0">
                <a:latin typeface="Arial" pitchFamily="34" charset="0"/>
                <a:cs typeface="Arial" pitchFamily="34" charset="0"/>
              </a:rPr>
              <a:t>resource target </a:t>
            </a:r>
          </a:p>
          <a:p>
            <a:pPr>
              <a:buClr>
                <a:srgbClr val="4A5535"/>
              </a:buClr>
              <a:buSzPct val="100000"/>
              <a:buFont typeface="Arial" pitchFamily="34" charset="0"/>
              <a:buChar char="●"/>
            </a:pPr>
            <a:r>
              <a:rPr lang="en-US" sz="1400" dirty="0">
                <a:latin typeface="Arial" pitchFamily="34" charset="0"/>
                <a:cs typeface="Arial" pitchFamily="34" charset="0"/>
              </a:rPr>
              <a:t>Property located 15 Km from Quintette </a:t>
            </a:r>
            <a:r>
              <a:rPr lang="en-US" sz="1400" dirty="0" smtClean="0">
                <a:latin typeface="Arial" pitchFamily="34" charset="0"/>
                <a:cs typeface="Arial" pitchFamily="34" charset="0"/>
              </a:rPr>
              <a:t>load out</a:t>
            </a:r>
            <a:endParaRPr lang="en-US" sz="1400" dirty="0">
              <a:latin typeface="Arial" pitchFamily="34" charset="0"/>
              <a:cs typeface="Arial" pitchFamily="34" charset="0"/>
            </a:endParaRPr>
          </a:p>
          <a:p>
            <a:pPr>
              <a:buClr>
                <a:srgbClr val="4A5535"/>
              </a:buClr>
              <a:buSzPct val="100000"/>
              <a:buFont typeface="Arial" pitchFamily="34" charset="0"/>
              <a:buChar char="●"/>
            </a:pPr>
            <a:r>
              <a:rPr lang="en-CA" sz="1400" dirty="0">
                <a:latin typeface="Arial" pitchFamily="34" charset="0"/>
                <a:cs typeface="Arial" pitchFamily="34" charset="0"/>
              </a:rPr>
              <a:t>Potential for a 3rd pipeline crossing of Rocky Mountains to </a:t>
            </a:r>
            <a:r>
              <a:rPr lang="en-CA" sz="1400" dirty="0" smtClean="0">
                <a:latin typeface="Arial" pitchFamily="34" charset="0"/>
                <a:cs typeface="Arial" pitchFamily="34" charset="0"/>
              </a:rPr>
              <a:t>bring </a:t>
            </a:r>
            <a:r>
              <a:rPr lang="en-CA" sz="1400" dirty="0">
                <a:latin typeface="Arial" pitchFamily="34" charset="0"/>
                <a:cs typeface="Arial" pitchFamily="34" charset="0"/>
              </a:rPr>
              <a:t>further </a:t>
            </a:r>
            <a:r>
              <a:rPr lang="en-CA" sz="1400" dirty="0" smtClean="0">
                <a:latin typeface="Arial" pitchFamily="34" charset="0"/>
                <a:cs typeface="Arial" pitchFamily="34" charset="0"/>
              </a:rPr>
              <a:t>infrastructure into the area of the property</a:t>
            </a:r>
            <a:endParaRPr lang="en-CA" sz="1400" dirty="0">
              <a:latin typeface="Arial" pitchFamily="34" charset="0"/>
              <a:cs typeface="Arial" pitchFamily="34" charset="0"/>
            </a:endParaRPr>
          </a:p>
        </p:txBody>
      </p:sp>
      <p:sp>
        <p:nvSpPr>
          <p:cNvPr id="5" name="TextBox 4"/>
          <p:cNvSpPr txBox="1"/>
          <p:nvPr/>
        </p:nvSpPr>
        <p:spPr>
          <a:xfrm>
            <a:off x="420529" y="1731653"/>
            <a:ext cx="6217920" cy="347472"/>
          </a:xfrm>
          <a:prstGeom prst="rect">
            <a:avLst/>
          </a:prstGeom>
          <a:solidFill>
            <a:srgbClr val="424242"/>
          </a:solidFill>
        </p:spPr>
        <p:txBody>
          <a:bodyPr wrap="square" lIns="91318" tIns="45657" rIns="91318" bIns="45657" rtlCol="0" anchor="ctr">
            <a:spAutoFit/>
          </a:bodyPr>
          <a:lstStyle/>
          <a:p>
            <a:r>
              <a:rPr lang="en-CA" sz="1300" b="1" dirty="0">
                <a:solidFill>
                  <a:prstClr val="white"/>
                </a:solidFill>
              </a:rPr>
              <a:t>Project Location</a:t>
            </a:r>
          </a:p>
        </p:txBody>
      </p:sp>
      <p:sp>
        <p:nvSpPr>
          <p:cNvPr id="45" name="TextBox 44"/>
          <p:cNvSpPr txBox="1"/>
          <p:nvPr/>
        </p:nvSpPr>
        <p:spPr>
          <a:xfrm>
            <a:off x="6840220" y="1731653"/>
            <a:ext cx="2926080" cy="347472"/>
          </a:xfrm>
          <a:prstGeom prst="rect">
            <a:avLst/>
          </a:prstGeom>
          <a:solidFill>
            <a:srgbClr val="424242"/>
          </a:solidFill>
        </p:spPr>
        <p:txBody>
          <a:bodyPr wrap="square" lIns="91318" tIns="45657" rIns="91318" bIns="45657" rtlCol="0" anchor="ctr">
            <a:spAutoFit/>
          </a:bodyPr>
          <a:lstStyle/>
          <a:p>
            <a:r>
              <a:rPr lang="en-CA" sz="1300" b="1" dirty="0">
                <a:solidFill>
                  <a:prstClr val="white"/>
                </a:solidFill>
              </a:rPr>
              <a:t>Project Summary</a:t>
            </a:r>
          </a:p>
        </p:txBody>
      </p:sp>
      <p:sp>
        <p:nvSpPr>
          <p:cNvPr id="9" name="Rectangle 146"/>
          <p:cNvSpPr txBox="1">
            <a:spLocks noChangeArrowheads="1"/>
          </p:cNvSpPr>
          <p:nvPr/>
        </p:nvSpPr>
        <p:spPr bwMode="gray">
          <a:xfrm>
            <a:off x="415074" y="331499"/>
            <a:ext cx="9052560" cy="4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sz="2200" kern="0" dirty="0"/>
              <a:t>Company Overview: Colonial </a:t>
            </a:r>
            <a:r>
              <a:rPr lang="en-US" sz="2200" kern="0" dirty="0" smtClean="0"/>
              <a:t>Coal</a:t>
            </a:r>
          </a:p>
        </p:txBody>
      </p:sp>
      <p:sp>
        <p:nvSpPr>
          <p:cNvPr id="11" name="Title 1"/>
          <p:cNvSpPr>
            <a:spLocks noGrp="1"/>
          </p:cNvSpPr>
          <p:nvPr>
            <p:ph type="title"/>
          </p:nvPr>
        </p:nvSpPr>
        <p:spPr>
          <a:xfrm>
            <a:off x="422404" y="684924"/>
            <a:ext cx="8183880" cy="461950"/>
          </a:xfrm>
        </p:spPr>
        <p:txBody>
          <a:bodyPr/>
          <a:lstStyle/>
          <a:p>
            <a:r>
              <a:rPr lang="en-CA" sz="1500" dirty="0" smtClean="0"/>
              <a:t> Flatbed Project Overview (100% Interest)</a:t>
            </a:r>
            <a:endParaRPr lang="en-CA" sz="1500" dirty="0"/>
          </a:p>
        </p:txBody>
      </p:sp>
      <p:sp>
        <p:nvSpPr>
          <p:cNvPr id="2" name="TextBox 1"/>
          <p:cNvSpPr txBox="1"/>
          <p:nvPr/>
        </p:nvSpPr>
        <p:spPr>
          <a:xfrm>
            <a:off x="3319470" y="5529245"/>
            <a:ext cx="914399" cy="184666"/>
          </a:xfrm>
          <a:prstGeom prst="rect">
            <a:avLst/>
          </a:prstGeom>
          <a:solidFill>
            <a:srgbClr val="00FF00"/>
          </a:solidFill>
        </p:spPr>
        <p:txBody>
          <a:bodyPr wrap="square" rtlCol="0">
            <a:spAutoFit/>
          </a:bodyPr>
          <a:lstStyle/>
          <a:p>
            <a:r>
              <a:rPr lang="en-US" sz="600" b="1" dirty="0" smtClean="0"/>
              <a:t>Trend Extension Pit</a:t>
            </a:r>
            <a:endParaRPr lang="en-US" sz="600" b="1" dirty="0"/>
          </a:p>
        </p:txBody>
      </p:sp>
      <p:sp>
        <p:nvSpPr>
          <p:cNvPr id="10" name="TextBox 9"/>
          <p:cNvSpPr txBox="1"/>
          <p:nvPr/>
        </p:nvSpPr>
        <p:spPr>
          <a:xfrm>
            <a:off x="2862270" y="5319702"/>
            <a:ext cx="914399" cy="184666"/>
          </a:xfrm>
          <a:prstGeom prst="rect">
            <a:avLst/>
          </a:prstGeom>
          <a:solidFill>
            <a:srgbClr val="00FF00"/>
          </a:solidFill>
        </p:spPr>
        <p:txBody>
          <a:bodyPr wrap="square" rtlCol="0">
            <a:spAutoFit/>
          </a:bodyPr>
          <a:lstStyle/>
          <a:p>
            <a:r>
              <a:rPr lang="en-US" sz="600" b="1" dirty="0" smtClean="0"/>
              <a:t>Roman Pit Area</a:t>
            </a:r>
            <a:endParaRPr lang="en-US" sz="600" b="1" dirty="0"/>
          </a:p>
        </p:txBody>
      </p:sp>
      <p:sp>
        <p:nvSpPr>
          <p:cNvPr id="12" name="TextBox 11"/>
          <p:cNvSpPr txBox="1"/>
          <p:nvPr/>
        </p:nvSpPr>
        <p:spPr>
          <a:xfrm>
            <a:off x="2986092" y="5152981"/>
            <a:ext cx="914399" cy="184666"/>
          </a:xfrm>
          <a:prstGeom prst="rect">
            <a:avLst/>
          </a:prstGeom>
          <a:solidFill>
            <a:srgbClr val="00FF00"/>
          </a:solidFill>
        </p:spPr>
        <p:txBody>
          <a:bodyPr wrap="square" rtlCol="0">
            <a:spAutoFit/>
          </a:bodyPr>
          <a:lstStyle/>
          <a:p>
            <a:pPr algn="r"/>
            <a:r>
              <a:rPr lang="en-US" sz="600" b="1" dirty="0" smtClean="0"/>
              <a:t>Trend Plant</a:t>
            </a:r>
            <a:endParaRPr lang="en-US" sz="600" b="1" dirty="0"/>
          </a:p>
        </p:txBody>
      </p:sp>
      <p:sp>
        <p:nvSpPr>
          <p:cNvPr id="13" name="TextBox 12"/>
          <p:cNvSpPr txBox="1"/>
          <p:nvPr/>
        </p:nvSpPr>
        <p:spPr>
          <a:xfrm>
            <a:off x="4086227" y="5309426"/>
            <a:ext cx="607217" cy="153888"/>
          </a:xfrm>
          <a:prstGeom prst="rect">
            <a:avLst/>
          </a:prstGeom>
          <a:solidFill>
            <a:srgbClr val="00FF00"/>
          </a:solidFill>
        </p:spPr>
        <p:txBody>
          <a:bodyPr wrap="square" rtlCol="0">
            <a:spAutoFit/>
          </a:bodyPr>
          <a:lstStyle/>
          <a:p>
            <a:pPr algn="r"/>
            <a:r>
              <a:rPr lang="en-US" sz="400" b="1" dirty="0" smtClean="0"/>
              <a:t>Trend South</a:t>
            </a:r>
            <a:endParaRPr lang="en-US" sz="400" b="1" dirty="0"/>
          </a:p>
        </p:txBody>
      </p:sp>
      <p:sp>
        <p:nvSpPr>
          <p:cNvPr id="14" name="Title 1"/>
          <p:cNvSpPr txBox="1">
            <a:spLocks/>
          </p:cNvSpPr>
          <p:nvPr/>
        </p:nvSpPr>
        <p:spPr bwMode="gray">
          <a:xfrm>
            <a:off x="415073" y="1237570"/>
            <a:ext cx="9279789" cy="4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CA" sz="1600" b="1" kern="0" dirty="0" smtClean="0">
                <a:solidFill>
                  <a:schemeClr val="tx1"/>
                </a:solidFill>
                <a:latin typeface="Arial" panose="020B0604020202020204" pitchFamily="34" charset="0"/>
                <a:cs typeface="Arial" panose="020B0604020202020204" pitchFamily="34" charset="0"/>
              </a:rPr>
              <a:t>Flatbed will be the Company’s primary focus in 2017</a:t>
            </a:r>
            <a:endParaRPr lang="en-CA" sz="1600" b="1" kern="0"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6630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4" cstate="print"/>
          <a:srcRect/>
          <a:stretch>
            <a:fillRect/>
          </a:stretch>
        </p:blipFill>
        <p:spPr bwMode="auto">
          <a:xfrm>
            <a:off x="3858218" y="2937903"/>
            <a:ext cx="5696272" cy="3111741"/>
          </a:xfrm>
          <a:prstGeom prst="rect">
            <a:avLst/>
          </a:prstGeom>
          <a:noFill/>
          <a:ln w="9525">
            <a:noFill/>
            <a:miter lim="800000"/>
            <a:headEnd/>
            <a:tailEnd/>
          </a:ln>
          <a:effectLst/>
        </p:spPr>
      </p:pic>
      <p:sp>
        <p:nvSpPr>
          <p:cNvPr id="205" name="Line 192"/>
          <p:cNvSpPr>
            <a:spLocks noChangeShapeType="1"/>
          </p:cNvSpPr>
          <p:nvPr/>
        </p:nvSpPr>
        <p:spPr bwMode="auto">
          <a:xfrm>
            <a:off x="5326242" y="6857091"/>
            <a:ext cx="208093" cy="0"/>
          </a:xfrm>
          <a:prstGeom prst="line">
            <a:avLst/>
          </a:prstGeom>
          <a:noFill/>
          <a:ln w="15875">
            <a:solidFill>
              <a:srgbClr val="FE000C"/>
            </a:solidFill>
            <a:prstDash val="sysDot"/>
            <a:round/>
            <a:headEnd/>
            <a:tailEnd/>
          </a:ln>
          <a:extLst>
            <a:ext uri="{909E8E84-426E-40DD-AFC4-6F175D3DCCD1}">
              <a14:hiddenFill xmlns:a14="http://schemas.microsoft.com/office/drawing/2010/main">
                <a:noFill/>
              </a14:hiddenFill>
            </a:ext>
          </a:extLst>
        </p:spPr>
        <p:txBody>
          <a:bodyPr lIns="91268" tIns="45632" rIns="91268" bIns="45632"/>
          <a:lstStyle/>
          <a:p>
            <a:pPr algn="ctr"/>
            <a:endParaRPr lang="en-CA" dirty="0">
              <a:solidFill>
                <a:srgbClr val="000000"/>
              </a:solidFill>
              <a:latin typeface="Arial" pitchFamily="34" charset="0"/>
            </a:endParaRPr>
          </a:p>
        </p:txBody>
      </p:sp>
      <p:sp>
        <p:nvSpPr>
          <p:cNvPr id="206" name="Text Box 196"/>
          <p:cNvSpPr txBox="1">
            <a:spLocks noChangeArrowheads="1"/>
          </p:cNvSpPr>
          <p:nvPr/>
        </p:nvSpPr>
        <p:spPr bwMode="auto">
          <a:xfrm>
            <a:off x="7778960" y="6105927"/>
            <a:ext cx="1893649" cy="88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268" tIns="45632" rIns="91268" bIns="45632">
            <a:spAutoFit/>
          </a:bodyPr>
          <a:lstStyle>
            <a:lvl1pPr marL="225425" defTabSz="1081088" eaLnBrk="0" hangingPunct="0">
              <a:defRPr sz="1200">
                <a:solidFill>
                  <a:schemeClr val="tx1"/>
                </a:solidFill>
                <a:latin typeface="Arial" pitchFamily="34" charset="0"/>
                <a:ea typeface="LF_Kai" pitchFamily="2" charset="-122"/>
              </a:defRPr>
            </a:lvl1pPr>
            <a:lvl2pPr marL="742950" indent="-285750" defTabSz="1081088" eaLnBrk="0" hangingPunct="0">
              <a:defRPr sz="1200">
                <a:solidFill>
                  <a:schemeClr val="tx1"/>
                </a:solidFill>
                <a:latin typeface="Arial" pitchFamily="34" charset="0"/>
                <a:ea typeface="LF_Kai" pitchFamily="2" charset="-122"/>
              </a:defRPr>
            </a:lvl2pPr>
            <a:lvl3pPr marL="1143000" indent="-228600" defTabSz="1081088" eaLnBrk="0" hangingPunct="0">
              <a:defRPr sz="1200">
                <a:solidFill>
                  <a:schemeClr val="tx1"/>
                </a:solidFill>
                <a:latin typeface="Arial" pitchFamily="34" charset="0"/>
                <a:ea typeface="LF_Kai" pitchFamily="2" charset="-122"/>
              </a:defRPr>
            </a:lvl3pPr>
            <a:lvl4pPr marL="1600200" indent="-228600" defTabSz="1081088" eaLnBrk="0" hangingPunct="0">
              <a:defRPr sz="1200">
                <a:solidFill>
                  <a:schemeClr val="tx1"/>
                </a:solidFill>
                <a:latin typeface="Arial" pitchFamily="34" charset="0"/>
                <a:ea typeface="LF_Kai" pitchFamily="2" charset="-122"/>
              </a:defRPr>
            </a:lvl4pPr>
            <a:lvl5pPr marL="2057400" indent="-228600" defTabSz="1081088" eaLnBrk="0" hangingPunct="0">
              <a:defRPr sz="1200">
                <a:solidFill>
                  <a:schemeClr val="tx1"/>
                </a:solidFill>
                <a:latin typeface="Arial" pitchFamily="34" charset="0"/>
                <a:ea typeface="LF_Kai" pitchFamily="2" charset="-122"/>
              </a:defRPr>
            </a:lvl5pPr>
            <a:lvl6pPr marL="25146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6pPr>
            <a:lvl7pPr marL="29718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7pPr>
            <a:lvl8pPr marL="34290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8pPr>
            <a:lvl9pPr marL="38862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9pPr>
          </a:lstStyle>
          <a:p>
            <a:pPr algn="l" eaLnBrk="1" hangingPunct="1">
              <a:lnSpc>
                <a:spcPct val="200000"/>
              </a:lnSpc>
            </a:pPr>
            <a:r>
              <a:rPr lang="en-CA" sz="900" dirty="0">
                <a:latin typeface="+mn-lt"/>
              </a:rPr>
              <a:t>Bituminous</a:t>
            </a:r>
          </a:p>
          <a:p>
            <a:pPr algn="l" eaLnBrk="1" hangingPunct="1">
              <a:lnSpc>
                <a:spcPct val="200000"/>
              </a:lnSpc>
            </a:pPr>
            <a:r>
              <a:rPr lang="en-CA" sz="900" dirty="0">
                <a:latin typeface="+mn-lt"/>
              </a:rPr>
              <a:t>Sub-bituminous</a:t>
            </a:r>
          </a:p>
          <a:p>
            <a:pPr algn="l" eaLnBrk="1" hangingPunct="1">
              <a:lnSpc>
                <a:spcPct val="200000"/>
              </a:lnSpc>
            </a:pPr>
            <a:r>
              <a:rPr lang="en-CA" sz="900" dirty="0">
                <a:latin typeface="+mn-lt"/>
              </a:rPr>
              <a:t>Lignite</a:t>
            </a:r>
          </a:p>
        </p:txBody>
      </p:sp>
      <p:sp>
        <p:nvSpPr>
          <p:cNvPr id="207" name="Rectangle 197"/>
          <p:cNvSpPr>
            <a:spLocks noChangeArrowheads="1"/>
          </p:cNvSpPr>
          <p:nvPr/>
        </p:nvSpPr>
        <p:spPr bwMode="auto">
          <a:xfrm>
            <a:off x="7855085" y="6277323"/>
            <a:ext cx="202795" cy="112941"/>
          </a:xfrm>
          <a:prstGeom prst="rect">
            <a:avLst/>
          </a:prstGeom>
          <a:solidFill>
            <a:srgbClr val="003369"/>
          </a:solidFill>
          <a:ln>
            <a:noFill/>
          </a:ln>
          <a:extLst/>
        </p:spPr>
        <p:txBody>
          <a:bodyPr wrap="none" lIns="91268" tIns="45632" rIns="91268" bIns="45632" anchor="ctr"/>
          <a:lstStyle/>
          <a:p>
            <a:pPr algn="ctr"/>
            <a:endParaRPr lang="en-US" sz="1000" dirty="0">
              <a:solidFill>
                <a:srgbClr val="000000"/>
              </a:solidFill>
              <a:latin typeface="Arial" pitchFamily="34" charset="0"/>
            </a:endParaRPr>
          </a:p>
        </p:txBody>
      </p:sp>
      <p:sp>
        <p:nvSpPr>
          <p:cNvPr id="208" name="Rectangle 198"/>
          <p:cNvSpPr>
            <a:spLocks noChangeArrowheads="1"/>
          </p:cNvSpPr>
          <p:nvPr/>
        </p:nvSpPr>
        <p:spPr bwMode="auto">
          <a:xfrm>
            <a:off x="7855085" y="6557794"/>
            <a:ext cx="202795" cy="112941"/>
          </a:xfrm>
          <a:prstGeom prst="rect">
            <a:avLst/>
          </a:prstGeom>
          <a:solidFill>
            <a:srgbClr val="B2C78C"/>
          </a:solidFill>
          <a:ln>
            <a:noFill/>
          </a:ln>
          <a:extLst/>
        </p:spPr>
        <p:txBody>
          <a:bodyPr wrap="none" lIns="91268" tIns="45632" rIns="91268" bIns="45632" anchor="ctr"/>
          <a:lstStyle/>
          <a:p>
            <a:pPr algn="ctr"/>
            <a:endParaRPr lang="en-US" sz="1000" dirty="0">
              <a:solidFill>
                <a:srgbClr val="000000"/>
              </a:solidFill>
              <a:latin typeface="Arial" pitchFamily="34" charset="0"/>
            </a:endParaRPr>
          </a:p>
        </p:txBody>
      </p:sp>
      <p:sp>
        <p:nvSpPr>
          <p:cNvPr id="209" name="Rectangle 199"/>
          <p:cNvSpPr>
            <a:spLocks noChangeArrowheads="1"/>
          </p:cNvSpPr>
          <p:nvPr/>
        </p:nvSpPr>
        <p:spPr bwMode="auto">
          <a:xfrm>
            <a:off x="7855085" y="6849561"/>
            <a:ext cx="202795" cy="112941"/>
          </a:xfrm>
          <a:prstGeom prst="rect">
            <a:avLst/>
          </a:prstGeom>
          <a:solidFill>
            <a:srgbClr val="D8B08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268" tIns="45632" rIns="91268" bIns="45632" anchor="ctr"/>
          <a:lstStyle/>
          <a:p>
            <a:pPr algn="ctr"/>
            <a:endParaRPr lang="en-US" sz="1000" dirty="0">
              <a:solidFill>
                <a:srgbClr val="000000"/>
              </a:solidFill>
              <a:latin typeface="Arial" pitchFamily="34" charset="0"/>
            </a:endParaRPr>
          </a:p>
        </p:txBody>
      </p:sp>
      <p:sp>
        <p:nvSpPr>
          <p:cNvPr id="210" name="Rectangle 224"/>
          <p:cNvSpPr>
            <a:spLocks noChangeArrowheads="1"/>
          </p:cNvSpPr>
          <p:nvPr/>
        </p:nvSpPr>
        <p:spPr bwMode="auto">
          <a:xfrm>
            <a:off x="7220388" y="5909521"/>
            <a:ext cx="2312407" cy="260218"/>
          </a:xfrm>
          <a:prstGeom prst="rect">
            <a:avLst/>
          </a:prstGeom>
          <a:solidFill>
            <a:schemeClr val="bg2"/>
          </a:solidFill>
          <a:ln>
            <a:solidFill>
              <a:srgbClr val="5D5D60"/>
            </a:solidFill>
          </a:ln>
          <a:extLst/>
        </p:spPr>
        <p:txBody>
          <a:bodyPr wrap="none" lIns="91268" tIns="45632" rIns="91268" bIns="45632" anchor="ctr"/>
          <a:lstStyle/>
          <a:p>
            <a:pPr defTabSz="1078950"/>
            <a:r>
              <a:rPr lang="fr-CA" sz="1100" dirty="0">
                <a:latin typeface="Arial" pitchFamily="34" charset="0"/>
              </a:rPr>
              <a:t>Coal Rank</a:t>
            </a:r>
            <a:endParaRPr lang="en-CA" sz="1100" dirty="0">
              <a:latin typeface="Arial" pitchFamily="34" charset="0"/>
            </a:endParaRPr>
          </a:p>
        </p:txBody>
      </p:sp>
      <p:sp>
        <p:nvSpPr>
          <p:cNvPr id="211" name="Rectangle 226"/>
          <p:cNvSpPr>
            <a:spLocks noChangeArrowheads="1"/>
          </p:cNvSpPr>
          <p:nvPr/>
        </p:nvSpPr>
        <p:spPr bwMode="auto">
          <a:xfrm>
            <a:off x="4752518" y="5909521"/>
            <a:ext cx="2312354" cy="256002"/>
          </a:xfrm>
          <a:prstGeom prst="rect">
            <a:avLst/>
          </a:prstGeom>
          <a:solidFill>
            <a:schemeClr val="bg2"/>
          </a:solidFill>
          <a:ln>
            <a:solidFill>
              <a:srgbClr val="5D5D60"/>
            </a:solidFill>
          </a:ln>
          <a:extLst/>
        </p:spPr>
        <p:txBody>
          <a:bodyPr wrap="none" lIns="91268" tIns="45632" rIns="91268" bIns="45632" anchor="ctr"/>
          <a:lstStyle/>
          <a:p>
            <a:pPr defTabSz="1078950"/>
            <a:r>
              <a:rPr lang="fr-CA" sz="1100" dirty="0">
                <a:latin typeface="Arial" pitchFamily="34" charset="0"/>
              </a:rPr>
              <a:t>Infrastructure</a:t>
            </a:r>
            <a:endParaRPr lang="en-CA" sz="1100" dirty="0">
              <a:latin typeface="Arial" pitchFamily="34" charset="0"/>
            </a:endParaRPr>
          </a:p>
        </p:txBody>
      </p:sp>
      <p:sp>
        <p:nvSpPr>
          <p:cNvPr id="212" name="Line 241"/>
          <p:cNvSpPr>
            <a:spLocks noChangeShapeType="1"/>
          </p:cNvSpPr>
          <p:nvPr/>
        </p:nvSpPr>
        <p:spPr bwMode="auto">
          <a:xfrm>
            <a:off x="5318450" y="6662079"/>
            <a:ext cx="208093" cy="0"/>
          </a:xfrm>
          <a:prstGeom prst="line">
            <a:avLst/>
          </a:prstGeom>
          <a:noFill/>
          <a:ln w="15875">
            <a:solidFill>
              <a:schemeClr val="hlink"/>
            </a:solidFill>
            <a:prstDash val="sysDot"/>
            <a:round/>
            <a:headEnd/>
            <a:tailEnd/>
          </a:ln>
          <a:extLst>
            <a:ext uri="{909E8E84-426E-40DD-AFC4-6F175D3DCCD1}">
              <a14:hiddenFill xmlns:a14="http://schemas.microsoft.com/office/drawing/2010/main">
                <a:noFill/>
              </a14:hiddenFill>
            </a:ext>
          </a:extLst>
        </p:spPr>
        <p:txBody>
          <a:bodyPr lIns="91268" tIns="45632" rIns="91268" bIns="45632"/>
          <a:lstStyle/>
          <a:p>
            <a:pPr algn="ctr"/>
            <a:endParaRPr lang="en-CA" dirty="0">
              <a:solidFill>
                <a:srgbClr val="000000"/>
              </a:solidFill>
              <a:latin typeface="Arial" pitchFamily="34" charset="0"/>
            </a:endParaRPr>
          </a:p>
        </p:txBody>
      </p:sp>
      <p:sp>
        <p:nvSpPr>
          <p:cNvPr id="213" name="Rectangle 212"/>
          <p:cNvSpPr/>
          <p:nvPr/>
        </p:nvSpPr>
        <p:spPr bwMode="auto">
          <a:xfrm>
            <a:off x="4752519" y="6184043"/>
            <a:ext cx="2312407" cy="852861"/>
          </a:xfrm>
          <a:prstGeom prst="rect">
            <a:avLst/>
          </a:prstGeom>
          <a:noFill/>
          <a:ln w="6350" cap="flat" cmpd="sng" algn="ctr">
            <a:solidFill>
              <a:srgbClr val="6C6C6C"/>
            </a:solidFill>
            <a:prstDash val="solid"/>
            <a:round/>
            <a:headEnd type="none" w="med" len="med"/>
            <a:tailEnd type="none" w="med" len="med"/>
          </a:ln>
          <a:effectLst/>
        </p:spPr>
        <p:txBody>
          <a:bodyPr vert="horz" wrap="square" lIns="97256" tIns="48628" rIns="97256" bIns="48628" numCol="1" rtlCol="0" anchor="t" anchorCtr="0" compatLnSpc="1">
            <a:prstTxWarp prst="textNoShape">
              <a:avLst/>
            </a:prstTxWarp>
          </a:bodyPr>
          <a:lstStyle/>
          <a:p>
            <a:pPr algn="ctr"/>
            <a:endParaRPr lang="en-GB" dirty="0"/>
          </a:p>
        </p:txBody>
      </p:sp>
      <p:sp>
        <p:nvSpPr>
          <p:cNvPr id="214" name="Rectangle 213"/>
          <p:cNvSpPr/>
          <p:nvPr/>
        </p:nvSpPr>
        <p:spPr bwMode="auto">
          <a:xfrm>
            <a:off x="7220388" y="6184043"/>
            <a:ext cx="2312407" cy="852861"/>
          </a:xfrm>
          <a:prstGeom prst="rect">
            <a:avLst/>
          </a:prstGeom>
          <a:noFill/>
          <a:ln w="6350" cap="flat" cmpd="sng" algn="ctr">
            <a:solidFill>
              <a:srgbClr val="6C6C6C"/>
            </a:solidFill>
            <a:prstDash val="solid"/>
            <a:round/>
            <a:headEnd type="none" w="med" len="med"/>
            <a:tailEnd type="none" w="med" len="med"/>
          </a:ln>
          <a:effectLst/>
        </p:spPr>
        <p:txBody>
          <a:bodyPr vert="horz" wrap="square" lIns="97256" tIns="48628" rIns="97256" bIns="48628" numCol="1" rtlCol="0" anchor="t" anchorCtr="0" compatLnSpc="1">
            <a:prstTxWarp prst="textNoShape">
              <a:avLst/>
            </a:prstTxWarp>
          </a:bodyPr>
          <a:lstStyle/>
          <a:p>
            <a:pPr algn="ctr"/>
            <a:endParaRPr lang="en-GB" dirty="0"/>
          </a:p>
        </p:txBody>
      </p:sp>
      <p:sp>
        <p:nvSpPr>
          <p:cNvPr id="215" name="5-Point Star 214"/>
          <p:cNvSpPr/>
          <p:nvPr/>
        </p:nvSpPr>
        <p:spPr>
          <a:xfrm>
            <a:off x="6155017" y="4218108"/>
            <a:ext cx="134312" cy="135609"/>
          </a:xfrm>
          <a:prstGeom prst="star5">
            <a:avLst/>
          </a:prstGeom>
          <a:solidFill>
            <a:srgbClr val="009BD9"/>
          </a:solidFill>
          <a:ln w="6350" cap="flat"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7256" tIns="48628" rIns="97256" bIns="48628" rtlCol="0" anchor="ctr"/>
          <a:lstStyle/>
          <a:p>
            <a:pPr algn="ctr"/>
            <a:endParaRPr lang="en-GB" dirty="0"/>
          </a:p>
        </p:txBody>
      </p:sp>
      <p:sp>
        <p:nvSpPr>
          <p:cNvPr id="216" name="5-Point Star 215"/>
          <p:cNvSpPr/>
          <p:nvPr/>
        </p:nvSpPr>
        <p:spPr>
          <a:xfrm>
            <a:off x="6237412" y="4345451"/>
            <a:ext cx="134312" cy="135609"/>
          </a:xfrm>
          <a:prstGeom prst="star5">
            <a:avLst/>
          </a:prstGeom>
          <a:solidFill>
            <a:srgbClr val="009BD9"/>
          </a:solidFill>
          <a:ln w="6350" cap="flat"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7256" tIns="48628" rIns="97256" bIns="48628" rtlCol="0" anchor="ctr"/>
          <a:lstStyle/>
          <a:p>
            <a:pPr algn="ctr"/>
            <a:endParaRPr lang="en-GB" dirty="0"/>
          </a:p>
        </p:txBody>
      </p:sp>
      <p:pic>
        <p:nvPicPr>
          <p:cNvPr id="231" name="Picture 8"/>
          <p:cNvPicPr>
            <a:picLocks noChangeAspect="1" noChangeArrowheads="1"/>
          </p:cNvPicPr>
          <p:nvPr/>
        </p:nvPicPr>
        <p:blipFill>
          <a:blip r:embed="rId5" cstate="print"/>
          <a:srcRect r="25375"/>
          <a:stretch>
            <a:fillRect/>
          </a:stretch>
        </p:blipFill>
        <p:spPr bwMode="auto">
          <a:xfrm>
            <a:off x="7565462" y="1170949"/>
            <a:ext cx="2021200" cy="1565878"/>
          </a:xfrm>
          <a:prstGeom prst="rect">
            <a:avLst/>
          </a:prstGeom>
          <a:noFill/>
          <a:ln w="9525">
            <a:noFill/>
            <a:miter lim="800000"/>
            <a:headEnd/>
            <a:tailEnd/>
          </a:ln>
          <a:effectLst/>
        </p:spPr>
      </p:pic>
      <p:sp>
        <p:nvSpPr>
          <p:cNvPr id="232" name="Rectangle 231"/>
          <p:cNvSpPr/>
          <p:nvPr/>
        </p:nvSpPr>
        <p:spPr>
          <a:xfrm>
            <a:off x="8164781" y="1594885"/>
            <a:ext cx="939978" cy="205928"/>
          </a:xfrm>
          <a:prstGeom prst="rect">
            <a:avLst/>
          </a:prstGeom>
        </p:spPr>
        <p:txBody>
          <a:bodyPr wrap="square" lIns="97256" tIns="48628" rIns="97256" bIns="48628">
            <a:spAutoFit/>
          </a:bodyPr>
          <a:lstStyle/>
          <a:p>
            <a:pPr algn="ctr"/>
            <a:r>
              <a:rPr lang="en-US" sz="700" b="1" kern="0" dirty="0" smtClean="0">
                <a:solidFill>
                  <a:srgbClr val="5D5D60"/>
                </a:solidFill>
                <a:latin typeface="Arial"/>
                <a:cs typeface="Arial" pitchFamily="34" charset="0"/>
              </a:rPr>
              <a:t>Canada</a:t>
            </a:r>
            <a:endParaRPr lang="en-GB" sz="700" b="1" dirty="0"/>
          </a:p>
        </p:txBody>
      </p:sp>
      <p:sp>
        <p:nvSpPr>
          <p:cNvPr id="233" name="Rectangle 232"/>
          <p:cNvSpPr/>
          <p:nvPr/>
        </p:nvSpPr>
        <p:spPr>
          <a:xfrm>
            <a:off x="7709368" y="2107096"/>
            <a:ext cx="455702" cy="205928"/>
          </a:xfrm>
          <a:prstGeom prst="rect">
            <a:avLst/>
          </a:prstGeom>
        </p:spPr>
        <p:txBody>
          <a:bodyPr wrap="square" lIns="97256" tIns="48628" rIns="97256" bIns="48628">
            <a:spAutoFit/>
          </a:bodyPr>
          <a:lstStyle/>
          <a:p>
            <a:r>
              <a:rPr lang="en-US" sz="700" b="1" kern="0" dirty="0" smtClean="0">
                <a:solidFill>
                  <a:schemeClr val="bg1"/>
                </a:solidFill>
                <a:latin typeface="Arial"/>
                <a:cs typeface="Arial" pitchFamily="34" charset="0"/>
              </a:rPr>
              <a:t>AB</a:t>
            </a:r>
            <a:endParaRPr lang="en-GB" sz="700" b="1" dirty="0">
              <a:solidFill>
                <a:schemeClr val="bg1"/>
              </a:solidFill>
            </a:endParaRPr>
          </a:p>
        </p:txBody>
      </p:sp>
      <p:sp>
        <p:nvSpPr>
          <p:cNvPr id="234" name="Rectangle 233"/>
          <p:cNvSpPr/>
          <p:nvPr/>
        </p:nvSpPr>
        <p:spPr>
          <a:xfrm>
            <a:off x="7523890" y="2253965"/>
            <a:ext cx="943383" cy="313649"/>
          </a:xfrm>
          <a:prstGeom prst="rect">
            <a:avLst/>
          </a:prstGeom>
        </p:spPr>
        <p:txBody>
          <a:bodyPr wrap="square" lIns="97256" tIns="48628" rIns="97256" bIns="48628">
            <a:spAutoFit/>
          </a:bodyPr>
          <a:lstStyle/>
          <a:p>
            <a:r>
              <a:rPr lang="en-US" sz="700" b="1" i="1" kern="0" dirty="0" smtClean="0">
                <a:solidFill>
                  <a:srgbClr val="C00000"/>
                </a:solidFill>
                <a:latin typeface="Arial"/>
                <a:cs typeface="Arial" pitchFamily="34" charset="0"/>
              </a:rPr>
              <a:t>Peace River</a:t>
            </a:r>
            <a:br>
              <a:rPr lang="en-US" sz="700" b="1" i="1" kern="0" dirty="0" smtClean="0">
                <a:solidFill>
                  <a:srgbClr val="C00000"/>
                </a:solidFill>
                <a:latin typeface="Arial"/>
                <a:cs typeface="Arial" pitchFamily="34" charset="0"/>
              </a:rPr>
            </a:br>
            <a:r>
              <a:rPr lang="en-US" sz="700" b="1" i="1" kern="0" dirty="0" smtClean="0">
                <a:solidFill>
                  <a:srgbClr val="C00000"/>
                </a:solidFill>
                <a:latin typeface="Arial"/>
                <a:cs typeface="Arial" pitchFamily="34" charset="0"/>
              </a:rPr>
              <a:t>Coalfield</a:t>
            </a:r>
            <a:endParaRPr lang="en-GB" sz="700" b="1" i="1" dirty="0">
              <a:solidFill>
                <a:srgbClr val="C00000"/>
              </a:solidFill>
            </a:endParaRPr>
          </a:p>
        </p:txBody>
      </p:sp>
      <p:sp>
        <p:nvSpPr>
          <p:cNvPr id="235" name="Rectangle 234"/>
          <p:cNvSpPr/>
          <p:nvPr/>
        </p:nvSpPr>
        <p:spPr>
          <a:xfrm>
            <a:off x="7877091" y="1866489"/>
            <a:ext cx="128689" cy="223531"/>
          </a:xfrm>
          <a:prstGeom prst="rect">
            <a:avLst/>
          </a:prstGeom>
          <a:noFill/>
          <a:ln w="9525" cap="flat" cmpd="sng" algn="ctr">
            <a:solidFill>
              <a:srgbClr val="C00000"/>
            </a:solidFill>
            <a:prstDash val="sysDot"/>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7256" tIns="48628" rIns="97256" bIns="48628" rtlCol="0" anchor="ctr"/>
          <a:lstStyle/>
          <a:p>
            <a:pPr algn="ctr"/>
            <a:endParaRPr lang="en-GB" dirty="0"/>
          </a:p>
        </p:txBody>
      </p:sp>
      <p:cxnSp>
        <p:nvCxnSpPr>
          <p:cNvPr id="229" name="Straight Connector 228"/>
          <p:cNvCxnSpPr/>
          <p:nvPr/>
        </p:nvCxnSpPr>
        <p:spPr>
          <a:xfrm flipH="1" flipV="1">
            <a:off x="7993243" y="2008226"/>
            <a:ext cx="1525772" cy="962796"/>
          </a:xfrm>
          <a:prstGeom prst="line">
            <a:avLst/>
          </a:prstGeom>
          <a:ln w="63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endCxn id="235" idx="1"/>
          </p:cNvCxnSpPr>
          <p:nvPr/>
        </p:nvCxnSpPr>
        <p:spPr>
          <a:xfrm flipV="1">
            <a:off x="4777503" y="1978255"/>
            <a:ext cx="3099588" cy="1016610"/>
          </a:xfrm>
          <a:prstGeom prst="line">
            <a:avLst/>
          </a:prstGeom>
          <a:ln w="635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238"/>
          <p:cNvGrpSpPr/>
          <p:nvPr/>
        </p:nvGrpSpPr>
        <p:grpSpPr>
          <a:xfrm>
            <a:off x="3742898" y="1728746"/>
            <a:ext cx="3191304" cy="1840408"/>
            <a:chOff x="7392601" y="4960620"/>
            <a:chExt cx="2534754" cy="1447800"/>
          </a:xfrm>
        </p:grpSpPr>
        <p:pic>
          <p:nvPicPr>
            <p:cNvPr id="240" name="Picture 3"/>
            <p:cNvPicPr>
              <a:picLocks noChangeAspect="1" noChangeArrowheads="1"/>
            </p:cNvPicPr>
            <p:nvPr/>
          </p:nvPicPr>
          <p:blipFill>
            <a:blip r:embed="rId6" cstate="print"/>
            <a:srcRect/>
            <a:stretch>
              <a:fillRect/>
            </a:stretch>
          </p:blipFill>
          <p:spPr bwMode="auto">
            <a:xfrm>
              <a:off x="7392601" y="4960620"/>
              <a:ext cx="1495425" cy="1447800"/>
            </a:xfrm>
            <a:prstGeom prst="rect">
              <a:avLst/>
            </a:prstGeom>
            <a:noFill/>
            <a:ln w="9525">
              <a:solidFill>
                <a:schemeClr val="tx1"/>
              </a:solidFill>
              <a:miter lim="800000"/>
              <a:headEnd/>
              <a:tailEnd/>
            </a:ln>
          </p:spPr>
        </p:pic>
        <p:sp>
          <p:nvSpPr>
            <p:cNvPr id="241" name="Freeform 399"/>
            <p:cNvSpPr>
              <a:spLocks/>
            </p:cNvSpPr>
            <p:nvPr/>
          </p:nvSpPr>
          <p:spPr bwMode="auto">
            <a:xfrm>
              <a:off x="8109617" y="4968358"/>
              <a:ext cx="310223" cy="414947"/>
            </a:xfrm>
            <a:custGeom>
              <a:avLst/>
              <a:gdLst>
                <a:gd name="T0" fmla="*/ 199946050 w 283"/>
                <a:gd name="T1" fmla="*/ 0 h 416"/>
                <a:gd name="T2" fmla="*/ 228509632 w 283"/>
                <a:gd name="T3" fmla="*/ 21970301 h 416"/>
                <a:gd name="T4" fmla="*/ 236910740 w 283"/>
                <a:gd name="T5" fmla="*/ 35490559 h 416"/>
                <a:gd name="T6" fmla="*/ 233550480 w 283"/>
                <a:gd name="T7" fmla="*/ 49009891 h 416"/>
                <a:gd name="T8" fmla="*/ 220108525 w 283"/>
                <a:gd name="T9" fmla="*/ 54080100 h 416"/>
                <a:gd name="T10" fmla="*/ 184824422 w 283"/>
                <a:gd name="T11" fmla="*/ 67600366 h 416"/>
                <a:gd name="T12" fmla="*/ 137778037 w 283"/>
                <a:gd name="T13" fmla="*/ 84500450 h 416"/>
                <a:gd name="T14" fmla="*/ 109214426 w 283"/>
                <a:gd name="T15" fmla="*/ 92950492 h 416"/>
                <a:gd name="T16" fmla="*/ 82330516 w 283"/>
                <a:gd name="T17" fmla="*/ 101400534 h 416"/>
                <a:gd name="T18" fmla="*/ 68888561 w 283"/>
                <a:gd name="T19" fmla="*/ 113230409 h 416"/>
                <a:gd name="T20" fmla="*/ 57127179 w 283"/>
                <a:gd name="T21" fmla="*/ 135200731 h 416"/>
                <a:gd name="T22" fmla="*/ 55447507 w 283"/>
                <a:gd name="T23" fmla="*/ 158860481 h 416"/>
                <a:gd name="T24" fmla="*/ 58807767 w 283"/>
                <a:gd name="T25" fmla="*/ 174071109 h 416"/>
                <a:gd name="T26" fmla="*/ 47046399 w 283"/>
                <a:gd name="T27" fmla="*/ 197730859 h 416"/>
                <a:gd name="T28" fmla="*/ 42005552 w 283"/>
                <a:gd name="T29" fmla="*/ 231531027 h 416"/>
                <a:gd name="T30" fmla="*/ 36964704 w 283"/>
                <a:gd name="T31" fmla="*/ 260261963 h 416"/>
                <a:gd name="T32" fmla="*/ 28563590 w 283"/>
                <a:gd name="T33" fmla="*/ 297441965 h 416"/>
                <a:gd name="T34" fmla="*/ 15121635 w 283"/>
                <a:gd name="T35" fmla="*/ 324481548 h 416"/>
                <a:gd name="T36" fmla="*/ 10081698 w 283"/>
                <a:gd name="T37" fmla="*/ 341381632 h 416"/>
                <a:gd name="T38" fmla="*/ 0 w 283"/>
                <a:gd name="T39" fmla="*/ 351522050 h 4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3"/>
                <a:gd name="T61" fmla="*/ 0 h 416"/>
                <a:gd name="T62" fmla="*/ 283 w 283"/>
                <a:gd name="T63" fmla="*/ 416 h 4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3" h="416">
                  <a:moveTo>
                    <a:pt x="238" y="0"/>
                  </a:moveTo>
                  <a:cubicBezTo>
                    <a:pt x="251" y="9"/>
                    <a:pt x="265" y="19"/>
                    <a:pt x="272" y="26"/>
                  </a:cubicBezTo>
                  <a:cubicBezTo>
                    <a:pt x="279" y="33"/>
                    <a:pt x="281" y="37"/>
                    <a:pt x="282" y="42"/>
                  </a:cubicBezTo>
                  <a:cubicBezTo>
                    <a:pt x="283" y="47"/>
                    <a:pt x="281" y="54"/>
                    <a:pt x="278" y="58"/>
                  </a:cubicBezTo>
                  <a:cubicBezTo>
                    <a:pt x="275" y="62"/>
                    <a:pt x="272" y="60"/>
                    <a:pt x="262" y="64"/>
                  </a:cubicBezTo>
                  <a:cubicBezTo>
                    <a:pt x="252" y="68"/>
                    <a:pt x="236" y="74"/>
                    <a:pt x="220" y="80"/>
                  </a:cubicBezTo>
                  <a:cubicBezTo>
                    <a:pt x="204" y="86"/>
                    <a:pt x="179" y="95"/>
                    <a:pt x="164" y="100"/>
                  </a:cubicBezTo>
                  <a:cubicBezTo>
                    <a:pt x="149" y="105"/>
                    <a:pt x="141" y="107"/>
                    <a:pt x="130" y="110"/>
                  </a:cubicBezTo>
                  <a:cubicBezTo>
                    <a:pt x="119" y="113"/>
                    <a:pt x="106" y="116"/>
                    <a:pt x="98" y="120"/>
                  </a:cubicBezTo>
                  <a:cubicBezTo>
                    <a:pt x="90" y="124"/>
                    <a:pt x="87" y="127"/>
                    <a:pt x="82" y="134"/>
                  </a:cubicBezTo>
                  <a:cubicBezTo>
                    <a:pt x="77" y="141"/>
                    <a:pt x="71" y="151"/>
                    <a:pt x="68" y="160"/>
                  </a:cubicBezTo>
                  <a:cubicBezTo>
                    <a:pt x="65" y="169"/>
                    <a:pt x="66" y="180"/>
                    <a:pt x="66" y="188"/>
                  </a:cubicBezTo>
                  <a:cubicBezTo>
                    <a:pt x="66" y="196"/>
                    <a:pt x="72" y="198"/>
                    <a:pt x="70" y="206"/>
                  </a:cubicBezTo>
                  <a:cubicBezTo>
                    <a:pt x="68" y="214"/>
                    <a:pt x="59" y="223"/>
                    <a:pt x="56" y="234"/>
                  </a:cubicBezTo>
                  <a:cubicBezTo>
                    <a:pt x="53" y="245"/>
                    <a:pt x="52" y="262"/>
                    <a:pt x="50" y="274"/>
                  </a:cubicBezTo>
                  <a:cubicBezTo>
                    <a:pt x="48" y="286"/>
                    <a:pt x="47" y="295"/>
                    <a:pt x="44" y="308"/>
                  </a:cubicBezTo>
                  <a:cubicBezTo>
                    <a:pt x="41" y="321"/>
                    <a:pt x="38" y="339"/>
                    <a:pt x="34" y="352"/>
                  </a:cubicBezTo>
                  <a:cubicBezTo>
                    <a:pt x="30" y="365"/>
                    <a:pt x="22" y="375"/>
                    <a:pt x="18" y="384"/>
                  </a:cubicBezTo>
                  <a:cubicBezTo>
                    <a:pt x="14" y="393"/>
                    <a:pt x="15" y="399"/>
                    <a:pt x="12" y="404"/>
                  </a:cubicBezTo>
                  <a:cubicBezTo>
                    <a:pt x="9" y="409"/>
                    <a:pt x="4" y="412"/>
                    <a:pt x="0" y="416"/>
                  </a:cubicBezTo>
                </a:path>
              </a:pathLst>
            </a:custGeom>
            <a:noFill/>
            <a:ln w="19050" cap="flat" cmpd="sng">
              <a:solidFill>
                <a:srgbClr val="009999"/>
              </a:solidFill>
              <a:prstDash val="sysDot"/>
              <a:round/>
              <a:headEnd/>
              <a:tailEnd/>
            </a:ln>
          </p:spPr>
          <p:txBody>
            <a:bodyPr/>
            <a:lstStyle/>
            <a:p>
              <a:endParaRPr lang="en-US" dirty="0">
                <a:solidFill>
                  <a:prstClr val="black"/>
                </a:solidFill>
              </a:endParaRPr>
            </a:p>
          </p:txBody>
        </p:sp>
        <p:sp>
          <p:nvSpPr>
            <p:cNvPr id="242" name="TextBox 241"/>
            <p:cNvSpPr txBox="1"/>
            <p:nvPr/>
          </p:nvSpPr>
          <p:spPr>
            <a:xfrm>
              <a:off x="7860648" y="6116850"/>
              <a:ext cx="930087" cy="162220"/>
            </a:xfrm>
            <a:prstGeom prst="rect">
              <a:avLst/>
            </a:prstGeom>
            <a:noFill/>
            <a:ln>
              <a:noFill/>
            </a:ln>
            <a:effectLst>
              <a:softEdge rad="12700"/>
            </a:effectLst>
          </p:spPr>
          <p:txBody>
            <a:bodyPr lIns="18288" tIns="18288" rIns="18288" bIns="18288">
              <a:spAutoFit/>
            </a:bodyPr>
            <a:lstStyle/>
            <a:p>
              <a:pPr>
                <a:defRPr/>
              </a:pPr>
              <a:r>
                <a:rPr lang="en-CA" sz="1100" b="1" dirty="0">
                  <a:solidFill>
                    <a:srgbClr val="C00000"/>
                  </a:solidFill>
                </a:rPr>
                <a:t>Huguenot</a:t>
              </a:r>
            </a:p>
          </p:txBody>
        </p:sp>
        <p:sp>
          <p:nvSpPr>
            <p:cNvPr id="243" name="Freeform 288"/>
            <p:cNvSpPr>
              <a:spLocks/>
            </p:cNvSpPr>
            <p:nvPr/>
          </p:nvSpPr>
          <p:spPr bwMode="auto">
            <a:xfrm>
              <a:off x="8802384" y="5431515"/>
              <a:ext cx="57096" cy="25826"/>
            </a:xfrm>
            <a:custGeom>
              <a:avLst/>
              <a:gdLst>
                <a:gd name="T0" fmla="*/ 0 w 60"/>
                <a:gd name="T1" fmla="*/ 0 h 15"/>
                <a:gd name="T2" fmla="*/ 2147483647 w 60"/>
                <a:gd name="T3" fmla="*/ 2147483647 h 15"/>
                <a:gd name="T4" fmla="*/ 0 60000 65536"/>
                <a:gd name="T5" fmla="*/ 0 60000 65536"/>
                <a:gd name="T6" fmla="*/ 0 w 60"/>
                <a:gd name="T7" fmla="*/ 0 h 15"/>
                <a:gd name="T8" fmla="*/ 60 w 60"/>
                <a:gd name="T9" fmla="*/ 15 h 15"/>
              </a:gdLst>
              <a:ahLst/>
              <a:cxnLst>
                <a:cxn ang="T4">
                  <a:pos x="T0" y="T1"/>
                </a:cxn>
                <a:cxn ang="T5">
                  <a:pos x="T2" y="T3"/>
                </a:cxn>
              </a:cxnLst>
              <a:rect l="T6" t="T7" r="T8" b="T9"/>
              <a:pathLst>
                <a:path w="60" h="15">
                  <a:moveTo>
                    <a:pt x="0" y="0"/>
                  </a:moveTo>
                  <a:cubicBezTo>
                    <a:pt x="44" y="15"/>
                    <a:pt x="23" y="12"/>
                    <a:pt x="60" y="12"/>
                  </a:cubicBezTo>
                </a:path>
              </a:pathLst>
            </a:custGeom>
            <a:noFill/>
            <a:ln w="19050" cap="flat">
              <a:solidFill>
                <a:srgbClr val="009999"/>
              </a:solidFill>
              <a:prstDash val="sysDot"/>
              <a:round/>
              <a:headEnd/>
              <a:tailEnd/>
            </a:ln>
          </p:spPr>
          <p:txBody>
            <a:bodyPr/>
            <a:lstStyle/>
            <a:p>
              <a:endParaRPr lang="en-US" dirty="0">
                <a:solidFill>
                  <a:prstClr val="black"/>
                </a:solidFill>
              </a:endParaRPr>
            </a:p>
          </p:txBody>
        </p:sp>
        <p:sp>
          <p:nvSpPr>
            <p:cNvPr id="244" name="Text Box 73"/>
            <p:cNvSpPr txBox="1">
              <a:spLocks noChangeArrowheads="1"/>
            </p:cNvSpPr>
            <p:nvPr/>
          </p:nvSpPr>
          <p:spPr bwMode="auto">
            <a:xfrm>
              <a:off x="8559931" y="5021733"/>
              <a:ext cx="255916" cy="141236"/>
            </a:xfrm>
            <a:prstGeom prst="rect">
              <a:avLst/>
            </a:prstGeom>
            <a:noFill/>
            <a:ln w="9525" algn="ctr">
              <a:noFill/>
              <a:miter lim="800000"/>
              <a:headEnd/>
              <a:tailEnd/>
            </a:ln>
          </p:spPr>
          <p:txBody>
            <a:bodyPr wrap="none" lIns="0" tIns="0" rIns="0" bIns="0">
              <a:spAutoFit/>
            </a:bodyPr>
            <a:lstStyle/>
            <a:p>
              <a:pPr defTabSz="1146468">
                <a:lnSpc>
                  <a:spcPts val="745"/>
                </a:lnSpc>
              </a:pPr>
              <a:r>
                <a:rPr lang="en-CA" sz="700" dirty="0">
                  <a:solidFill>
                    <a:srgbClr val="5D5D60"/>
                  </a:solidFill>
                </a:rPr>
                <a:t>Dawson</a:t>
              </a:r>
            </a:p>
            <a:p>
              <a:pPr defTabSz="1146468">
                <a:lnSpc>
                  <a:spcPts val="745"/>
                </a:lnSpc>
              </a:pPr>
              <a:r>
                <a:rPr lang="en-CA" sz="700" dirty="0">
                  <a:solidFill>
                    <a:srgbClr val="5D5D60"/>
                  </a:solidFill>
                </a:rPr>
                <a:t>Creek</a:t>
              </a:r>
            </a:p>
          </p:txBody>
        </p:sp>
        <p:sp>
          <p:nvSpPr>
            <p:cNvPr id="245" name="Text Box 73"/>
            <p:cNvSpPr txBox="1">
              <a:spLocks noChangeArrowheads="1"/>
            </p:cNvSpPr>
            <p:nvPr/>
          </p:nvSpPr>
          <p:spPr bwMode="auto">
            <a:xfrm>
              <a:off x="8438088" y="5631987"/>
              <a:ext cx="261009" cy="141236"/>
            </a:xfrm>
            <a:prstGeom prst="rect">
              <a:avLst/>
            </a:prstGeom>
            <a:noFill/>
            <a:ln w="9525" algn="ctr">
              <a:noFill/>
              <a:miter lim="800000"/>
              <a:headEnd/>
              <a:tailEnd/>
            </a:ln>
          </p:spPr>
          <p:txBody>
            <a:bodyPr wrap="none" lIns="0" tIns="0" rIns="0" bIns="0">
              <a:spAutoFit/>
            </a:bodyPr>
            <a:lstStyle/>
            <a:p>
              <a:pPr defTabSz="1146468">
                <a:lnSpc>
                  <a:spcPts val="745"/>
                </a:lnSpc>
              </a:pPr>
              <a:r>
                <a:rPr lang="en-CA" sz="700" dirty="0">
                  <a:solidFill>
                    <a:srgbClr val="5D5D60"/>
                  </a:solidFill>
                </a:rPr>
                <a:t>Tumbler</a:t>
              </a:r>
            </a:p>
            <a:p>
              <a:pPr defTabSz="1146468">
                <a:lnSpc>
                  <a:spcPts val="745"/>
                </a:lnSpc>
              </a:pPr>
              <a:r>
                <a:rPr lang="en-CA" sz="700" dirty="0">
                  <a:solidFill>
                    <a:srgbClr val="5D5D60"/>
                  </a:solidFill>
                </a:rPr>
                <a:t>Ridge</a:t>
              </a:r>
            </a:p>
          </p:txBody>
        </p:sp>
        <p:sp>
          <p:nvSpPr>
            <p:cNvPr id="246" name="Freeform 391"/>
            <p:cNvSpPr>
              <a:spLocks/>
            </p:cNvSpPr>
            <p:nvPr/>
          </p:nvSpPr>
          <p:spPr bwMode="auto">
            <a:xfrm>
              <a:off x="7586237" y="6108171"/>
              <a:ext cx="98967" cy="299588"/>
            </a:xfrm>
            <a:custGeom>
              <a:avLst/>
              <a:gdLst>
                <a:gd name="T0" fmla="*/ 1685854 w 90"/>
                <a:gd name="T1" fmla="*/ 253795725 h 301"/>
                <a:gd name="T2" fmla="*/ 5056646 w 90"/>
                <a:gd name="T3" fmla="*/ 217539545 h 301"/>
                <a:gd name="T4" fmla="*/ 5056646 w 90"/>
                <a:gd name="T5" fmla="*/ 152614767 h 301"/>
                <a:gd name="T6" fmla="*/ 3370791 w 90"/>
                <a:gd name="T7" fmla="*/ 100337572 h 301"/>
                <a:gd name="T8" fmla="*/ 26968166 w 90"/>
                <a:gd name="T9" fmla="*/ 43002081 h 301"/>
                <a:gd name="T10" fmla="*/ 55621268 w 90"/>
                <a:gd name="T11" fmla="*/ 17706848 h 301"/>
                <a:gd name="T12" fmla="*/ 75846943 w 90"/>
                <a:gd name="T13" fmla="*/ 0 h 301"/>
                <a:gd name="T14" fmla="*/ 0 60000 65536"/>
                <a:gd name="T15" fmla="*/ 0 60000 65536"/>
                <a:gd name="T16" fmla="*/ 0 60000 65536"/>
                <a:gd name="T17" fmla="*/ 0 60000 65536"/>
                <a:gd name="T18" fmla="*/ 0 60000 65536"/>
                <a:gd name="T19" fmla="*/ 0 60000 65536"/>
                <a:gd name="T20" fmla="*/ 0 60000 65536"/>
                <a:gd name="T21" fmla="*/ 0 w 90"/>
                <a:gd name="T22" fmla="*/ 0 h 301"/>
                <a:gd name="T23" fmla="*/ 90 w 90"/>
                <a:gd name="T24" fmla="*/ 301 h 3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301">
                  <a:moveTo>
                    <a:pt x="2" y="301"/>
                  </a:moveTo>
                  <a:cubicBezTo>
                    <a:pt x="3" y="294"/>
                    <a:pt x="5" y="278"/>
                    <a:pt x="6" y="258"/>
                  </a:cubicBezTo>
                  <a:cubicBezTo>
                    <a:pt x="7" y="238"/>
                    <a:pt x="6" y="204"/>
                    <a:pt x="6" y="181"/>
                  </a:cubicBezTo>
                  <a:cubicBezTo>
                    <a:pt x="6" y="158"/>
                    <a:pt x="0" y="141"/>
                    <a:pt x="4" y="119"/>
                  </a:cubicBezTo>
                  <a:cubicBezTo>
                    <a:pt x="8" y="97"/>
                    <a:pt x="22" y="67"/>
                    <a:pt x="32" y="51"/>
                  </a:cubicBezTo>
                  <a:cubicBezTo>
                    <a:pt x="42" y="35"/>
                    <a:pt x="56" y="29"/>
                    <a:pt x="66" y="21"/>
                  </a:cubicBezTo>
                  <a:cubicBezTo>
                    <a:pt x="76" y="13"/>
                    <a:pt x="83" y="5"/>
                    <a:pt x="90" y="0"/>
                  </a:cubicBezTo>
                </a:path>
              </a:pathLst>
            </a:custGeom>
            <a:noFill/>
            <a:ln w="19050" cap="flat" cmpd="sng">
              <a:solidFill>
                <a:srgbClr val="009999"/>
              </a:solidFill>
              <a:prstDash val="sysDot"/>
              <a:round/>
              <a:headEnd/>
              <a:tailEnd/>
            </a:ln>
          </p:spPr>
          <p:txBody>
            <a:bodyPr/>
            <a:lstStyle/>
            <a:p>
              <a:endParaRPr lang="en-US" dirty="0">
                <a:solidFill>
                  <a:prstClr val="black"/>
                </a:solidFill>
              </a:endParaRPr>
            </a:p>
          </p:txBody>
        </p:sp>
        <p:sp>
          <p:nvSpPr>
            <p:cNvPr id="247" name="Freeform 392"/>
            <p:cNvSpPr>
              <a:spLocks/>
            </p:cNvSpPr>
            <p:nvPr/>
          </p:nvSpPr>
          <p:spPr bwMode="auto">
            <a:xfrm>
              <a:off x="7510109" y="5321322"/>
              <a:ext cx="1286566" cy="516531"/>
            </a:xfrm>
            <a:custGeom>
              <a:avLst/>
              <a:gdLst>
                <a:gd name="T0" fmla="*/ 986009715 w 1167"/>
                <a:gd name="T1" fmla="*/ 96300859 h 518"/>
                <a:gd name="T2" fmla="*/ 962352377 w 1167"/>
                <a:gd name="T3" fmla="*/ 91232201 h 518"/>
                <a:gd name="T4" fmla="*/ 947143448 w 1167"/>
                <a:gd name="T5" fmla="*/ 81095804 h 518"/>
                <a:gd name="T6" fmla="*/ 937005082 w 1167"/>
                <a:gd name="T7" fmla="*/ 54063558 h 518"/>
                <a:gd name="T8" fmla="*/ 896448856 w 1167"/>
                <a:gd name="T9" fmla="*/ 28721178 h 518"/>
                <a:gd name="T10" fmla="*/ 881240847 w 1167"/>
                <a:gd name="T11" fmla="*/ 13516119 h 518"/>
                <a:gd name="T12" fmla="*/ 872791748 w 1167"/>
                <a:gd name="T13" fmla="*/ 1689860 h 518"/>
                <a:gd name="T14" fmla="*/ 852514095 w 1167"/>
                <a:gd name="T15" fmla="*/ 5068660 h 518"/>
                <a:gd name="T16" fmla="*/ 813648058 w 1167"/>
                <a:gd name="T17" fmla="*/ 13516119 h 518"/>
                <a:gd name="T18" fmla="*/ 793370405 w 1167"/>
                <a:gd name="T19" fmla="*/ 23652520 h 518"/>
                <a:gd name="T20" fmla="*/ 781540931 w 1167"/>
                <a:gd name="T21" fmla="*/ 37168643 h 518"/>
                <a:gd name="T22" fmla="*/ 742675814 w 1167"/>
                <a:gd name="T23" fmla="*/ 30411045 h 518"/>
                <a:gd name="T24" fmla="*/ 693670490 w 1167"/>
                <a:gd name="T25" fmla="*/ 21963580 h 518"/>
                <a:gd name="T26" fmla="*/ 658184827 w 1167"/>
                <a:gd name="T27" fmla="*/ 20273721 h 518"/>
                <a:gd name="T28" fmla="*/ 621008978 w 1167"/>
                <a:gd name="T29" fmla="*/ 37168643 h 518"/>
                <a:gd name="T30" fmla="*/ 582142940 w 1167"/>
                <a:gd name="T31" fmla="*/ 38858502 h 518"/>
                <a:gd name="T32" fmla="*/ 561865287 w 1167"/>
                <a:gd name="T33" fmla="*/ 43927161 h 518"/>
                <a:gd name="T34" fmla="*/ 534827804 w 1167"/>
                <a:gd name="T35" fmla="*/ 62511030 h 518"/>
                <a:gd name="T36" fmla="*/ 484133212 w 1167"/>
                <a:gd name="T37" fmla="*/ 54063558 h 518"/>
                <a:gd name="T38" fmla="*/ 479063454 w 1167"/>
                <a:gd name="T39" fmla="*/ 59132216 h 518"/>
                <a:gd name="T40" fmla="*/ 448647435 w 1167"/>
                <a:gd name="T41" fmla="*/ 62511030 h 518"/>
                <a:gd name="T42" fmla="*/ 411470665 w 1167"/>
                <a:gd name="T43" fmla="*/ 81095804 h 518"/>
                <a:gd name="T44" fmla="*/ 338809153 w 1167"/>
                <a:gd name="T45" fmla="*/ 106438176 h 518"/>
                <a:gd name="T46" fmla="*/ 293183285 w 1167"/>
                <a:gd name="T47" fmla="*/ 131780577 h 518"/>
                <a:gd name="T48" fmla="*/ 245869068 w 1167"/>
                <a:gd name="T49" fmla="*/ 125022059 h 518"/>
                <a:gd name="T50" fmla="*/ 191794044 w 1167"/>
                <a:gd name="T51" fmla="*/ 113195774 h 518"/>
                <a:gd name="T52" fmla="*/ 156308382 w 1167"/>
                <a:gd name="T53" fmla="*/ 138538175 h 518"/>
                <a:gd name="T54" fmla="*/ 115753047 w 1167"/>
                <a:gd name="T55" fmla="*/ 163880547 h 518"/>
                <a:gd name="T56" fmla="*/ 87025377 w 1167"/>
                <a:gd name="T57" fmla="*/ 197670377 h 518"/>
                <a:gd name="T58" fmla="*/ 63368268 w 1167"/>
                <a:gd name="T59" fmla="*/ 212875433 h 518"/>
                <a:gd name="T60" fmla="*/ 21122754 w 1167"/>
                <a:gd name="T61" fmla="*/ 204427975 h 518"/>
                <a:gd name="T62" fmla="*/ 7604008 w 1167"/>
                <a:gd name="T63" fmla="*/ 212875433 h 518"/>
                <a:gd name="T64" fmla="*/ 29571852 w 1167"/>
                <a:gd name="T65" fmla="*/ 250045038 h 518"/>
                <a:gd name="T66" fmla="*/ 48160244 w 1167"/>
                <a:gd name="T67" fmla="*/ 283834868 h 518"/>
                <a:gd name="T68" fmla="*/ 46470057 w 1167"/>
                <a:gd name="T69" fmla="*/ 326071235 h 518"/>
                <a:gd name="T70" fmla="*/ 34641503 w 1167"/>
                <a:gd name="T71" fmla="*/ 369998382 h 518"/>
                <a:gd name="T72" fmla="*/ 5914739 w 1167"/>
                <a:gd name="T73" fmla="*/ 413925528 h 518"/>
                <a:gd name="T74" fmla="*/ 845094 w 1167"/>
                <a:gd name="T75" fmla="*/ 437578041 h 5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67"/>
                <a:gd name="T115" fmla="*/ 0 h 518"/>
                <a:gd name="T116" fmla="*/ 1167 w 1167"/>
                <a:gd name="T117" fmla="*/ 518 h 5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67" h="518">
                  <a:moveTo>
                    <a:pt x="1167" y="114"/>
                  </a:moveTo>
                  <a:cubicBezTo>
                    <a:pt x="1157" y="112"/>
                    <a:pt x="1147" y="111"/>
                    <a:pt x="1139" y="108"/>
                  </a:cubicBezTo>
                  <a:cubicBezTo>
                    <a:pt x="1131" y="105"/>
                    <a:pt x="1126" y="103"/>
                    <a:pt x="1121" y="96"/>
                  </a:cubicBezTo>
                  <a:cubicBezTo>
                    <a:pt x="1116" y="89"/>
                    <a:pt x="1119" y="74"/>
                    <a:pt x="1109" y="64"/>
                  </a:cubicBezTo>
                  <a:cubicBezTo>
                    <a:pt x="1099" y="54"/>
                    <a:pt x="1072" y="42"/>
                    <a:pt x="1061" y="34"/>
                  </a:cubicBezTo>
                  <a:cubicBezTo>
                    <a:pt x="1050" y="26"/>
                    <a:pt x="1048" y="21"/>
                    <a:pt x="1043" y="16"/>
                  </a:cubicBezTo>
                  <a:cubicBezTo>
                    <a:pt x="1038" y="11"/>
                    <a:pt x="1039" y="4"/>
                    <a:pt x="1033" y="2"/>
                  </a:cubicBezTo>
                  <a:cubicBezTo>
                    <a:pt x="1027" y="0"/>
                    <a:pt x="1021" y="4"/>
                    <a:pt x="1009" y="6"/>
                  </a:cubicBezTo>
                  <a:cubicBezTo>
                    <a:pt x="997" y="8"/>
                    <a:pt x="975" y="12"/>
                    <a:pt x="963" y="16"/>
                  </a:cubicBezTo>
                  <a:cubicBezTo>
                    <a:pt x="951" y="20"/>
                    <a:pt x="945" y="23"/>
                    <a:pt x="939" y="28"/>
                  </a:cubicBezTo>
                  <a:cubicBezTo>
                    <a:pt x="933" y="33"/>
                    <a:pt x="935" y="43"/>
                    <a:pt x="925" y="44"/>
                  </a:cubicBezTo>
                  <a:cubicBezTo>
                    <a:pt x="915" y="45"/>
                    <a:pt x="896" y="39"/>
                    <a:pt x="879" y="36"/>
                  </a:cubicBezTo>
                  <a:cubicBezTo>
                    <a:pt x="862" y="33"/>
                    <a:pt x="838" y="28"/>
                    <a:pt x="821" y="26"/>
                  </a:cubicBezTo>
                  <a:cubicBezTo>
                    <a:pt x="804" y="24"/>
                    <a:pt x="793" y="21"/>
                    <a:pt x="779" y="24"/>
                  </a:cubicBezTo>
                  <a:cubicBezTo>
                    <a:pt x="765" y="27"/>
                    <a:pt x="750" y="40"/>
                    <a:pt x="735" y="44"/>
                  </a:cubicBezTo>
                  <a:cubicBezTo>
                    <a:pt x="720" y="48"/>
                    <a:pt x="701" y="45"/>
                    <a:pt x="689" y="46"/>
                  </a:cubicBezTo>
                  <a:cubicBezTo>
                    <a:pt x="677" y="47"/>
                    <a:pt x="674" y="47"/>
                    <a:pt x="665" y="52"/>
                  </a:cubicBezTo>
                  <a:cubicBezTo>
                    <a:pt x="656" y="57"/>
                    <a:pt x="648" y="72"/>
                    <a:pt x="633" y="74"/>
                  </a:cubicBezTo>
                  <a:cubicBezTo>
                    <a:pt x="618" y="76"/>
                    <a:pt x="584" y="65"/>
                    <a:pt x="573" y="64"/>
                  </a:cubicBezTo>
                  <a:cubicBezTo>
                    <a:pt x="562" y="63"/>
                    <a:pt x="574" y="68"/>
                    <a:pt x="567" y="70"/>
                  </a:cubicBezTo>
                  <a:cubicBezTo>
                    <a:pt x="560" y="72"/>
                    <a:pt x="544" y="70"/>
                    <a:pt x="531" y="74"/>
                  </a:cubicBezTo>
                  <a:cubicBezTo>
                    <a:pt x="518" y="78"/>
                    <a:pt x="509" y="87"/>
                    <a:pt x="487" y="96"/>
                  </a:cubicBezTo>
                  <a:cubicBezTo>
                    <a:pt x="465" y="105"/>
                    <a:pt x="424" y="116"/>
                    <a:pt x="401" y="126"/>
                  </a:cubicBezTo>
                  <a:cubicBezTo>
                    <a:pt x="378" y="136"/>
                    <a:pt x="365" y="152"/>
                    <a:pt x="347" y="156"/>
                  </a:cubicBezTo>
                  <a:cubicBezTo>
                    <a:pt x="329" y="160"/>
                    <a:pt x="311" y="152"/>
                    <a:pt x="291" y="148"/>
                  </a:cubicBezTo>
                  <a:cubicBezTo>
                    <a:pt x="271" y="144"/>
                    <a:pt x="245" y="131"/>
                    <a:pt x="227" y="134"/>
                  </a:cubicBezTo>
                  <a:cubicBezTo>
                    <a:pt x="209" y="137"/>
                    <a:pt x="200" y="154"/>
                    <a:pt x="185" y="164"/>
                  </a:cubicBezTo>
                  <a:cubicBezTo>
                    <a:pt x="170" y="174"/>
                    <a:pt x="151" y="182"/>
                    <a:pt x="137" y="194"/>
                  </a:cubicBezTo>
                  <a:cubicBezTo>
                    <a:pt x="123" y="206"/>
                    <a:pt x="113" y="224"/>
                    <a:pt x="103" y="234"/>
                  </a:cubicBezTo>
                  <a:cubicBezTo>
                    <a:pt x="93" y="244"/>
                    <a:pt x="88" y="251"/>
                    <a:pt x="75" y="252"/>
                  </a:cubicBezTo>
                  <a:cubicBezTo>
                    <a:pt x="62" y="253"/>
                    <a:pt x="36" y="242"/>
                    <a:pt x="25" y="242"/>
                  </a:cubicBezTo>
                  <a:cubicBezTo>
                    <a:pt x="14" y="242"/>
                    <a:pt x="7" y="243"/>
                    <a:pt x="9" y="252"/>
                  </a:cubicBezTo>
                  <a:cubicBezTo>
                    <a:pt x="11" y="261"/>
                    <a:pt x="27" y="282"/>
                    <a:pt x="35" y="296"/>
                  </a:cubicBezTo>
                  <a:cubicBezTo>
                    <a:pt x="43" y="310"/>
                    <a:pt x="54" y="321"/>
                    <a:pt x="57" y="336"/>
                  </a:cubicBezTo>
                  <a:cubicBezTo>
                    <a:pt x="60" y="351"/>
                    <a:pt x="58" y="369"/>
                    <a:pt x="55" y="386"/>
                  </a:cubicBezTo>
                  <a:cubicBezTo>
                    <a:pt x="52" y="403"/>
                    <a:pt x="49" y="421"/>
                    <a:pt x="41" y="438"/>
                  </a:cubicBezTo>
                  <a:cubicBezTo>
                    <a:pt x="33" y="455"/>
                    <a:pt x="14" y="477"/>
                    <a:pt x="7" y="490"/>
                  </a:cubicBezTo>
                  <a:cubicBezTo>
                    <a:pt x="0" y="503"/>
                    <a:pt x="0" y="510"/>
                    <a:pt x="1" y="518"/>
                  </a:cubicBezTo>
                </a:path>
              </a:pathLst>
            </a:custGeom>
            <a:noFill/>
            <a:ln w="19050" cap="flat" cmpd="sng">
              <a:solidFill>
                <a:srgbClr val="009999"/>
              </a:solidFill>
              <a:prstDash val="sysDot"/>
              <a:round/>
              <a:headEnd/>
              <a:tailEnd/>
            </a:ln>
          </p:spPr>
          <p:txBody>
            <a:bodyPr/>
            <a:lstStyle/>
            <a:p>
              <a:endParaRPr lang="en-US" dirty="0">
                <a:solidFill>
                  <a:prstClr val="black"/>
                </a:solidFill>
              </a:endParaRPr>
            </a:p>
          </p:txBody>
        </p:sp>
        <p:sp>
          <p:nvSpPr>
            <p:cNvPr id="248" name="Freeform 393"/>
            <p:cNvSpPr>
              <a:spLocks/>
            </p:cNvSpPr>
            <p:nvPr/>
          </p:nvSpPr>
          <p:spPr bwMode="auto">
            <a:xfrm>
              <a:off x="7711848" y="5824079"/>
              <a:ext cx="620444" cy="294422"/>
            </a:xfrm>
            <a:custGeom>
              <a:avLst/>
              <a:gdLst>
                <a:gd name="T0" fmla="*/ 475501326 w 562"/>
                <a:gd name="T1" fmla="*/ 61511825 h 296"/>
                <a:gd name="T2" fmla="*/ 473808781 w 562"/>
                <a:gd name="T3" fmla="*/ 37918471 h 296"/>
                <a:gd name="T4" fmla="*/ 465347895 w 562"/>
                <a:gd name="T5" fmla="*/ 14325121 h 296"/>
                <a:gd name="T6" fmla="*/ 445041954 w 562"/>
                <a:gd name="T7" fmla="*/ 5898795 h 296"/>
                <a:gd name="T8" fmla="*/ 426428559 w 562"/>
                <a:gd name="T9" fmla="*/ 4213164 h 296"/>
                <a:gd name="T10" fmla="*/ 382431586 w 562"/>
                <a:gd name="T11" fmla="*/ 32862494 h 296"/>
                <a:gd name="T12" fmla="*/ 346896419 w 562"/>
                <a:gd name="T13" fmla="*/ 61511825 h 296"/>
                <a:gd name="T14" fmla="*/ 304591992 w 562"/>
                <a:gd name="T15" fmla="*/ 95217120 h 296"/>
                <a:gd name="T16" fmla="*/ 279209336 w 562"/>
                <a:gd name="T17" fmla="*/ 149146354 h 296"/>
                <a:gd name="T18" fmla="*/ 231828135 w 562"/>
                <a:gd name="T19" fmla="*/ 171054980 h 296"/>
                <a:gd name="T20" fmla="*/ 197984593 w 562"/>
                <a:gd name="T21" fmla="*/ 184536364 h 296"/>
                <a:gd name="T22" fmla="*/ 143835111 w 562"/>
                <a:gd name="T23" fmla="*/ 189592341 h 296"/>
                <a:gd name="T24" fmla="*/ 115068255 w 562"/>
                <a:gd name="T25" fmla="*/ 213186598 h 296"/>
                <a:gd name="T26" fmla="*/ 81224713 w 562"/>
                <a:gd name="T27" fmla="*/ 224983268 h 296"/>
                <a:gd name="T28" fmla="*/ 55842043 w 562"/>
                <a:gd name="T29" fmla="*/ 236779938 h 296"/>
                <a:gd name="T30" fmla="*/ 30459386 w 562"/>
                <a:gd name="T31" fmla="*/ 248576665 h 296"/>
                <a:gd name="T32" fmla="*/ 0 w 562"/>
                <a:gd name="T33" fmla="*/ 241835973 h 2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2"/>
                <a:gd name="T52" fmla="*/ 0 h 296"/>
                <a:gd name="T53" fmla="*/ 562 w 562"/>
                <a:gd name="T54" fmla="*/ 296 h 2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2" h="296">
                  <a:moveTo>
                    <a:pt x="562" y="73"/>
                  </a:moveTo>
                  <a:cubicBezTo>
                    <a:pt x="562" y="63"/>
                    <a:pt x="562" y="54"/>
                    <a:pt x="560" y="45"/>
                  </a:cubicBezTo>
                  <a:cubicBezTo>
                    <a:pt x="558" y="36"/>
                    <a:pt x="556" y="23"/>
                    <a:pt x="550" y="17"/>
                  </a:cubicBezTo>
                  <a:cubicBezTo>
                    <a:pt x="544" y="11"/>
                    <a:pt x="534" y="9"/>
                    <a:pt x="526" y="7"/>
                  </a:cubicBezTo>
                  <a:cubicBezTo>
                    <a:pt x="518" y="5"/>
                    <a:pt x="516" y="0"/>
                    <a:pt x="504" y="5"/>
                  </a:cubicBezTo>
                  <a:cubicBezTo>
                    <a:pt x="492" y="10"/>
                    <a:pt x="468" y="28"/>
                    <a:pt x="452" y="39"/>
                  </a:cubicBezTo>
                  <a:cubicBezTo>
                    <a:pt x="436" y="50"/>
                    <a:pt x="425" y="61"/>
                    <a:pt x="410" y="73"/>
                  </a:cubicBezTo>
                  <a:cubicBezTo>
                    <a:pt x="395" y="85"/>
                    <a:pt x="373" y="96"/>
                    <a:pt x="360" y="113"/>
                  </a:cubicBezTo>
                  <a:cubicBezTo>
                    <a:pt x="347" y="130"/>
                    <a:pt x="344" y="162"/>
                    <a:pt x="330" y="177"/>
                  </a:cubicBezTo>
                  <a:cubicBezTo>
                    <a:pt x="316" y="192"/>
                    <a:pt x="290" y="196"/>
                    <a:pt x="274" y="203"/>
                  </a:cubicBezTo>
                  <a:cubicBezTo>
                    <a:pt x="258" y="210"/>
                    <a:pt x="251" y="215"/>
                    <a:pt x="234" y="219"/>
                  </a:cubicBezTo>
                  <a:cubicBezTo>
                    <a:pt x="217" y="223"/>
                    <a:pt x="186" y="219"/>
                    <a:pt x="170" y="225"/>
                  </a:cubicBezTo>
                  <a:cubicBezTo>
                    <a:pt x="154" y="231"/>
                    <a:pt x="148" y="246"/>
                    <a:pt x="136" y="253"/>
                  </a:cubicBezTo>
                  <a:cubicBezTo>
                    <a:pt x="124" y="260"/>
                    <a:pt x="108" y="262"/>
                    <a:pt x="96" y="267"/>
                  </a:cubicBezTo>
                  <a:cubicBezTo>
                    <a:pt x="84" y="272"/>
                    <a:pt x="76" y="276"/>
                    <a:pt x="66" y="281"/>
                  </a:cubicBezTo>
                  <a:cubicBezTo>
                    <a:pt x="56" y="286"/>
                    <a:pt x="47" y="294"/>
                    <a:pt x="36" y="295"/>
                  </a:cubicBezTo>
                  <a:cubicBezTo>
                    <a:pt x="25" y="296"/>
                    <a:pt x="7" y="289"/>
                    <a:pt x="0" y="287"/>
                  </a:cubicBezTo>
                </a:path>
              </a:pathLst>
            </a:custGeom>
            <a:noFill/>
            <a:ln w="19050" cap="flat" cmpd="sng">
              <a:solidFill>
                <a:srgbClr val="009999"/>
              </a:solidFill>
              <a:prstDash val="sysDot"/>
              <a:round/>
              <a:headEnd/>
              <a:tailEnd/>
            </a:ln>
          </p:spPr>
          <p:txBody>
            <a:bodyPr/>
            <a:lstStyle/>
            <a:p>
              <a:endParaRPr lang="en-US" dirty="0">
                <a:solidFill>
                  <a:prstClr val="black"/>
                </a:solidFill>
              </a:endParaRPr>
            </a:p>
          </p:txBody>
        </p:sp>
        <p:sp>
          <p:nvSpPr>
            <p:cNvPr id="249" name="Freeform 394"/>
            <p:cNvSpPr>
              <a:spLocks/>
            </p:cNvSpPr>
            <p:nvPr/>
          </p:nvSpPr>
          <p:spPr bwMode="auto">
            <a:xfrm>
              <a:off x="7506302" y="5832687"/>
              <a:ext cx="207449" cy="278927"/>
            </a:xfrm>
            <a:custGeom>
              <a:avLst/>
              <a:gdLst>
                <a:gd name="T0" fmla="*/ 0 w 190"/>
                <a:gd name="T1" fmla="*/ 0 h 280"/>
                <a:gd name="T2" fmla="*/ 15061507 w 190"/>
                <a:gd name="T3" fmla="*/ 21941618 h 280"/>
                <a:gd name="T4" fmla="*/ 40164621 w 190"/>
                <a:gd name="T5" fmla="*/ 55697666 h 280"/>
                <a:gd name="T6" fmla="*/ 51880133 w 190"/>
                <a:gd name="T7" fmla="*/ 81014711 h 280"/>
                <a:gd name="T8" fmla="*/ 56900026 w 190"/>
                <a:gd name="T9" fmla="*/ 106331742 h 280"/>
                <a:gd name="T10" fmla="*/ 58573931 w 190"/>
                <a:gd name="T11" fmla="*/ 126585211 h 280"/>
                <a:gd name="T12" fmla="*/ 71962451 w 190"/>
                <a:gd name="T13" fmla="*/ 143463232 h 280"/>
                <a:gd name="T14" fmla="*/ 73635445 w 190"/>
                <a:gd name="T15" fmla="*/ 160341252 h 280"/>
                <a:gd name="T16" fmla="*/ 88697855 w 190"/>
                <a:gd name="T17" fmla="*/ 187346452 h 280"/>
                <a:gd name="T18" fmla="*/ 107106254 w 190"/>
                <a:gd name="T19" fmla="*/ 209287144 h 280"/>
                <a:gd name="T20" fmla="*/ 137230193 w 190"/>
                <a:gd name="T21" fmla="*/ 231228755 h 280"/>
                <a:gd name="T22" fmla="*/ 158986401 w 190"/>
                <a:gd name="T23" fmla="*/ 236292344 h 2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0"/>
                <a:gd name="T37" fmla="*/ 0 h 280"/>
                <a:gd name="T38" fmla="*/ 190 w 190"/>
                <a:gd name="T39" fmla="*/ 280 h 2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0" h="280">
                  <a:moveTo>
                    <a:pt x="0" y="0"/>
                  </a:moveTo>
                  <a:lnTo>
                    <a:pt x="18" y="26"/>
                  </a:lnTo>
                  <a:lnTo>
                    <a:pt x="48" y="66"/>
                  </a:lnTo>
                  <a:lnTo>
                    <a:pt x="62" y="96"/>
                  </a:lnTo>
                  <a:lnTo>
                    <a:pt x="68" y="126"/>
                  </a:lnTo>
                  <a:lnTo>
                    <a:pt x="70" y="150"/>
                  </a:lnTo>
                  <a:lnTo>
                    <a:pt x="86" y="170"/>
                  </a:lnTo>
                  <a:lnTo>
                    <a:pt x="88" y="190"/>
                  </a:lnTo>
                  <a:lnTo>
                    <a:pt x="106" y="222"/>
                  </a:lnTo>
                  <a:lnTo>
                    <a:pt x="128" y="248"/>
                  </a:lnTo>
                  <a:lnTo>
                    <a:pt x="164" y="274"/>
                  </a:lnTo>
                  <a:lnTo>
                    <a:pt x="190" y="280"/>
                  </a:lnTo>
                </a:path>
              </a:pathLst>
            </a:custGeom>
            <a:noFill/>
            <a:ln w="19050" cap="flat" cmpd="sng">
              <a:solidFill>
                <a:srgbClr val="009999"/>
              </a:solidFill>
              <a:prstDash val="sysDot"/>
              <a:round/>
              <a:headEnd/>
              <a:tailEnd/>
            </a:ln>
          </p:spPr>
          <p:txBody>
            <a:bodyPr/>
            <a:lstStyle/>
            <a:p>
              <a:endParaRPr lang="en-US" dirty="0">
                <a:solidFill>
                  <a:prstClr val="black"/>
                </a:solidFill>
              </a:endParaRPr>
            </a:p>
          </p:txBody>
        </p:sp>
        <p:sp>
          <p:nvSpPr>
            <p:cNvPr id="250" name="Freeform 396"/>
            <p:cNvSpPr>
              <a:spLocks/>
            </p:cNvSpPr>
            <p:nvPr/>
          </p:nvSpPr>
          <p:spPr bwMode="auto">
            <a:xfrm>
              <a:off x="7499709" y="5376418"/>
              <a:ext cx="782217" cy="428721"/>
            </a:xfrm>
            <a:custGeom>
              <a:avLst/>
              <a:gdLst>
                <a:gd name="T0" fmla="*/ 0 w 709"/>
                <a:gd name="T1" fmla="*/ 363189707 h 430"/>
                <a:gd name="T2" fmla="*/ 27057427 w 709"/>
                <a:gd name="T3" fmla="*/ 332782953 h 430"/>
                <a:gd name="T4" fmla="*/ 45658605 w 709"/>
                <a:gd name="T5" fmla="*/ 329404629 h 430"/>
                <a:gd name="T6" fmla="*/ 54113933 w 709"/>
                <a:gd name="T7" fmla="*/ 307444144 h 430"/>
                <a:gd name="T8" fmla="*/ 62569276 w 709"/>
                <a:gd name="T9" fmla="*/ 285483659 h 430"/>
                <a:gd name="T10" fmla="*/ 62569276 w 709"/>
                <a:gd name="T11" fmla="*/ 265212796 h 430"/>
                <a:gd name="T12" fmla="*/ 62569276 w 709"/>
                <a:gd name="T13" fmla="*/ 250009879 h 430"/>
                <a:gd name="T14" fmla="*/ 62569276 w 709"/>
                <a:gd name="T15" fmla="*/ 238185228 h 430"/>
                <a:gd name="T16" fmla="*/ 54113933 w 709"/>
                <a:gd name="T17" fmla="*/ 222981391 h 430"/>
                <a:gd name="T18" fmla="*/ 38894710 w 709"/>
                <a:gd name="T19" fmla="*/ 192574636 h 430"/>
                <a:gd name="T20" fmla="*/ 25365993 w 709"/>
                <a:gd name="T21" fmla="*/ 170615071 h 430"/>
                <a:gd name="T22" fmla="*/ 32129895 w 709"/>
                <a:gd name="T23" fmla="*/ 153722532 h 430"/>
                <a:gd name="T24" fmla="*/ 54113933 w 709"/>
                <a:gd name="T25" fmla="*/ 163857504 h 430"/>
                <a:gd name="T26" fmla="*/ 77789420 w 709"/>
                <a:gd name="T27" fmla="*/ 165547125 h 430"/>
                <a:gd name="T28" fmla="*/ 98082025 w 709"/>
                <a:gd name="T29" fmla="*/ 153722532 h 430"/>
                <a:gd name="T30" fmla="*/ 111610734 w 709"/>
                <a:gd name="T31" fmla="*/ 138518695 h 430"/>
                <a:gd name="T32" fmla="*/ 142049210 w 709"/>
                <a:gd name="T33" fmla="*/ 99665642 h 430"/>
                <a:gd name="T34" fmla="*/ 177561958 w 709"/>
                <a:gd name="T35" fmla="*/ 72638131 h 430"/>
                <a:gd name="T36" fmla="*/ 206309891 w 709"/>
                <a:gd name="T37" fmla="*/ 61657429 h 430"/>
                <a:gd name="T38" fmla="*/ 245204645 w 709"/>
                <a:gd name="T39" fmla="*/ 69259807 h 430"/>
                <a:gd name="T40" fmla="*/ 268879197 w 709"/>
                <a:gd name="T41" fmla="*/ 77706077 h 430"/>
                <a:gd name="T42" fmla="*/ 302700511 w 709"/>
                <a:gd name="T43" fmla="*/ 81084401 h 430"/>
                <a:gd name="T44" fmla="*/ 339903773 w 709"/>
                <a:gd name="T45" fmla="*/ 70948509 h 430"/>
                <a:gd name="T46" fmla="*/ 385563283 w 709"/>
                <a:gd name="T47" fmla="*/ 45609686 h 430"/>
                <a:gd name="T48" fmla="*/ 429530440 w 709"/>
                <a:gd name="T49" fmla="*/ 27028438 h 430"/>
                <a:gd name="T50" fmla="*/ 453205912 w 709"/>
                <a:gd name="T51" fmla="*/ 23649194 h 430"/>
                <a:gd name="T52" fmla="*/ 481953845 w 709"/>
                <a:gd name="T53" fmla="*/ 20270870 h 430"/>
                <a:gd name="T54" fmla="*/ 520848656 w 709"/>
                <a:gd name="T55" fmla="*/ 13514219 h 430"/>
                <a:gd name="T56" fmla="*/ 539449827 w 709"/>
                <a:gd name="T57" fmla="*/ 8446273 h 430"/>
                <a:gd name="T58" fmla="*/ 563125299 w 709"/>
                <a:gd name="T59" fmla="*/ 8446273 h 430"/>
                <a:gd name="T60" fmla="*/ 578344522 w 709"/>
                <a:gd name="T61" fmla="*/ 7601462 h 430"/>
                <a:gd name="T62" fmla="*/ 599482844 w 709"/>
                <a:gd name="T63" fmla="*/ 0 h 4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9"/>
                <a:gd name="T97" fmla="*/ 0 h 430"/>
                <a:gd name="T98" fmla="*/ 709 w 709"/>
                <a:gd name="T99" fmla="*/ 430 h 4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9" h="430">
                  <a:moveTo>
                    <a:pt x="0" y="430"/>
                  </a:moveTo>
                  <a:cubicBezTo>
                    <a:pt x="11" y="415"/>
                    <a:pt x="23" y="401"/>
                    <a:pt x="32" y="394"/>
                  </a:cubicBezTo>
                  <a:cubicBezTo>
                    <a:pt x="41" y="387"/>
                    <a:pt x="49" y="395"/>
                    <a:pt x="54" y="390"/>
                  </a:cubicBezTo>
                  <a:cubicBezTo>
                    <a:pt x="59" y="385"/>
                    <a:pt x="61" y="373"/>
                    <a:pt x="64" y="364"/>
                  </a:cubicBezTo>
                  <a:cubicBezTo>
                    <a:pt x="67" y="355"/>
                    <a:pt x="72" y="346"/>
                    <a:pt x="74" y="338"/>
                  </a:cubicBezTo>
                  <a:cubicBezTo>
                    <a:pt x="76" y="330"/>
                    <a:pt x="74" y="321"/>
                    <a:pt x="74" y="314"/>
                  </a:cubicBezTo>
                  <a:cubicBezTo>
                    <a:pt x="74" y="307"/>
                    <a:pt x="74" y="301"/>
                    <a:pt x="74" y="296"/>
                  </a:cubicBezTo>
                  <a:cubicBezTo>
                    <a:pt x="74" y="291"/>
                    <a:pt x="76" y="287"/>
                    <a:pt x="74" y="282"/>
                  </a:cubicBezTo>
                  <a:cubicBezTo>
                    <a:pt x="72" y="277"/>
                    <a:pt x="69" y="273"/>
                    <a:pt x="64" y="264"/>
                  </a:cubicBezTo>
                  <a:cubicBezTo>
                    <a:pt x="59" y="255"/>
                    <a:pt x="52" y="238"/>
                    <a:pt x="46" y="228"/>
                  </a:cubicBezTo>
                  <a:cubicBezTo>
                    <a:pt x="40" y="218"/>
                    <a:pt x="31" y="210"/>
                    <a:pt x="30" y="202"/>
                  </a:cubicBezTo>
                  <a:cubicBezTo>
                    <a:pt x="29" y="194"/>
                    <a:pt x="32" y="183"/>
                    <a:pt x="38" y="182"/>
                  </a:cubicBezTo>
                  <a:cubicBezTo>
                    <a:pt x="44" y="181"/>
                    <a:pt x="55" y="192"/>
                    <a:pt x="64" y="194"/>
                  </a:cubicBezTo>
                  <a:cubicBezTo>
                    <a:pt x="73" y="196"/>
                    <a:pt x="83" y="198"/>
                    <a:pt x="92" y="196"/>
                  </a:cubicBezTo>
                  <a:cubicBezTo>
                    <a:pt x="101" y="194"/>
                    <a:pt x="109" y="187"/>
                    <a:pt x="116" y="182"/>
                  </a:cubicBezTo>
                  <a:cubicBezTo>
                    <a:pt x="123" y="177"/>
                    <a:pt x="123" y="175"/>
                    <a:pt x="132" y="164"/>
                  </a:cubicBezTo>
                  <a:cubicBezTo>
                    <a:pt x="141" y="153"/>
                    <a:pt x="155" y="131"/>
                    <a:pt x="168" y="118"/>
                  </a:cubicBezTo>
                  <a:cubicBezTo>
                    <a:pt x="181" y="105"/>
                    <a:pt x="198" y="93"/>
                    <a:pt x="210" y="86"/>
                  </a:cubicBezTo>
                  <a:cubicBezTo>
                    <a:pt x="222" y="79"/>
                    <a:pt x="231" y="74"/>
                    <a:pt x="244" y="73"/>
                  </a:cubicBezTo>
                  <a:cubicBezTo>
                    <a:pt x="257" y="72"/>
                    <a:pt x="278" y="79"/>
                    <a:pt x="290" y="82"/>
                  </a:cubicBezTo>
                  <a:cubicBezTo>
                    <a:pt x="302" y="85"/>
                    <a:pt x="307" y="90"/>
                    <a:pt x="318" y="92"/>
                  </a:cubicBezTo>
                  <a:cubicBezTo>
                    <a:pt x="329" y="94"/>
                    <a:pt x="344" y="97"/>
                    <a:pt x="358" y="96"/>
                  </a:cubicBezTo>
                  <a:cubicBezTo>
                    <a:pt x="372" y="95"/>
                    <a:pt x="386" y="91"/>
                    <a:pt x="402" y="84"/>
                  </a:cubicBezTo>
                  <a:cubicBezTo>
                    <a:pt x="418" y="77"/>
                    <a:pt x="438" y="63"/>
                    <a:pt x="456" y="54"/>
                  </a:cubicBezTo>
                  <a:cubicBezTo>
                    <a:pt x="474" y="45"/>
                    <a:pt x="495" y="36"/>
                    <a:pt x="508" y="32"/>
                  </a:cubicBezTo>
                  <a:cubicBezTo>
                    <a:pt x="521" y="28"/>
                    <a:pt x="526" y="29"/>
                    <a:pt x="536" y="28"/>
                  </a:cubicBezTo>
                  <a:cubicBezTo>
                    <a:pt x="546" y="27"/>
                    <a:pt x="557" y="26"/>
                    <a:pt x="570" y="24"/>
                  </a:cubicBezTo>
                  <a:cubicBezTo>
                    <a:pt x="583" y="22"/>
                    <a:pt x="605" y="18"/>
                    <a:pt x="616" y="16"/>
                  </a:cubicBezTo>
                  <a:cubicBezTo>
                    <a:pt x="627" y="14"/>
                    <a:pt x="630" y="11"/>
                    <a:pt x="638" y="10"/>
                  </a:cubicBezTo>
                  <a:cubicBezTo>
                    <a:pt x="646" y="9"/>
                    <a:pt x="658" y="10"/>
                    <a:pt x="666" y="10"/>
                  </a:cubicBezTo>
                  <a:cubicBezTo>
                    <a:pt x="674" y="10"/>
                    <a:pt x="677" y="11"/>
                    <a:pt x="684" y="9"/>
                  </a:cubicBezTo>
                  <a:cubicBezTo>
                    <a:pt x="691" y="7"/>
                    <a:pt x="704" y="2"/>
                    <a:pt x="709" y="0"/>
                  </a:cubicBezTo>
                </a:path>
              </a:pathLst>
            </a:custGeom>
            <a:noFill/>
            <a:ln w="6350" cmpd="sng">
              <a:solidFill>
                <a:schemeClr val="tx2">
                  <a:lumMod val="50000"/>
                </a:schemeClr>
              </a:solidFill>
              <a:round/>
              <a:headEnd/>
              <a:tailEnd/>
            </a:ln>
          </p:spPr>
          <p:txBody>
            <a:bodyPr/>
            <a:lstStyle/>
            <a:p>
              <a:endParaRPr lang="en-US" dirty="0">
                <a:solidFill>
                  <a:prstClr val="black"/>
                </a:solidFill>
              </a:endParaRPr>
            </a:p>
          </p:txBody>
        </p:sp>
        <p:sp>
          <p:nvSpPr>
            <p:cNvPr id="251" name="Freeform 397"/>
            <p:cNvSpPr>
              <a:spLocks/>
            </p:cNvSpPr>
            <p:nvPr/>
          </p:nvSpPr>
          <p:spPr bwMode="auto">
            <a:xfrm>
              <a:off x="8271390" y="5317878"/>
              <a:ext cx="393963" cy="58540"/>
            </a:xfrm>
            <a:custGeom>
              <a:avLst/>
              <a:gdLst>
                <a:gd name="T0" fmla="*/ 0 w 358"/>
                <a:gd name="T1" fmla="*/ 49592231 h 60"/>
                <a:gd name="T2" fmla="*/ 16867527 w 358"/>
                <a:gd name="T3" fmla="*/ 47112980 h 60"/>
                <a:gd name="T4" fmla="*/ 34578613 w 358"/>
                <a:gd name="T5" fmla="*/ 42980296 h 60"/>
                <a:gd name="T6" fmla="*/ 53132334 w 358"/>
                <a:gd name="T7" fmla="*/ 39673428 h 60"/>
                <a:gd name="T8" fmla="*/ 80964307 w 358"/>
                <a:gd name="T9" fmla="*/ 38020894 h 60"/>
                <a:gd name="T10" fmla="*/ 120602456 w 358"/>
                <a:gd name="T11" fmla="*/ 33061492 h 60"/>
                <a:gd name="T12" fmla="*/ 154337495 w 358"/>
                <a:gd name="T13" fmla="*/ 42980296 h 60"/>
                <a:gd name="T14" fmla="*/ 183855655 w 358"/>
                <a:gd name="T15" fmla="*/ 49592231 h 60"/>
                <a:gd name="T16" fmla="*/ 209156934 w 358"/>
                <a:gd name="T17" fmla="*/ 40500145 h 60"/>
                <a:gd name="T18" fmla="*/ 249638672 w 358"/>
                <a:gd name="T19" fmla="*/ 28102084 h 60"/>
                <a:gd name="T20" fmla="*/ 277470630 w 358"/>
                <a:gd name="T21" fmla="*/ 23142682 h 60"/>
                <a:gd name="T22" fmla="*/ 300241231 w 358"/>
                <a:gd name="T23" fmla="*/ 20663431 h 60"/>
                <a:gd name="T24" fmla="*/ 285904390 w 358"/>
                <a:gd name="T25" fmla="*/ 9918807 h 60"/>
                <a:gd name="T26" fmla="*/ 277470630 w 358"/>
                <a:gd name="T27" fmla="*/ 0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8"/>
                <a:gd name="T43" fmla="*/ 0 h 60"/>
                <a:gd name="T44" fmla="*/ 358 w 358"/>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8" h="60">
                  <a:moveTo>
                    <a:pt x="0" y="60"/>
                  </a:moveTo>
                  <a:cubicBezTo>
                    <a:pt x="6" y="59"/>
                    <a:pt x="13" y="58"/>
                    <a:pt x="20" y="57"/>
                  </a:cubicBezTo>
                  <a:cubicBezTo>
                    <a:pt x="27" y="56"/>
                    <a:pt x="34" y="53"/>
                    <a:pt x="41" y="52"/>
                  </a:cubicBezTo>
                  <a:cubicBezTo>
                    <a:pt x="48" y="51"/>
                    <a:pt x="54" y="49"/>
                    <a:pt x="63" y="48"/>
                  </a:cubicBezTo>
                  <a:cubicBezTo>
                    <a:pt x="72" y="47"/>
                    <a:pt x="83" y="47"/>
                    <a:pt x="96" y="46"/>
                  </a:cubicBezTo>
                  <a:cubicBezTo>
                    <a:pt x="109" y="45"/>
                    <a:pt x="129" y="39"/>
                    <a:pt x="143" y="40"/>
                  </a:cubicBezTo>
                  <a:cubicBezTo>
                    <a:pt x="157" y="41"/>
                    <a:pt x="171" y="49"/>
                    <a:pt x="183" y="52"/>
                  </a:cubicBezTo>
                  <a:cubicBezTo>
                    <a:pt x="195" y="55"/>
                    <a:pt x="207" y="60"/>
                    <a:pt x="218" y="60"/>
                  </a:cubicBezTo>
                  <a:cubicBezTo>
                    <a:pt x="229" y="60"/>
                    <a:pt x="235" y="53"/>
                    <a:pt x="248" y="49"/>
                  </a:cubicBezTo>
                  <a:cubicBezTo>
                    <a:pt x="261" y="45"/>
                    <a:pt x="283" y="37"/>
                    <a:pt x="296" y="34"/>
                  </a:cubicBezTo>
                  <a:cubicBezTo>
                    <a:pt x="309" y="31"/>
                    <a:pt x="319" y="30"/>
                    <a:pt x="329" y="28"/>
                  </a:cubicBezTo>
                  <a:cubicBezTo>
                    <a:pt x="339" y="26"/>
                    <a:pt x="354" y="27"/>
                    <a:pt x="356" y="25"/>
                  </a:cubicBezTo>
                  <a:cubicBezTo>
                    <a:pt x="358" y="23"/>
                    <a:pt x="343" y="16"/>
                    <a:pt x="339" y="12"/>
                  </a:cubicBezTo>
                  <a:cubicBezTo>
                    <a:pt x="335" y="8"/>
                    <a:pt x="332" y="4"/>
                    <a:pt x="329" y="0"/>
                  </a:cubicBezTo>
                </a:path>
              </a:pathLst>
            </a:custGeom>
            <a:noFill/>
            <a:ln w="6350" cmpd="sng">
              <a:solidFill>
                <a:schemeClr val="tx2">
                  <a:lumMod val="50000"/>
                </a:schemeClr>
              </a:solidFill>
              <a:round/>
              <a:headEnd/>
              <a:tailEnd/>
            </a:ln>
          </p:spPr>
          <p:txBody>
            <a:bodyPr/>
            <a:lstStyle/>
            <a:p>
              <a:endParaRPr lang="en-US" dirty="0">
                <a:solidFill>
                  <a:prstClr val="black"/>
                </a:solidFill>
              </a:endParaRPr>
            </a:p>
          </p:txBody>
        </p:sp>
        <p:sp>
          <p:nvSpPr>
            <p:cNvPr id="252" name="Text Box 73"/>
            <p:cNvSpPr txBox="1">
              <a:spLocks noChangeArrowheads="1"/>
            </p:cNvSpPr>
            <p:nvPr/>
          </p:nvSpPr>
          <p:spPr bwMode="auto">
            <a:xfrm>
              <a:off x="8008634" y="5198762"/>
              <a:ext cx="315758" cy="84742"/>
            </a:xfrm>
            <a:prstGeom prst="rect">
              <a:avLst/>
            </a:prstGeom>
            <a:noFill/>
            <a:ln w="9525" algn="ctr">
              <a:noFill/>
              <a:miter lim="800000"/>
              <a:headEnd/>
              <a:tailEnd/>
            </a:ln>
          </p:spPr>
          <p:txBody>
            <a:bodyPr wrap="none" lIns="0" tIns="0" rIns="0" bIns="0">
              <a:spAutoFit/>
            </a:bodyPr>
            <a:lstStyle/>
            <a:p>
              <a:pPr defTabSz="1146468"/>
              <a:r>
                <a:rPr lang="en-CA" sz="700" dirty="0">
                  <a:solidFill>
                    <a:srgbClr val="5D5D60"/>
                  </a:solidFill>
                </a:rPr>
                <a:t>Chetwynd</a:t>
              </a:r>
            </a:p>
          </p:txBody>
        </p:sp>
        <p:sp>
          <p:nvSpPr>
            <p:cNvPr id="253" name="TextBox 252"/>
            <p:cNvSpPr txBox="1"/>
            <p:nvPr/>
          </p:nvSpPr>
          <p:spPr>
            <a:xfrm>
              <a:off x="7698375" y="5872705"/>
              <a:ext cx="729315" cy="162220"/>
            </a:xfrm>
            <a:prstGeom prst="rect">
              <a:avLst/>
            </a:prstGeom>
            <a:noFill/>
            <a:ln>
              <a:noFill/>
            </a:ln>
            <a:effectLst>
              <a:softEdge rad="12700"/>
            </a:effectLst>
          </p:spPr>
          <p:txBody>
            <a:bodyPr lIns="18288" tIns="18288" rIns="18288" bIns="18288">
              <a:spAutoFit/>
            </a:bodyPr>
            <a:lstStyle/>
            <a:p>
              <a:pPr>
                <a:defRPr/>
              </a:pPr>
              <a:r>
                <a:rPr lang="en-CA" sz="1100" b="1" dirty="0" smtClean="0">
                  <a:solidFill>
                    <a:srgbClr val="C00000"/>
                  </a:solidFill>
                </a:rPr>
                <a:t>Flatbed</a:t>
              </a:r>
              <a:endParaRPr lang="en-CA" sz="1100" b="1" dirty="0">
                <a:solidFill>
                  <a:srgbClr val="C00000"/>
                </a:solidFill>
              </a:endParaRPr>
            </a:p>
          </p:txBody>
        </p:sp>
        <p:sp>
          <p:nvSpPr>
            <p:cNvPr id="254" name="Oval 197"/>
            <p:cNvSpPr>
              <a:spLocks noChangeAspect="1" noChangeArrowheads="1"/>
            </p:cNvSpPr>
            <p:nvPr/>
          </p:nvSpPr>
          <p:spPr bwMode="auto">
            <a:xfrm>
              <a:off x="8604450" y="5247285"/>
              <a:ext cx="76128" cy="70593"/>
            </a:xfrm>
            <a:prstGeom prst="ellipse">
              <a:avLst/>
            </a:prstGeom>
            <a:solidFill>
              <a:srgbClr val="C00000"/>
            </a:solidFill>
            <a:ln w="9525" algn="ctr">
              <a:solidFill>
                <a:schemeClr val="bg1"/>
              </a:solidFill>
              <a:round/>
              <a:headEnd/>
              <a:tailEnd/>
            </a:ln>
          </p:spPr>
          <p:txBody>
            <a:bodyPr wrap="none" anchor="ctr"/>
            <a:lstStyle/>
            <a:p>
              <a:endParaRPr lang="en-US" dirty="0">
                <a:solidFill>
                  <a:prstClr val="black"/>
                </a:solidFill>
              </a:endParaRPr>
            </a:p>
          </p:txBody>
        </p:sp>
        <p:sp>
          <p:nvSpPr>
            <p:cNvPr id="255" name="Oval 197"/>
            <p:cNvSpPr>
              <a:spLocks noChangeAspect="1" noChangeArrowheads="1"/>
            </p:cNvSpPr>
            <p:nvPr/>
          </p:nvSpPr>
          <p:spPr bwMode="auto">
            <a:xfrm>
              <a:off x="8035393" y="5341983"/>
              <a:ext cx="78031" cy="70592"/>
            </a:xfrm>
            <a:prstGeom prst="ellipse">
              <a:avLst/>
            </a:prstGeom>
            <a:solidFill>
              <a:srgbClr val="C00000"/>
            </a:solidFill>
            <a:ln w="9525" algn="ctr">
              <a:solidFill>
                <a:schemeClr val="bg1"/>
              </a:solidFill>
              <a:round/>
              <a:headEnd/>
              <a:tailEnd/>
            </a:ln>
          </p:spPr>
          <p:txBody>
            <a:bodyPr wrap="none" anchor="ctr"/>
            <a:lstStyle/>
            <a:p>
              <a:endParaRPr lang="en-US" dirty="0">
                <a:solidFill>
                  <a:prstClr val="black"/>
                </a:solidFill>
              </a:endParaRPr>
            </a:p>
          </p:txBody>
        </p:sp>
        <p:sp>
          <p:nvSpPr>
            <p:cNvPr id="256" name="Oval 197"/>
            <p:cNvSpPr>
              <a:spLocks noChangeAspect="1" noChangeArrowheads="1"/>
            </p:cNvSpPr>
            <p:nvPr/>
          </p:nvSpPr>
          <p:spPr bwMode="auto">
            <a:xfrm>
              <a:off x="8318423" y="5789644"/>
              <a:ext cx="78032" cy="68871"/>
            </a:xfrm>
            <a:prstGeom prst="ellipse">
              <a:avLst/>
            </a:prstGeom>
            <a:solidFill>
              <a:srgbClr val="C00000"/>
            </a:solidFill>
            <a:ln w="9525" algn="ctr">
              <a:solidFill>
                <a:schemeClr val="bg1"/>
              </a:solidFill>
              <a:round/>
              <a:headEnd/>
              <a:tailEnd/>
            </a:ln>
          </p:spPr>
          <p:txBody>
            <a:bodyPr wrap="none" anchor="ctr"/>
            <a:lstStyle/>
            <a:p>
              <a:endParaRPr lang="en-US" dirty="0">
                <a:solidFill>
                  <a:prstClr val="black"/>
                </a:solidFill>
              </a:endParaRPr>
            </a:p>
          </p:txBody>
        </p:sp>
        <p:sp>
          <p:nvSpPr>
            <p:cNvPr id="257" name="AutoShape 134"/>
            <p:cNvSpPr>
              <a:spLocks noChangeArrowheads="1"/>
            </p:cNvSpPr>
            <p:nvPr/>
          </p:nvSpPr>
          <p:spPr bwMode="gray">
            <a:xfrm>
              <a:off x="8291451" y="5903827"/>
              <a:ext cx="148450" cy="123968"/>
            </a:xfrm>
            <a:prstGeom prst="star5">
              <a:avLst/>
            </a:prstGeom>
            <a:solidFill>
              <a:srgbClr val="009BD9"/>
            </a:solidFill>
            <a:ln w="9525" algn="ctr">
              <a:solidFill>
                <a:schemeClr val="bg1"/>
              </a:solidFill>
              <a:miter lim="800000"/>
              <a:headEnd/>
              <a:tailEnd/>
            </a:ln>
            <a:effectLst/>
          </p:spPr>
          <p:txBody>
            <a:bodyPr wrap="none" anchor="ctr"/>
            <a:lstStyle/>
            <a:p>
              <a:pPr>
                <a:defRPr/>
              </a:pPr>
              <a:endParaRPr lang="en-CA" dirty="0">
                <a:solidFill>
                  <a:schemeClr val="tx2"/>
                </a:solidFill>
              </a:endParaRPr>
            </a:p>
          </p:txBody>
        </p:sp>
        <p:sp>
          <p:nvSpPr>
            <p:cNvPr id="258" name="AutoShape 134"/>
            <p:cNvSpPr>
              <a:spLocks noChangeArrowheads="1"/>
            </p:cNvSpPr>
            <p:nvPr/>
          </p:nvSpPr>
          <p:spPr bwMode="gray">
            <a:xfrm>
              <a:off x="8591129" y="6129147"/>
              <a:ext cx="148450" cy="123968"/>
            </a:xfrm>
            <a:prstGeom prst="star5">
              <a:avLst/>
            </a:prstGeom>
            <a:solidFill>
              <a:srgbClr val="009BD9"/>
            </a:solidFill>
            <a:ln w="9525" algn="ctr">
              <a:solidFill>
                <a:schemeClr val="bg1"/>
              </a:solidFill>
              <a:miter lim="800000"/>
              <a:headEnd/>
              <a:tailEnd/>
            </a:ln>
            <a:effectLst/>
          </p:spPr>
          <p:txBody>
            <a:bodyPr wrap="none" anchor="ctr"/>
            <a:lstStyle/>
            <a:p>
              <a:pPr>
                <a:defRPr/>
              </a:pPr>
              <a:endParaRPr lang="en-CA" dirty="0">
                <a:solidFill>
                  <a:schemeClr val="tx2"/>
                </a:solidFill>
              </a:endParaRPr>
            </a:p>
          </p:txBody>
        </p:sp>
        <p:sp>
          <p:nvSpPr>
            <p:cNvPr id="267" name="TextBox 266"/>
            <p:cNvSpPr txBox="1"/>
            <p:nvPr/>
          </p:nvSpPr>
          <p:spPr>
            <a:xfrm>
              <a:off x="8946879" y="5761664"/>
              <a:ext cx="980476" cy="252450"/>
            </a:xfrm>
            <a:prstGeom prst="rect">
              <a:avLst/>
            </a:prstGeom>
            <a:noFill/>
            <a:ln>
              <a:noFill/>
            </a:ln>
            <a:effectLst>
              <a:softEdge rad="12700"/>
            </a:effectLst>
          </p:spPr>
          <p:txBody>
            <a:bodyPr wrap="square" lIns="18288" tIns="18288" rIns="18288" bIns="18288">
              <a:spAutoFit/>
            </a:bodyPr>
            <a:lstStyle/>
            <a:p>
              <a:pPr algn="l">
                <a:defRPr/>
              </a:pPr>
              <a:r>
                <a:rPr lang="en-CA" sz="900" i="1" dirty="0" smtClean="0">
                  <a:solidFill>
                    <a:srgbClr val="C00000"/>
                  </a:solidFill>
                </a:rPr>
                <a:t>85 km from rail load-out facility</a:t>
              </a:r>
              <a:endParaRPr lang="en-CA" sz="900" i="1" dirty="0">
                <a:solidFill>
                  <a:srgbClr val="C00000"/>
                </a:solidFill>
              </a:endParaRPr>
            </a:p>
          </p:txBody>
        </p:sp>
      </p:grpSp>
      <p:sp>
        <p:nvSpPr>
          <p:cNvPr id="262" name="TextBox 261"/>
          <p:cNvSpPr txBox="1"/>
          <p:nvPr/>
        </p:nvSpPr>
        <p:spPr>
          <a:xfrm>
            <a:off x="6290468" y="4152774"/>
            <a:ext cx="918221" cy="208559"/>
          </a:xfrm>
          <a:prstGeom prst="rect">
            <a:avLst/>
          </a:prstGeom>
          <a:noFill/>
          <a:ln>
            <a:noFill/>
          </a:ln>
          <a:effectLst>
            <a:softEdge rad="12700"/>
          </a:effectLst>
        </p:spPr>
        <p:txBody>
          <a:bodyPr lIns="19451" tIns="19451" rIns="19451" bIns="19451">
            <a:spAutoFit/>
          </a:bodyPr>
          <a:lstStyle/>
          <a:p>
            <a:pPr algn="l">
              <a:defRPr/>
            </a:pPr>
            <a:r>
              <a:rPr lang="en-CA" sz="1100" b="1" dirty="0" smtClean="0">
                <a:solidFill>
                  <a:srgbClr val="C00000"/>
                </a:solidFill>
              </a:rPr>
              <a:t>Flatbed</a:t>
            </a:r>
            <a:endParaRPr lang="en-CA" sz="1100" b="1" dirty="0">
              <a:solidFill>
                <a:srgbClr val="C00000"/>
              </a:solidFill>
            </a:endParaRPr>
          </a:p>
        </p:txBody>
      </p:sp>
      <p:sp>
        <p:nvSpPr>
          <p:cNvPr id="263" name="TextBox 262"/>
          <p:cNvSpPr txBox="1"/>
          <p:nvPr/>
        </p:nvSpPr>
        <p:spPr>
          <a:xfrm>
            <a:off x="6447692" y="4327198"/>
            <a:ext cx="918221" cy="208559"/>
          </a:xfrm>
          <a:prstGeom prst="rect">
            <a:avLst/>
          </a:prstGeom>
          <a:noFill/>
          <a:ln>
            <a:noFill/>
          </a:ln>
          <a:effectLst>
            <a:softEdge rad="12700"/>
          </a:effectLst>
        </p:spPr>
        <p:txBody>
          <a:bodyPr lIns="19451" tIns="19451" rIns="19451" bIns="19451">
            <a:spAutoFit/>
          </a:bodyPr>
          <a:lstStyle/>
          <a:p>
            <a:pPr algn="l">
              <a:defRPr/>
            </a:pPr>
            <a:r>
              <a:rPr lang="en-CA" sz="1100" b="1" dirty="0" smtClean="0">
                <a:solidFill>
                  <a:srgbClr val="C00000"/>
                </a:solidFill>
              </a:rPr>
              <a:t>Huguenot</a:t>
            </a:r>
            <a:endParaRPr lang="en-CA" sz="1100" b="1" dirty="0">
              <a:solidFill>
                <a:srgbClr val="C00000"/>
              </a:solidFill>
            </a:endParaRPr>
          </a:p>
        </p:txBody>
      </p:sp>
      <p:sp>
        <p:nvSpPr>
          <p:cNvPr id="264" name="AutoShape 134"/>
          <p:cNvSpPr>
            <a:spLocks noChangeArrowheads="1"/>
          </p:cNvSpPr>
          <p:nvPr/>
        </p:nvSpPr>
        <p:spPr bwMode="gray">
          <a:xfrm>
            <a:off x="7885604" y="1918454"/>
            <a:ext cx="81639" cy="82296"/>
          </a:xfrm>
          <a:prstGeom prst="star5">
            <a:avLst/>
          </a:prstGeom>
          <a:solidFill>
            <a:srgbClr val="009BD9"/>
          </a:solidFill>
          <a:ln w="9525" algn="ctr">
            <a:solidFill>
              <a:schemeClr val="bg1"/>
            </a:solidFill>
            <a:miter lim="800000"/>
            <a:headEnd/>
            <a:tailEnd/>
          </a:ln>
          <a:effectLst/>
        </p:spPr>
        <p:txBody>
          <a:bodyPr wrap="none" lIns="97256" tIns="48628" rIns="97256" bIns="48628" anchor="ctr"/>
          <a:lstStyle/>
          <a:p>
            <a:pPr>
              <a:defRPr/>
            </a:pPr>
            <a:endParaRPr lang="en-CA" dirty="0">
              <a:solidFill>
                <a:schemeClr val="tx2"/>
              </a:solidFill>
            </a:endParaRPr>
          </a:p>
        </p:txBody>
      </p:sp>
      <p:sp>
        <p:nvSpPr>
          <p:cNvPr id="265" name="AutoShape 134"/>
          <p:cNvSpPr>
            <a:spLocks noChangeArrowheads="1"/>
          </p:cNvSpPr>
          <p:nvPr/>
        </p:nvSpPr>
        <p:spPr bwMode="gray">
          <a:xfrm>
            <a:off x="7915575" y="1972932"/>
            <a:ext cx="81639" cy="82296"/>
          </a:xfrm>
          <a:prstGeom prst="star5">
            <a:avLst/>
          </a:prstGeom>
          <a:solidFill>
            <a:srgbClr val="009BD9"/>
          </a:solidFill>
          <a:ln w="9525" algn="ctr">
            <a:solidFill>
              <a:schemeClr val="bg1"/>
            </a:solidFill>
            <a:miter lim="800000"/>
            <a:headEnd/>
            <a:tailEnd/>
          </a:ln>
          <a:effectLst/>
        </p:spPr>
        <p:txBody>
          <a:bodyPr wrap="none" lIns="97256" tIns="48628" rIns="97256" bIns="48628" anchor="ctr"/>
          <a:lstStyle/>
          <a:p>
            <a:pPr>
              <a:defRPr/>
            </a:pPr>
            <a:endParaRPr lang="en-CA" dirty="0">
              <a:solidFill>
                <a:schemeClr val="tx2"/>
              </a:solidFill>
            </a:endParaRPr>
          </a:p>
        </p:txBody>
      </p:sp>
      <p:sp>
        <p:nvSpPr>
          <p:cNvPr id="266" name="Right Brace 265"/>
          <p:cNvSpPr/>
          <p:nvPr/>
        </p:nvSpPr>
        <p:spPr>
          <a:xfrm rot="19047876">
            <a:off x="5208661" y="2750336"/>
            <a:ext cx="139274" cy="601363"/>
          </a:xfrm>
          <a:prstGeom prst="righ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lIns="97256" tIns="48628" rIns="97256" bIns="48628" rtlCol="0" anchor="ctr"/>
          <a:lstStyle/>
          <a:p>
            <a:pPr algn="ctr"/>
            <a:endParaRPr lang="en-GB" dirty="0"/>
          </a:p>
        </p:txBody>
      </p:sp>
      <p:sp>
        <p:nvSpPr>
          <p:cNvPr id="66" name="Title 5"/>
          <p:cNvSpPr>
            <a:spLocks noGrp="1"/>
          </p:cNvSpPr>
          <p:nvPr>
            <p:ph type="title"/>
          </p:nvPr>
        </p:nvSpPr>
        <p:spPr>
          <a:xfrm>
            <a:off x="422404" y="729691"/>
            <a:ext cx="8012182" cy="416424"/>
          </a:xfrm>
        </p:spPr>
        <p:txBody>
          <a:bodyPr/>
          <a:lstStyle/>
          <a:p>
            <a:r>
              <a:rPr lang="en-US" sz="1500" dirty="0" smtClean="0"/>
              <a:t>Available Rail and Port Capacity to Access Export Markets</a:t>
            </a:r>
            <a:endParaRPr lang="en-GB" sz="1500" dirty="0"/>
          </a:p>
        </p:txBody>
      </p:sp>
      <p:sp>
        <p:nvSpPr>
          <p:cNvPr id="67" name="Rectangle 11"/>
          <p:cNvSpPr txBox="1">
            <a:spLocks noChangeArrowheads="1"/>
          </p:cNvSpPr>
          <p:nvPr>
            <p:custDataLst>
              <p:tags r:id="rId2"/>
            </p:custDataLst>
          </p:nvPr>
        </p:nvSpPr>
        <p:spPr bwMode="gray">
          <a:xfrm>
            <a:off x="324678" y="1371965"/>
            <a:ext cx="3348000" cy="5066596"/>
          </a:xfrm>
          <a:prstGeom prst="rect">
            <a:avLst/>
          </a:prstGeom>
          <a:noFill/>
          <a:ln>
            <a:noFill/>
          </a:ln>
          <a:extLst/>
        </p:spPr>
        <p:txBody>
          <a:bodyPr lIns="0" tIns="0" rIns="0" bIns="0"/>
          <a:lstStyle>
            <a:lvl1pPr marL="231775" indent="-231775" defTabSz="892175" eaLnBrk="0" hangingPunct="0">
              <a:defRPr sz="2400">
                <a:solidFill>
                  <a:schemeClr val="tx1"/>
                </a:solidFill>
                <a:latin typeface="Arial" charset="0"/>
                <a:ea typeface="ＭＳ Ｐゴシック" pitchFamily="34" charset="-128"/>
              </a:defRPr>
            </a:lvl1pPr>
            <a:lvl2pPr marL="342900" indent="-109538" defTabSz="892175" eaLnBrk="0" hangingPunct="0">
              <a:defRPr sz="2400">
                <a:solidFill>
                  <a:schemeClr val="tx1"/>
                </a:solidFill>
                <a:latin typeface="Arial" charset="0"/>
                <a:ea typeface="ＭＳ Ｐゴシック" pitchFamily="34" charset="-128"/>
              </a:defRPr>
            </a:lvl2pPr>
            <a:lvl3pPr marL="1143000" indent="-228600" defTabSz="892175" eaLnBrk="0" hangingPunct="0">
              <a:defRPr sz="2400">
                <a:solidFill>
                  <a:schemeClr val="tx1"/>
                </a:solidFill>
                <a:latin typeface="Arial" charset="0"/>
                <a:ea typeface="ＭＳ Ｐゴシック" pitchFamily="34" charset="-128"/>
              </a:defRPr>
            </a:lvl3pPr>
            <a:lvl4pPr marL="1600200" indent="-228600" defTabSz="892175" eaLnBrk="0" hangingPunct="0">
              <a:defRPr sz="2400">
                <a:solidFill>
                  <a:schemeClr val="tx1"/>
                </a:solidFill>
                <a:latin typeface="Arial" charset="0"/>
                <a:ea typeface="ＭＳ Ｐゴシック" pitchFamily="34" charset="-128"/>
              </a:defRPr>
            </a:lvl4pPr>
            <a:lvl5pPr marL="2057400" indent="-228600" defTabSz="892175" eaLnBrk="0" hangingPunct="0">
              <a:defRPr sz="2400">
                <a:solidFill>
                  <a:schemeClr val="tx1"/>
                </a:solidFill>
                <a:latin typeface="Arial" charset="0"/>
                <a:ea typeface="ＭＳ Ｐゴシック" pitchFamily="34" charset="-128"/>
              </a:defRPr>
            </a:lvl5pPr>
            <a:lvl6pPr marL="25146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9pPr>
          </a:lstStyle>
          <a:p>
            <a:pPr marL="341313" indent="-230188" algn="l" eaLnBrk="1" hangingPunct="1">
              <a:spcBef>
                <a:spcPct val="75000"/>
              </a:spcBef>
              <a:buClr>
                <a:srgbClr val="424242"/>
              </a:buClr>
              <a:buSzPct val="100000"/>
              <a:buFont typeface="Arial" pitchFamily="34" charset="0"/>
              <a:buChar char="●"/>
            </a:pPr>
            <a:r>
              <a:rPr lang="en-US" sz="1100" dirty="0" smtClean="0"/>
              <a:t>Production from Huguenot would be shipped by rail to export terminals on the west coast of British Columbia</a:t>
            </a:r>
          </a:p>
          <a:p>
            <a:pPr marL="341313" indent="-230188" algn="l" eaLnBrk="1" hangingPunct="1">
              <a:spcBef>
                <a:spcPct val="75000"/>
              </a:spcBef>
              <a:buClr>
                <a:srgbClr val="424242"/>
              </a:buClr>
              <a:buSzPct val="100000"/>
              <a:buFont typeface="Arial" pitchFamily="34" charset="0"/>
              <a:buChar char="●"/>
            </a:pPr>
            <a:endParaRPr lang="en-US" sz="1100" dirty="0" smtClean="0"/>
          </a:p>
          <a:p>
            <a:pPr marL="341313" indent="-230188" algn="l" eaLnBrk="1" hangingPunct="1">
              <a:spcBef>
                <a:spcPct val="75000"/>
              </a:spcBef>
              <a:buClr>
                <a:srgbClr val="424242"/>
              </a:buClr>
              <a:buSzPct val="100000"/>
              <a:buFont typeface="Arial" pitchFamily="34" charset="0"/>
              <a:buChar char="●"/>
            </a:pPr>
            <a:r>
              <a:rPr lang="en-US" sz="1100" dirty="0" smtClean="0"/>
              <a:t>Rail lines out of the Peace River Coalfield are operated by a Class I Canadian carrier (CN Rail, largest railway company in Canada) and have available capacity to support future production from Huguenot</a:t>
            </a:r>
          </a:p>
          <a:p>
            <a:pPr marL="573088" lvl="1" indent="-231775" algn="l" eaLnBrk="1" hangingPunct="1">
              <a:spcBef>
                <a:spcPct val="25000"/>
              </a:spcBef>
              <a:buClr>
                <a:srgbClr val="A9B3C1"/>
              </a:buClr>
              <a:buSzPct val="70000"/>
              <a:buFont typeface="Arial" pitchFamily="34" charset="0"/>
              <a:buChar char="■"/>
            </a:pPr>
            <a:r>
              <a:rPr lang="en-US" sz="1100" dirty="0" smtClean="0"/>
              <a:t>Coal is hauled by rail approximately 1,000 km to the Ridley Terminal in Prince Rupert</a:t>
            </a:r>
          </a:p>
          <a:p>
            <a:pPr marL="341313" indent="-230188" algn="l" eaLnBrk="1" hangingPunct="1">
              <a:spcBef>
                <a:spcPct val="75000"/>
              </a:spcBef>
              <a:buClr>
                <a:srgbClr val="424242"/>
              </a:buClr>
              <a:buSzPct val="100000"/>
              <a:buFont typeface="Arial" pitchFamily="34" charset="0"/>
              <a:buChar char="●"/>
            </a:pPr>
            <a:endParaRPr lang="en-US" sz="1100" dirty="0" smtClean="0"/>
          </a:p>
          <a:p>
            <a:pPr marL="341313" indent="-230188" algn="l" eaLnBrk="1" hangingPunct="1">
              <a:spcBef>
                <a:spcPct val="75000"/>
              </a:spcBef>
              <a:buClr>
                <a:srgbClr val="424242"/>
              </a:buClr>
              <a:buSzPct val="100000"/>
              <a:buFont typeface="Arial" pitchFamily="34" charset="0"/>
              <a:buChar char="●"/>
            </a:pPr>
            <a:r>
              <a:rPr lang="en-US" sz="1100" dirty="0" smtClean="0"/>
              <a:t>The Ridley Terminal is a deep water port with a total coal capacity of 30 mtpa (expansion completed 2014)</a:t>
            </a:r>
          </a:p>
          <a:p>
            <a:pPr marL="573088" lvl="1" indent="-231775" algn="l" eaLnBrk="1" hangingPunct="1">
              <a:spcBef>
                <a:spcPct val="25000"/>
              </a:spcBef>
              <a:buClr>
                <a:srgbClr val="A9B3C1"/>
              </a:buClr>
              <a:buSzPct val="70000"/>
              <a:buFont typeface="Arial" pitchFamily="34" charset="0"/>
              <a:buChar char="■"/>
            </a:pPr>
            <a:r>
              <a:rPr lang="en-US" sz="1100" dirty="0" smtClean="0"/>
              <a:t>One of the deepest, ice free natural harbours in the world</a:t>
            </a:r>
          </a:p>
          <a:p>
            <a:pPr marL="573088" lvl="1" indent="-231775" algn="l" eaLnBrk="1" hangingPunct="1">
              <a:spcBef>
                <a:spcPct val="25000"/>
              </a:spcBef>
              <a:buClr>
                <a:srgbClr val="A9B3C1"/>
              </a:buClr>
              <a:buSzPct val="70000"/>
              <a:buFont typeface="Arial" pitchFamily="34" charset="0"/>
              <a:buChar char="■"/>
            </a:pPr>
            <a:r>
              <a:rPr lang="en-US" sz="1100" dirty="0" smtClean="0"/>
              <a:t>100% owned by the Government of Canada</a:t>
            </a:r>
          </a:p>
          <a:p>
            <a:pPr marL="573088" lvl="1" indent="-231775" algn="l" eaLnBrk="1" hangingPunct="1">
              <a:spcBef>
                <a:spcPct val="25000"/>
              </a:spcBef>
              <a:buClr>
                <a:srgbClr val="A9B3C1"/>
              </a:buClr>
              <a:buSzPct val="70000"/>
              <a:buFont typeface="Arial" pitchFamily="34" charset="0"/>
              <a:buChar char="■"/>
            </a:pPr>
            <a:r>
              <a:rPr lang="en-US" sz="1100" dirty="0" smtClean="0"/>
              <a:t>Capable of supporting capesize vessels (250,000 DWT)</a:t>
            </a:r>
          </a:p>
        </p:txBody>
      </p:sp>
      <p:sp>
        <p:nvSpPr>
          <p:cNvPr id="193" name="Text Box 179"/>
          <p:cNvSpPr txBox="1">
            <a:spLocks noChangeArrowheads="1"/>
          </p:cNvSpPr>
          <p:nvPr/>
        </p:nvSpPr>
        <p:spPr bwMode="auto">
          <a:xfrm>
            <a:off x="5279007" y="6221834"/>
            <a:ext cx="1531566" cy="88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268" tIns="45632" rIns="91268" bIns="45632">
            <a:spAutoFit/>
          </a:bodyPr>
          <a:lstStyle>
            <a:lvl1pPr marL="225425" defTabSz="1081088" eaLnBrk="0" hangingPunct="0">
              <a:defRPr sz="1200">
                <a:solidFill>
                  <a:schemeClr val="tx1"/>
                </a:solidFill>
                <a:latin typeface="Arial" pitchFamily="34" charset="0"/>
                <a:ea typeface="LF_Kai" pitchFamily="2" charset="-122"/>
              </a:defRPr>
            </a:lvl1pPr>
            <a:lvl2pPr marL="742950" indent="-285750" defTabSz="1081088" eaLnBrk="0" hangingPunct="0">
              <a:defRPr sz="1200">
                <a:solidFill>
                  <a:schemeClr val="tx1"/>
                </a:solidFill>
                <a:latin typeface="Arial" pitchFamily="34" charset="0"/>
                <a:ea typeface="LF_Kai" pitchFamily="2" charset="-122"/>
              </a:defRPr>
            </a:lvl2pPr>
            <a:lvl3pPr marL="1143000" indent="-228600" defTabSz="1081088" eaLnBrk="0" hangingPunct="0">
              <a:defRPr sz="1200">
                <a:solidFill>
                  <a:schemeClr val="tx1"/>
                </a:solidFill>
                <a:latin typeface="Arial" pitchFamily="34" charset="0"/>
                <a:ea typeface="LF_Kai" pitchFamily="2" charset="-122"/>
              </a:defRPr>
            </a:lvl3pPr>
            <a:lvl4pPr marL="1600200" indent="-228600" defTabSz="1081088" eaLnBrk="0" hangingPunct="0">
              <a:defRPr sz="1200">
                <a:solidFill>
                  <a:schemeClr val="tx1"/>
                </a:solidFill>
                <a:latin typeface="Arial" pitchFamily="34" charset="0"/>
                <a:ea typeface="LF_Kai" pitchFamily="2" charset="-122"/>
              </a:defRPr>
            </a:lvl4pPr>
            <a:lvl5pPr marL="2057400" indent="-228600" defTabSz="1081088" eaLnBrk="0" hangingPunct="0">
              <a:defRPr sz="1200">
                <a:solidFill>
                  <a:schemeClr val="tx1"/>
                </a:solidFill>
                <a:latin typeface="Arial" pitchFamily="34" charset="0"/>
                <a:ea typeface="LF_Kai" pitchFamily="2" charset="-122"/>
              </a:defRPr>
            </a:lvl5pPr>
            <a:lvl6pPr marL="25146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6pPr>
            <a:lvl7pPr marL="29718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7pPr>
            <a:lvl8pPr marL="34290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8pPr>
            <a:lvl9pPr marL="38862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9pPr>
          </a:lstStyle>
          <a:p>
            <a:pPr algn="l" eaLnBrk="1" hangingPunct="1">
              <a:spcBef>
                <a:spcPct val="25000"/>
              </a:spcBef>
            </a:pPr>
            <a:r>
              <a:rPr lang="en-CA" sz="900" dirty="0">
                <a:latin typeface="+mn-lt"/>
              </a:rPr>
              <a:t>Port Facility / Coal Terminal</a:t>
            </a:r>
          </a:p>
          <a:p>
            <a:pPr algn="l" eaLnBrk="1" hangingPunct="1">
              <a:spcBef>
                <a:spcPct val="25000"/>
              </a:spcBef>
            </a:pPr>
            <a:r>
              <a:rPr lang="en-CA" sz="900" dirty="0">
                <a:latin typeface="+mn-lt"/>
              </a:rPr>
              <a:t>CN Railway</a:t>
            </a:r>
          </a:p>
          <a:p>
            <a:pPr algn="l" eaLnBrk="1" hangingPunct="1">
              <a:spcBef>
                <a:spcPct val="25000"/>
              </a:spcBef>
            </a:pPr>
            <a:r>
              <a:rPr lang="en-CA" sz="900" dirty="0">
                <a:latin typeface="+mn-lt"/>
              </a:rPr>
              <a:t>CP Railway</a:t>
            </a:r>
          </a:p>
          <a:p>
            <a:pPr algn="l" eaLnBrk="1" hangingPunct="1">
              <a:spcBef>
                <a:spcPct val="25000"/>
              </a:spcBef>
            </a:pPr>
            <a:endParaRPr lang="en-CA" sz="900" dirty="0">
              <a:latin typeface="+mn-lt"/>
            </a:endParaRPr>
          </a:p>
        </p:txBody>
      </p:sp>
      <p:grpSp>
        <p:nvGrpSpPr>
          <p:cNvPr id="3" name="Group 181"/>
          <p:cNvGrpSpPr>
            <a:grpSpLocks/>
          </p:cNvGrpSpPr>
          <p:nvPr/>
        </p:nvGrpSpPr>
        <p:grpSpPr bwMode="auto">
          <a:xfrm>
            <a:off x="5280000" y="6360898"/>
            <a:ext cx="295492" cy="69649"/>
            <a:chOff x="5138" y="2628"/>
            <a:chExt cx="223" cy="60"/>
          </a:xfrm>
        </p:grpSpPr>
        <p:grpSp>
          <p:nvGrpSpPr>
            <p:cNvPr id="4" name="Group 182"/>
            <p:cNvGrpSpPr>
              <a:grpSpLocks/>
            </p:cNvGrpSpPr>
            <p:nvPr/>
          </p:nvGrpSpPr>
          <p:grpSpPr bwMode="auto">
            <a:xfrm>
              <a:off x="5138" y="2628"/>
              <a:ext cx="223" cy="60"/>
              <a:chOff x="3803" y="1216"/>
              <a:chExt cx="111" cy="27"/>
            </a:xfrm>
          </p:grpSpPr>
          <p:sp>
            <p:nvSpPr>
              <p:cNvPr id="202" name="Freeform 183"/>
              <p:cNvSpPr>
                <a:spLocks/>
              </p:cNvSpPr>
              <p:nvPr/>
            </p:nvSpPr>
            <p:spPr bwMode="auto">
              <a:xfrm>
                <a:off x="3803" y="1230"/>
                <a:ext cx="111" cy="13"/>
              </a:xfrm>
              <a:custGeom>
                <a:avLst/>
                <a:gdLst>
                  <a:gd name="T0" fmla="*/ 0 w 111"/>
                  <a:gd name="T1" fmla="*/ 2 h 13"/>
                  <a:gd name="T2" fmla="*/ 6 w 111"/>
                  <a:gd name="T3" fmla="*/ 2 h 13"/>
                  <a:gd name="T4" fmla="*/ 10 w 111"/>
                  <a:gd name="T5" fmla="*/ 13 h 13"/>
                  <a:gd name="T6" fmla="*/ 100 w 111"/>
                  <a:gd name="T7" fmla="*/ 13 h 13"/>
                  <a:gd name="T8" fmla="*/ 105 w 111"/>
                  <a:gd name="T9" fmla="*/ 2 h 13"/>
                  <a:gd name="T10" fmla="*/ 111 w 111"/>
                  <a:gd name="T11" fmla="*/ 2 h 13"/>
                  <a:gd name="T12" fmla="*/ 111 w 111"/>
                  <a:gd name="T13" fmla="*/ 0 h 13"/>
                  <a:gd name="T14" fmla="*/ 0 w 111"/>
                  <a:gd name="T15" fmla="*/ 0 h 13"/>
                  <a:gd name="T16" fmla="*/ 0 w 111"/>
                  <a:gd name="T17" fmla="*/ 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3"/>
                  <a:gd name="T29" fmla="*/ 111 w 1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3">
                    <a:moveTo>
                      <a:pt x="0" y="2"/>
                    </a:moveTo>
                    <a:lnTo>
                      <a:pt x="6" y="2"/>
                    </a:lnTo>
                    <a:lnTo>
                      <a:pt x="10" y="13"/>
                    </a:lnTo>
                    <a:lnTo>
                      <a:pt x="100" y="13"/>
                    </a:lnTo>
                    <a:lnTo>
                      <a:pt x="105" y="2"/>
                    </a:lnTo>
                    <a:lnTo>
                      <a:pt x="111" y="2"/>
                    </a:lnTo>
                    <a:lnTo>
                      <a:pt x="111" y="0"/>
                    </a:lnTo>
                    <a:lnTo>
                      <a:pt x="0" y="0"/>
                    </a:lnTo>
                    <a:lnTo>
                      <a:pt x="0" y="2"/>
                    </a:lnTo>
                    <a:close/>
                  </a:path>
                </a:pathLst>
              </a:custGeom>
              <a:solidFill>
                <a:srgbClr val="264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CA" dirty="0">
                  <a:solidFill>
                    <a:srgbClr val="000000"/>
                  </a:solidFill>
                  <a:latin typeface="Arial" pitchFamily="34" charset="0"/>
                </a:endParaRPr>
              </a:p>
            </p:txBody>
          </p:sp>
          <p:sp>
            <p:nvSpPr>
              <p:cNvPr id="203" name="Rectangle 184"/>
              <p:cNvSpPr>
                <a:spLocks noChangeArrowheads="1"/>
              </p:cNvSpPr>
              <p:nvPr/>
            </p:nvSpPr>
            <p:spPr bwMode="auto">
              <a:xfrm>
                <a:off x="3828" y="1216"/>
                <a:ext cx="8" cy="18"/>
              </a:xfrm>
              <a:prstGeom prst="rect">
                <a:avLst/>
              </a:prstGeom>
              <a:solidFill>
                <a:srgbClr val="264E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000" dirty="0">
                  <a:solidFill>
                    <a:srgbClr val="000000"/>
                  </a:solidFill>
                  <a:latin typeface="Arial" pitchFamily="34" charset="0"/>
                </a:endParaRPr>
              </a:p>
            </p:txBody>
          </p:sp>
          <p:sp>
            <p:nvSpPr>
              <p:cNvPr id="204" name="Freeform 185"/>
              <p:cNvSpPr>
                <a:spLocks/>
              </p:cNvSpPr>
              <p:nvPr/>
            </p:nvSpPr>
            <p:spPr bwMode="auto">
              <a:xfrm>
                <a:off x="3817" y="1221"/>
                <a:ext cx="14" cy="14"/>
              </a:xfrm>
              <a:custGeom>
                <a:avLst/>
                <a:gdLst>
                  <a:gd name="T0" fmla="*/ 14 w 14"/>
                  <a:gd name="T1" fmla="*/ 0 h 14"/>
                  <a:gd name="T2" fmla="*/ 0 w 14"/>
                  <a:gd name="T3" fmla="*/ 0 h 14"/>
                  <a:gd name="T4" fmla="*/ 0 w 14"/>
                  <a:gd name="T5" fmla="*/ 14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14" y="0"/>
                    </a:moveTo>
                    <a:lnTo>
                      <a:pt x="0" y="0"/>
                    </a:lnTo>
                    <a:lnTo>
                      <a:pt x="0" y="14"/>
                    </a:lnTo>
                  </a:path>
                </a:pathLst>
              </a:custGeom>
              <a:noFill/>
              <a:ln w="4763" cap="rnd">
                <a:solidFill>
                  <a:srgbClr val="264E8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CA" dirty="0">
                  <a:solidFill>
                    <a:srgbClr val="000000"/>
                  </a:solidFill>
                  <a:latin typeface="Arial" pitchFamily="34" charset="0"/>
                </a:endParaRPr>
              </a:p>
            </p:txBody>
          </p:sp>
        </p:grpSp>
        <p:sp>
          <p:nvSpPr>
            <p:cNvPr id="196" name="Freeform 186"/>
            <p:cNvSpPr>
              <a:spLocks/>
            </p:cNvSpPr>
            <p:nvPr/>
          </p:nvSpPr>
          <p:spPr bwMode="auto">
            <a:xfrm>
              <a:off x="5138" y="2659"/>
              <a:ext cx="223" cy="29"/>
            </a:xfrm>
            <a:custGeom>
              <a:avLst/>
              <a:gdLst>
                <a:gd name="T0" fmla="*/ 0 w 111"/>
                <a:gd name="T1" fmla="*/ 2147483647 h 13"/>
                <a:gd name="T2" fmla="*/ 893578689 w 111"/>
                <a:gd name="T3" fmla="*/ 2147483647 h 13"/>
                <a:gd name="T4" fmla="*/ 1496119846 w 111"/>
                <a:gd name="T5" fmla="*/ 2147483647 h 13"/>
                <a:gd name="T6" fmla="*/ 2147483647 w 111"/>
                <a:gd name="T7" fmla="*/ 2147483647 h 13"/>
                <a:gd name="T8" fmla="*/ 2147483647 w 111"/>
                <a:gd name="T9" fmla="*/ 2147483647 h 13"/>
                <a:gd name="T10" fmla="*/ 2147483647 w 111"/>
                <a:gd name="T11" fmla="*/ 2147483647 h 13"/>
                <a:gd name="T12" fmla="*/ 2147483647 w 111"/>
                <a:gd name="T13" fmla="*/ 0 h 13"/>
                <a:gd name="T14" fmla="*/ 0 w 111"/>
                <a:gd name="T15" fmla="*/ 0 h 13"/>
                <a:gd name="T16" fmla="*/ 0 w 111"/>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3"/>
                <a:gd name="T29" fmla="*/ 111 w 1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3">
                  <a:moveTo>
                    <a:pt x="0" y="2"/>
                  </a:moveTo>
                  <a:lnTo>
                    <a:pt x="6" y="2"/>
                  </a:lnTo>
                  <a:lnTo>
                    <a:pt x="10" y="13"/>
                  </a:lnTo>
                  <a:lnTo>
                    <a:pt x="100" y="13"/>
                  </a:lnTo>
                  <a:lnTo>
                    <a:pt x="105" y="2"/>
                  </a:lnTo>
                  <a:lnTo>
                    <a:pt x="111" y="2"/>
                  </a:lnTo>
                  <a:lnTo>
                    <a:pt x="111" y="0"/>
                  </a:lnTo>
                  <a:lnTo>
                    <a:pt x="0" y="0"/>
                  </a:lnTo>
                  <a:lnTo>
                    <a:pt x="0" y="2"/>
                  </a:lnTo>
                  <a:close/>
                </a:path>
              </a:pathLst>
            </a:custGeom>
            <a:solidFill>
              <a:srgbClr val="264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CA" dirty="0">
                <a:solidFill>
                  <a:srgbClr val="000000"/>
                </a:solidFill>
                <a:latin typeface="Arial" pitchFamily="34" charset="0"/>
              </a:endParaRPr>
            </a:p>
          </p:txBody>
        </p:sp>
        <p:sp>
          <p:nvSpPr>
            <p:cNvPr id="197" name="Rectangle 187"/>
            <p:cNvSpPr>
              <a:spLocks noChangeArrowheads="1"/>
            </p:cNvSpPr>
            <p:nvPr/>
          </p:nvSpPr>
          <p:spPr bwMode="auto">
            <a:xfrm>
              <a:off x="5188" y="2628"/>
              <a:ext cx="16" cy="40"/>
            </a:xfrm>
            <a:prstGeom prst="rect">
              <a:avLst/>
            </a:prstGeom>
            <a:solidFill>
              <a:srgbClr val="264E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000" dirty="0">
                <a:solidFill>
                  <a:srgbClr val="000000"/>
                </a:solidFill>
                <a:latin typeface="Arial" pitchFamily="34" charset="0"/>
              </a:endParaRPr>
            </a:p>
          </p:txBody>
        </p:sp>
        <p:sp>
          <p:nvSpPr>
            <p:cNvPr id="198" name="Freeform 188"/>
            <p:cNvSpPr>
              <a:spLocks/>
            </p:cNvSpPr>
            <p:nvPr/>
          </p:nvSpPr>
          <p:spPr bwMode="auto">
            <a:xfrm>
              <a:off x="5166" y="2639"/>
              <a:ext cx="28" cy="31"/>
            </a:xfrm>
            <a:custGeom>
              <a:avLst/>
              <a:gdLst>
                <a:gd name="T0" fmla="*/ 1879048192 w 14"/>
                <a:gd name="T1" fmla="*/ 0 h 14"/>
                <a:gd name="T2" fmla="*/ 0 w 14"/>
                <a:gd name="T3" fmla="*/ 0 h 14"/>
                <a:gd name="T4" fmla="*/ 0 w 14"/>
                <a:gd name="T5" fmla="*/ 2147483647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14" y="0"/>
                  </a:moveTo>
                  <a:lnTo>
                    <a:pt x="0" y="0"/>
                  </a:lnTo>
                  <a:lnTo>
                    <a:pt x="0" y="14"/>
                  </a:lnTo>
                </a:path>
              </a:pathLst>
            </a:custGeom>
            <a:noFill/>
            <a:ln w="4763" cap="rnd">
              <a:solidFill>
                <a:srgbClr val="264E8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CA" dirty="0">
                <a:solidFill>
                  <a:srgbClr val="000000"/>
                </a:solidFill>
                <a:latin typeface="Arial" pitchFamily="34" charset="0"/>
              </a:endParaRPr>
            </a:p>
          </p:txBody>
        </p:sp>
        <p:sp>
          <p:nvSpPr>
            <p:cNvPr id="199" name="Freeform 189"/>
            <p:cNvSpPr>
              <a:spLocks/>
            </p:cNvSpPr>
            <p:nvPr/>
          </p:nvSpPr>
          <p:spPr bwMode="auto">
            <a:xfrm>
              <a:off x="5138" y="2659"/>
              <a:ext cx="223" cy="29"/>
            </a:xfrm>
            <a:custGeom>
              <a:avLst/>
              <a:gdLst>
                <a:gd name="T0" fmla="*/ 0 w 111"/>
                <a:gd name="T1" fmla="*/ 2147483647 h 13"/>
                <a:gd name="T2" fmla="*/ 893578689 w 111"/>
                <a:gd name="T3" fmla="*/ 2147483647 h 13"/>
                <a:gd name="T4" fmla="*/ 1496119846 w 111"/>
                <a:gd name="T5" fmla="*/ 2147483647 h 13"/>
                <a:gd name="T6" fmla="*/ 2147483647 w 111"/>
                <a:gd name="T7" fmla="*/ 2147483647 h 13"/>
                <a:gd name="T8" fmla="*/ 2147483647 w 111"/>
                <a:gd name="T9" fmla="*/ 2147483647 h 13"/>
                <a:gd name="T10" fmla="*/ 2147483647 w 111"/>
                <a:gd name="T11" fmla="*/ 2147483647 h 13"/>
                <a:gd name="T12" fmla="*/ 2147483647 w 111"/>
                <a:gd name="T13" fmla="*/ 0 h 13"/>
                <a:gd name="T14" fmla="*/ 0 w 111"/>
                <a:gd name="T15" fmla="*/ 0 h 13"/>
                <a:gd name="T16" fmla="*/ 0 w 111"/>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3"/>
                <a:gd name="T29" fmla="*/ 111 w 1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3">
                  <a:moveTo>
                    <a:pt x="0" y="2"/>
                  </a:moveTo>
                  <a:lnTo>
                    <a:pt x="6" y="2"/>
                  </a:lnTo>
                  <a:lnTo>
                    <a:pt x="10" y="13"/>
                  </a:lnTo>
                  <a:lnTo>
                    <a:pt x="100" y="13"/>
                  </a:lnTo>
                  <a:lnTo>
                    <a:pt x="105" y="2"/>
                  </a:lnTo>
                  <a:lnTo>
                    <a:pt x="111" y="2"/>
                  </a:lnTo>
                  <a:lnTo>
                    <a:pt x="111" y="0"/>
                  </a:lnTo>
                  <a:lnTo>
                    <a:pt x="0" y="0"/>
                  </a:lnTo>
                  <a:lnTo>
                    <a:pt x="0" y="2"/>
                  </a:lnTo>
                  <a:close/>
                </a:path>
              </a:pathLst>
            </a:custGeom>
            <a:solidFill>
              <a:srgbClr val="264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CA" dirty="0">
                <a:solidFill>
                  <a:srgbClr val="000000"/>
                </a:solidFill>
                <a:latin typeface="Arial" pitchFamily="34" charset="0"/>
              </a:endParaRPr>
            </a:p>
          </p:txBody>
        </p:sp>
        <p:sp>
          <p:nvSpPr>
            <p:cNvPr id="200" name="Rectangle 190"/>
            <p:cNvSpPr>
              <a:spLocks noChangeArrowheads="1"/>
            </p:cNvSpPr>
            <p:nvPr/>
          </p:nvSpPr>
          <p:spPr bwMode="auto">
            <a:xfrm>
              <a:off x="5188" y="2628"/>
              <a:ext cx="16" cy="40"/>
            </a:xfrm>
            <a:prstGeom prst="rect">
              <a:avLst/>
            </a:prstGeom>
            <a:solidFill>
              <a:srgbClr val="264E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000" dirty="0">
                <a:solidFill>
                  <a:srgbClr val="000000"/>
                </a:solidFill>
                <a:latin typeface="Arial" pitchFamily="34" charset="0"/>
              </a:endParaRPr>
            </a:p>
          </p:txBody>
        </p:sp>
        <p:sp>
          <p:nvSpPr>
            <p:cNvPr id="201" name="Freeform 191"/>
            <p:cNvSpPr>
              <a:spLocks/>
            </p:cNvSpPr>
            <p:nvPr/>
          </p:nvSpPr>
          <p:spPr bwMode="auto">
            <a:xfrm>
              <a:off x="5166" y="2639"/>
              <a:ext cx="28" cy="31"/>
            </a:xfrm>
            <a:custGeom>
              <a:avLst/>
              <a:gdLst>
                <a:gd name="T0" fmla="*/ 1879048192 w 14"/>
                <a:gd name="T1" fmla="*/ 0 h 14"/>
                <a:gd name="T2" fmla="*/ 0 w 14"/>
                <a:gd name="T3" fmla="*/ 0 h 14"/>
                <a:gd name="T4" fmla="*/ 0 w 14"/>
                <a:gd name="T5" fmla="*/ 2147483647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14" y="0"/>
                  </a:moveTo>
                  <a:lnTo>
                    <a:pt x="0" y="0"/>
                  </a:lnTo>
                  <a:lnTo>
                    <a:pt x="0" y="14"/>
                  </a:lnTo>
                </a:path>
              </a:pathLst>
            </a:custGeom>
            <a:noFill/>
            <a:ln w="4763" cap="rnd">
              <a:solidFill>
                <a:srgbClr val="264E8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CA" dirty="0">
                <a:solidFill>
                  <a:srgbClr val="000000"/>
                </a:solidFill>
                <a:latin typeface="Arial" pitchFamily="34" charset="0"/>
              </a:endParaRPr>
            </a:p>
          </p:txBody>
        </p:sp>
      </p:grpSp>
      <p:sp>
        <p:nvSpPr>
          <p:cNvPr id="64" name="Rectangle 146"/>
          <p:cNvSpPr txBox="1">
            <a:spLocks noChangeArrowheads="1"/>
          </p:cNvSpPr>
          <p:nvPr/>
        </p:nvSpPr>
        <p:spPr bwMode="gray">
          <a:xfrm>
            <a:off x="415074" y="331499"/>
            <a:ext cx="9052560" cy="4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sz="2200" kern="0" dirty="0"/>
              <a:t>Company Overview: Colonial </a:t>
            </a:r>
            <a:r>
              <a:rPr lang="en-US" sz="2200" kern="0" dirty="0" smtClean="0"/>
              <a:t>Coal</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 name="Picture 5" descr="http://www.walterenergy.com/presscenter/we_logos/WalterEnergyLogo_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7605" y="6393567"/>
            <a:ext cx="494039" cy="153529"/>
          </a:xfrm>
          <a:prstGeom prst="rect">
            <a:avLst/>
          </a:prstGeom>
          <a:noFill/>
          <a:extLst>
            <a:ext uri="{909E8E84-426E-40DD-AFC4-6F175D3DCCD1}">
              <a14:hiddenFill xmlns:a14="http://schemas.microsoft.com/office/drawing/2010/main">
                <a:solidFill>
                  <a:srgbClr val="FFFFFF"/>
                </a:solidFill>
              </a14:hiddenFill>
            </a:ext>
          </a:extLst>
        </p:spPr>
      </p:pic>
      <p:pic>
        <p:nvPicPr>
          <p:cNvPr id="27885" name="Picture 23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7403" y="6407223"/>
            <a:ext cx="55721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 name="Rectangle 111"/>
          <p:cNvSpPr/>
          <p:nvPr/>
        </p:nvSpPr>
        <p:spPr>
          <a:xfrm>
            <a:off x="5109666" y="1785952"/>
            <a:ext cx="4535423" cy="2209082"/>
          </a:xfrm>
          <a:prstGeom prst="rect">
            <a:avLst/>
          </a:prstGeom>
          <a:solidFill>
            <a:srgbClr val="E8E7E8"/>
          </a:solidFill>
          <a:ln>
            <a:noFill/>
          </a:ln>
        </p:spPr>
        <p:style>
          <a:lnRef idx="2">
            <a:schemeClr val="accent1">
              <a:shade val="50000"/>
            </a:schemeClr>
          </a:lnRef>
          <a:fillRef idx="1">
            <a:schemeClr val="accent1"/>
          </a:fillRef>
          <a:effectRef idx="0">
            <a:schemeClr val="accent1"/>
          </a:effectRef>
          <a:fontRef idx="minor">
            <a:schemeClr val="lt1"/>
          </a:fontRef>
        </p:style>
        <p:txBody>
          <a:bodyPr lIns="101763" tIns="50882" rIns="101763" bIns="50882" anchor="ctr"/>
          <a:lstStyle/>
          <a:p>
            <a:pPr algn="ctr">
              <a:defRPr/>
            </a:pPr>
            <a:endParaRPr lang="en-CA" dirty="0">
              <a:solidFill>
                <a:prstClr val="white"/>
              </a:solidFill>
            </a:endParaRPr>
          </a:p>
        </p:txBody>
      </p:sp>
      <p:sp>
        <p:nvSpPr>
          <p:cNvPr id="27802" name="Text Box 179"/>
          <p:cNvSpPr txBox="1">
            <a:spLocks noChangeArrowheads="1"/>
          </p:cNvSpPr>
          <p:nvPr/>
        </p:nvSpPr>
        <p:spPr bwMode="auto">
          <a:xfrm>
            <a:off x="1262240" y="4806317"/>
            <a:ext cx="1168400" cy="79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288" tIns="45642" rIns="91288" bIns="45642">
            <a:spAutoFit/>
          </a:bodyPr>
          <a:lstStyle>
            <a:lvl1pPr marL="225425" defTabSz="1081088" eaLnBrk="0" hangingPunct="0">
              <a:defRPr sz="1200">
                <a:solidFill>
                  <a:schemeClr val="tx1"/>
                </a:solidFill>
                <a:latin typeface="Arial" pitchFamily="34" charset="0"/>
                <a:ea typeface="LF_Kai" pitchFamily="2" charset="-122"/>
              </a:defRPr>
            </a:lvl1pPr>
            <a:lvl2pPr marL="742950" indent="-285750" defTabSz="1081088" eaLnBrk="0" hangingPunct="0">
              <a:defRPr sz="1200">
                <a:solidFill>
                  <a:schemeClr val="tx1"/>
                </a:solidFill>
                <a:latin typeface="Arial" pitchFamily="34" charset="0"/>
                <a:ea typeface="LF_Kai" pitchFamily="2" charset="-122"/>
              </a:defRPr>
            </a:lvl2pPr>
            <a:lvl3pPr marL="1143000" indent="-228600" defTabSz="1081088" eaLnBrk="0" hangingPunct="0">
              <a:defRPr sz="1200">
                <a:solidFill>
                  <a:schemeClr val="tx1"/>
                </a:solidFill>
                <a:latin typeface="Arial" pitchFamily="34" charset="0"/>
                <a:ea typeface="LF_Kai" pitchFamily="2" charset="-122"/>
              </a:defRPr>
            </a:lvl3pPr>
            <a:lvl4pPr marL="1600200" indent="-228600" defTabSz="1081088" eaLnBrk="0" hangingPunct="0">
              <a:defRPr sz="1200">
                <a:solidFill>
                  <a:schemeClr val="tx1"/>
                </a:solidFill>
                <a:latin typeface="Arial" pitchFamily="34" charset="0"/>
                <a:ea typeface="LF_Kai" pitchFamily="2" charset="-122"/>
              </a:defRPr>
            </a:lvl4pPr>
            <a:lvl5pPr marL="2057400" indent="-228600" defTabSz="1081088" eaLnBrk="0" hangingPunct="0">
              <a:defRPr sz="1200">
                <a:solidFill>
                  <a:schemeClr val="tx1"/>
                </a:solidFill>
                <a:latin typeface="Arial" pitchFamily="34" charset="0"/>
                <a:ea typeface="LF_Kai" pitchFamily="2" charset="-122"/>
              </a:defRPr>
            </a:lvl5pPr>
            <a:lvl6pPr marL="25146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6pPr>
            <a:lvl7pPr marL="29718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7pPr>
            <a:lvl8pPr marL="34290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8pPr>
            <a:lvl9pPr marL="38862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9pPr>
          </a:lstStyle>
          <a:p>
            <a:pPr algn="l" eaLnBrk="1" hangingPunct="1">
              <a:spcBef>
                <a:spcPct val="25000"/>
              </a:spcBef>
            </a:pPr>
            <a:r>
              <a:rPr lang="en-CA" sz="800" dirty="0">
                <a:solidFill>
                  <a:srgbClr val="000000"/>
                </a:solidFill>
              </a:rPr>
              <a:t>Port Facility / Coal Terminal</a:t>
            </a:r>
          </a:p>
          <a:p>
            <a:pPr algn="l" eaLnBrk="1" hangingPunct="1">
              <a:spcBef>
                <a:spcPct val="25000"/>
              </a:spcBef>
            </a:pPr>
            <a:r>
              <a:rPr lang="en-CA" sz="800" dirty="0">
                <a:solidFill>
                  <a:srgbClr val="000000"/>
                </a:solidFill>
              </a:rPr>
              <a:t>CN Railway</a:t>
            </a:r>
          </a:p>
          <a:p>
            <a:pPr algn="l" eaLnBrk="1" hangingPunct="1">
              <a:spcBef>
                <a:spcPct val="25000"/>
              </a:spcBef>
            </a:pPr>
            <a:r>
              <a:rPr lang="en-CA" sz="800" dirty="0">
                <a:solidFill>
                  <a:srgbClr val="000000"/>
                </a:solidFill>
              </a:rPr>
              <a:t>CP Railway</a:t>
            </a:r>
          </a:p>
          <a:p>
            <a:pPr algn="l" eaLnBrk="1" hangingPunct="1">
              <a:spcBef>
                <a:spcPct val="25000"/>
              </a:spcBef>
            </a:pPr>
            <a:endParaRPr lang="en-CA" sz="800" dirty="0">
              <a:solidFill>
                <a:srgbClr val="000000"/>
              </a:solidFill>
            </a:endParaRPr>
          </a:p>
        </p:txBody>
      </p:sp>
      <p:grpSp>
        <p:nvGrpSpPr>
          <p:cNvPr id="27804" name="Group 181"/>
          <p:cNvGrpSpPr>
            <a:grpSpLocks/>
          </p:cNvGrpSpPr>
          <p:nvPr/>
        </p:nvGrpSpPr>
        <p:grpSpPr bwMode="auto">
          <a:xfrm>
            <a:off x="1283336" y="4922202"/>
            <a:ext cx="225425" cy="58738"/>
            <a:chOff x="5138" y="2628"/>
            <a:chExt cx="223" cy="60"/>
          </a:xfrm>
        </p:grpSpPr>
        <p:grpSp>
          <p:nvGrpSpPr>
            <p:cNvPr id="27912" name="Group 182"/>
            <p:cNvGrpSpPr>
              <a:grpSpLocks/>
            </p:cNvGrpSpPr>
            <p:nvPr/>
          </p:nvGrpSpPr>
          <p:grpSpPr bwMode="auto">
            <a:xfrm>
              <a:off x="5138" y="2628"/>
              <a:ext cx="223" cy="60"/>
              <a:chOff x="3803" y="1216"/>
              <a:chExt cx="111" cy="27"/>
            </a:xfrm>
          </p:grpSpPr>
          <p:sp>
            <p:nvSpPr>
              <p:cNvPr id="27919" name="Freeform 183"/>
              <p:cNvSpPr>
                <a:spLocks/>
              </p:cNvSpPr>
              <p:nvPr/>
            </p:nvSpPr>
            <p:spPr bwMode="auto">
              <a:xfrm>
                <a:off x="3803" y="1230"/>
                <a:ext cx="111" cy="13"/>
              </a:xfrm>
              <a:custGeom>
                <a:avLst/>
                <a:gdLst>
                  <a:gd name="T0" fmla="*/ 0 w 111"/>
                  <a:gd name="T1" fmla="*/ 2 h 13"/>
                  <a:gd name="T2" fmla="*/ 6 w 111"/>
                  <a:gd name="T3" fmla="*/ 2 h 13"/>
                  <a:gd name="T4" fmla="*/ 10 w 111"/>
                  <a:gd name="T5" fmla="*/ 13 h 13"/>
                  <a:gd name="T6" fmla="*/ 100 w 111"/>
                  <a:gd name="T7" fmla="*/ 13 h 13"/>
                  <a:gd name="T8" fmla="*/ 105 w 111"/>
                  <a:gd name="T9" fmla="*/ 2 h 13"/>
                  <a:gd name="T10" fmla="*/ 111 w 111"/>
                  <a:gd name="T11" fmla="*/ 2 h 13"/>
                  <a:gd name="T12" fmla="*/ 111 w 111"/>
                  <a:gd name="T13" fmla="*/ 0 h 13"/>
                  <a:gd name="T14" fmla="*/ 0 w 111"/>
                  <a:gd name="T15" fmla="*/ 0 h 13"/>
                  <a:gd name="T16" fmla="*/ 0 w 111"/>
                  <a:gd name="T17" fmla="*/ 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3"/>
                  <a:gd name="T29" fmla="*/ 111 w 1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3">
                    <a:moveTo>
                      <a:pt x="0" y="2"/>
                    </a:moveTo>
                    <a:lnTo>
                      <a:pt x="6" y="2"/>
                    </a:lnTo>
                    <a:lnTo>
                      <a:pt x="10" y="13"/>
                    </a:lnTo>
                    <a:lnTo>
                      <a:pt x="100" y="13"/>
                    </a:lnTo>
                    <a:lnTo>
                      <a:pt x="105" y="2"/>
                    </a:lnTo>
                    <a:lnTo>
                      <a:pt x="111" y="2"/>
                    </a:lnTo>
                    <a:lnTo>
                      <a:pt x="111" y="0"/>
                    </a:lnTo>
                    <a:lnTo>
                      <a:pt x="0" y="0"/>
                    </a:lnTo>
                    <a:lnTo>
                      <a:pt x="0" y="2"/>
                    </a:lnTo>
                    <a:close/>
                  </a:path>
                </a:pathLst>
              </a:custGeom>
              <a:solidFill>
                <a:srgbClr val="264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CA" dirty="0">
                  <a:solidFill>
                    <a:srgbClr val="000000"/>
                  </a:solidFill>
                  <a:latin typeface="Arial" pitchFamily="34" charset="0"/>
                </a:endParaRPr>
              </a:p>
            </p:txBody>
          </p:sp>
          <p:sp>
            <p:nvSpPr>
              <p:cNvPr id="27920" name="Rectangle 184"/>
              <p:cNvSpPr>
                <a:spLocks noChangeArrowheads="1"/>
              </p:cNvSpPr>
              <p:nvPr/>
            </p:nvSpPr>
            <p:spPr bwMode="auto">
              <a:xfrm>
                <a:off x="3828" y="1216"/>
                <a:ext cx="8" cy="18"/>
              </a:xfrm>
              <a:prstGeom prst="rect">
                <a:avLst/>
              </a:prstGeom>
              <a:solidFill>
                <a:srgbClr val="264E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000" dirty="0">
                  <a:solidFill>
                    <a:srgbClr val="000000"/>
                  </a:solidFill>
                  <a:latin typeface="Arial" pitchFamily="34" charset="0"/>
                </a:endParaRPr>
              </a:p>
            </p:txBody>
          </p:sp>
          <p:sp>
            <p:nvSpPr>
              <p:cNvPr id="27921" name="Freeform 185"/>
              <p:cNvSpPr>
                <a:spLocks/>
              </p:cNvSpPr>
              <p:nvPr/>
            </p:nvSpPr>
            <p:spPr bwMode="auto">
              <a:xfrm>
                <a:off x="3817" y="1221"/>
                <a:ext cx="14" cy="14"/>
              </a:xfrm>
              <a:custGeom>
                <a:avLst/>
                <a:gdLst>
                  <a:gd name="T0" fmla="*/ 14 w 14"/>
                  <a:gd name="T1" fmla="*/ 0 h 14"/>
                  <a:gd name="T2" fmla="*/ 0 w 14"/>
                  <a:gd name="T3" fmla="*/ 0 h 14"/>
                  <a:gd name="T4" fmla="*/ 0 w 14"/>
                  <a:gd name="T5" fmla="*/ 14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14" y="0"/>
                    </a:moveTo>
                    <a:lnTo>
                      <a:pt x="0" y="0"/>
                    </a:lnTo>
                    <a:lnTo>
                      <a:pt x="0" y="14"/>
                    </a:lnTo>
                  </a:path>
                </a:pathLst>
              </a:custGeom>
              <a:noFill/>
              <a:ln w="4763" cap="rnd">
                <a:solidFill>
                  <a:srgbClr val="264E8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CA" dirty="0">
                  <a:solidFill>
                    <a:srgbClr val="000000"/>
                  </a:solidFill>
                  <a:latin typeface="Arial" pitchFamily="34" charset="0"/>
                </a:endParaRPr>
              </a:p>
            </p:txBody>
          </p:sp>
        </p:grpSp>
        <p:sp>
          <p:nvSpPr>
            <p:cNvPr id="27913" name="Freeform 186"/>
            <p:cNvSpPr>
              <a:spLocks/>
            </p:cNvSpPr>
            <p:nvPr/>
          </p:nvSpPr>
          <p:spPr bwMode="auto">
            <a:xfrm>
              <a:off x="5138" y="2659"/>
              <a:ext cx="223" cy="29"/>
            </a:xfrm>
            <a:custGeom>
              <a:avLst/>
              <a:gdLst>
                <a:gd name="T0" fmla="*/ 0 w 111"/>
                <a:gd name="T1" fmla="*/ 2147483647 h 13"/>
                <a:gd name="T2" fmla="*/ 893578689 w 111"/>
                <a:gd name="T3" fmla="*/ 2147483647 h 13"/>
                <a:gd name="T4" fmla="*/ 1496119846 w 111"/>
                <a:gd name="T5" fmla="*/ 2147483647 h 13"/>
                <a:gd name="T6" fmla="*/ 2147483647 w 111"/>
                <a:gd name="T7" fmla="*/ 2147483647 h 13"/>
                <a:gd name="T8" fmla="*/ 2147483647 w 111"/>
                <a:gd name="T9" fmla="*/ 2147483647 h 13"/>
                <a:gd name="T10" fmla="*/ 2147483647 w 111"/>
                <a:gd name="T11" fmla="*/ 2147483647 h 13"/>
                <a:gd name="T12" fmla="*/ 2147483647 w 111"/>
                <a:gd name="T13" fmla="*/ 0 h 13"/>
                <a:gd name="T14" fmla="*/ 0 w 111"/>
                <a:gd name="T15" fmla="*/ 0 h 13"/>
                <a:gd name="T16" fmla="*/ 0 w 111"/>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3"/>
                <a:gd name="T29" fmla="*/ 111 w 1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3">
                  <a:moveTo>
                    <a:pt x="0" y="2"/>
                  </a:moveTo>
                  <a:lnTo>
                    <a:pt x="6" y="2"/>
                  </a:lnTo>
                  <a:lnTo>
                    <a:pt x="10" y="13"/>
                  </a:lnTo>
                  <a:lnTo>
                    <a:pt x="100" y="13"/>
                  </a:lnTo>
                  <a:lnTo>
                    <a:pt x="105" y="2"/>
                  </a:lnTo>
                  <a:lnTo>
                    <a:pt x="111" y="2"/>
                  </a:lnTo>
                  <a:lnTo>
                    <a:pt x="111" y="0"/>
                  </a:lnTo>
                  <a:lnTo>
                    <a:pt x="0" y="0"/>
                  </a:lnTo>
                  <a:lnTo>
                    <a:pt x="0" y="2"/>
                  </a:lnTo>
                  <a:close/>
                </a:path>
              </a:pathLst>
            </a:custGeom>
            <a:solidFill>
              <a:srgbClr val="264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CA" dirty="0">
                <a:solidFill>
                  <a:srgbClr val="000000"/>
                </a:solidFill>
                <a:latin typeface="Arial" pitchFamily="34" charset="0"/>
              </a:endParaRPr>
            </a:p>
          </p:txBody>
        </p:sp>
        <p:sp>
          <p:nvSpPr>
            <p:cNvPr id="27914" name="Rectangle 187"/>
            <p:cNvSpPr>
              <a:spLocks noChangeArrowheads="1"/>
            </p:cNvSpPr>
            <p:nvPr/>
          </p:nvSpPr>
          <p:spPr bwMode="auto">
            <a:xfrm>
              <a:off x="5188" y="2628"/>
              <a:ext cx="16" cy="40"/>
            </a:xfrm>
            <a:prstGeom prst="rect">
              <a:avLst/>
            </a:prstGeom>
            <a:solidFill>
              <a:srgbClr val="264E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000" dirty="0">
                <a:solidFill>
                  <a:srgbClr val="000000"/>
                </a:solidFill>
                <a:latin typeface="Arial" pitchFamily="34" charset="0"/>
              </a:endParaRPr>
            </a:p>
          </p:txBody>
        </p:sp>
        <p:sp>
          <p:nvSpPr>
            <p:cNvPr id="27915" name="Freeform 188"/>
            <p:cNvSpPr>
              <a:spLocks/>
            </p:cNvSpPr>
            <p:nvPr/>
          </p:nvSpPr>
          <p:spPr bwMode="auto">
            <a:xfrm>
              <a:off x="5166" y="2639"/>
              <a:ext cx="28" cy="31"/>
            </a:xfrm>
            <a:custGeom>
              <a:avLst/>
              <a:gdLst>
                <a:gd name="T0" fmla="*/ 1879048192 w 14"/>
                <a:gd name="T1" fmla="*/ 0 h 14"/>
                <a:gd name="T2" fmla="*/ 0 w 14"/>
                <a:gd name="T3" fmla="*/ 0 h 14"/>
                <a:gd name="T4" fmla="*/ 0 w 14"/>
                <a:gd name="T5" fmla="*/ 2147483647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14" y="0"/>
                  </a:moveTo>
                  <a:lnTo>
                    <a:pt x="0" y="0"/>
                  </a:lnTo>
                  <a:lnTo>
                    <a:pt x="0" y="14"/>
                  </a:lnTo>
                </a:path>
              </a:pathLst>
            </a:custGeom>
            <a:noFill/>
            <a:ln w="4763" cap="rnd">
              <a:solidFill>
                <a:srgbClr val="264E8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CA" dirty="0">
                <a:solidFill>
                  <a:srgbClr val="000000"/>
                </a:solidFill>
                <a:latin typeface="Arial" pitchFamily="34" charset="0"/>
              </a:endParaRPr>
            </a:p>
          </p:txBody>
        </p:sp>
        <p:sp>
          <p:nvSpPr>
            <p:cNvPr id="27916" name="Freeform 189"/>
            <p:cNvSpPr>
              <a:spLocks/>
            </p:cNvSpPr>
            <p:nvPr/>
          </p:nvSpPr>
          <p:spPr bwMode="auto">
            <a:xfrm>
              <a:off x="5138" y="2659"/>
              <a:ext cx="223" cy="29"/>
            </a:xfrm>
            <a:custGeom>
              <a:avLst/>
              <a:gdLst>
                <a:gd name="T0" fmla="*/ 0 w 111"/>
                <a:gd name="T1" fmla="*/ 2147483647 h 13"/>
                <a:gd name="T2" fmla="*/ 893578689 w 111"/>
                <a:gd name="T3" fmla="*/ 2147483647 h 13"/>
                <a:gd name="T4" fmla="*/ 1496119846 w 111"/>
                <a:gd name="T5" fmla="*/ 2147483647 h 13"/>
                <a:gd name="T6" fmla="*/ 2147483647 w 111"/>
                <a:gd name="T7" fmla="*/ 2147483647 h 13"/>
                <a:gd name="T8" fmla="*/ 2147483647 w 111"/>
                <a:gd name="T9" fmla="*/ 2147483647 h 13"/>
                <a:gd name="T10" fmla="*/ 2147483647 w 111"/>
                <a:gd name="T11" fmla="*/ 2147483647 h 13"/>
                <a:gd name="T12" fmla="*/ 2147483647 w 111"/>
                <a:gd name="T13" fmla="*/ 0 h 13"/>
                <a:gd name="T14" fmla="*/ 0 w 111"/>
                <a:gd name="T15" fmla="*/ 0 h 13"/>
                <a:gd name="T16" fmla="*/ 0 w 111"/>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3"/>
                <a:gd name="T29" fmla="*/ 111 w 1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3">
                  <a:moveTo>
                    <a:pt x="0" y="2"/>
                  </a:moveTo>
                  <a:lnTo>
                    <a:pt x="6" y="2"/>
                  </a:lnTo>
                  <a:lnTo>
                    <a:pt x="10" y="13"/>
                  </a:lnTo>
                  <a:lnTo>
                    <a:pt x="100" y="13"/>
                  </a:lnTo>
                  <a:lnTo>
                    <a:pt x="105" y="2"/>
                  </a:lnTo>
                  <a:lnTo>
                    <a:pt x="111" y="2"/>
                  </a:lnTo>
                  <a:lnTo>
                    <a:pt x="111" y="0"/>
                  </a:lnTo>
                  <a:lnTo>
                    <a:pt x="0" y="0"/>
                  </a:lnTo>
                  <a:lnTo>
                    <a:pt x="0" y="2"/>
                  </a:lnTo>
                  <a:close/>
                </a:path>
              </a:pathLst>
            </a:custGeom>
            <a:solidFill>
              <a:srgbClr val="264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CA" dirty="0">
                <a:solidFill>
                  <a:srgbClr val="000000"/>
                </a:solidFill>
                <a:latin typeface="Arial" pitchFamily="34" charset="0"/>
              </a:endParaRPr>
            </a:p>
          </p:txBody>
        </p:sp>
        <p:sp>
          <p:nvSpPr>
            <p:cNvPr id="27917" name="Rectangle 190"/>
            <p:cNvSpPr>
              <a:spLocks noChangeArrowheads="1"/>
            </p:cNvSpPr>
            <p:nvPr/>
          </p:nvSpPr>
          <p:spPr bwMode="auto">
            <a:xfrm>
              <a:off x="5188" y="2628"/>
              <a:ext cx="16" cy="40"/>
            </a:xfrm>
            <a:prstGeom prst="rect">
              <a:avLst/>
            </a:prstGeom>
            <a:solidFill>
              <a:srgbClr val="264E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000" dirty="0">
                <a:solidFill>
                  <a:srgbClr val="000000"/>
                </a:solidFill>
                <a:latin typeface="Arial" pitchFamily="34" charset="0"/>
              </a:endParaRPr>
            </a:p>
          </p:txBody>
        </p:sp>
        <p:sp>
          <p:nvSpPr>
            <p:cNvPr id="27918" name="Freeform 191"/>
            <p:cNvSpPr>
              <a:spLocks/>
            </p:cNvSpPr>
            <p:nvPr/>
          </p:nvSpPr>
          <p:spPr bwMode="auto">
            <a:xfrm>
              <a:off x="5166" y="2639"/>
              <a:ext cx="28" cy="31"/>
            </a:xfrm>
            <a:custGeom>
              <a:avLst/>
              <a:gdLst>
                <a:gd name="T0" fmla="*/ 1879048192 w 14"/>
                <a:gd name="T1" fmla="*/ 0 h 14"/>
                <a:gd name="T2" fmla="*/ 0 w 14"/>
                <a:gd name="T3" fmla="*/ 0 h 14"/>
                <a:gd name="T4" fmla="*/ 0 w 14"/>
                <a:gd name="T5" fmla="*/ 2147483647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14" y="0"/>
                  </a:moveTo>
                  <a:lnTo>
                    <a:pt x="0" y="0"/>
                  </a:lnTo>
                  <a:lnTo>
                    <a:pt x="0" y="14"/>
                  </a:lnTo>
                </a:path>
              </a:pathLst>
            </a:custGeom>
            <a:noFill/>
            <a:ln w="4763" cap="rnd">
              <a:solidFill>
                <a:srgbClr val="264E8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CA" dirty="0">
                <a:solidFill>
                  <a:srgbClr val="000000"/>
                </a:solidFill>
                <a:latin typeface="Arial" pitchFamily="34" charset="0"/>
              </a:endParaRPr>
            </a:p>
          </p:txBody>
        </p:sp>
      </p:grpSp>
      <p:sp>
        <p:nvSpPr>
          <p:cNvPr id="27805" name="Line 192"/>
          <p:cNvSpPr>
            <a:spLocks noChangeShapeType="1"/>
          </p:cNvSpPr>
          <p:nvPr/>
        </p:nvSpPr>
        <p:spPr bwMode="auto">
          <a:xfrm>
            <a:off x="1318613" y="5340668"/>
            <a:ext cx="158750" cy="0"/>
          </a:xfrm>
          <a:prstGeom prst="line">
            <a:avLst/>
          </a:prstGeom>
          <a:noFill/>
          <a:ln w="15875">
            <a:solidFill>
              <a:srgbClr val="FE000C"/>
            </a:solidFill>
            <a:prstDash val="sysDot"/>
            <a:round/>
            <a:headEnd/>
            <a:tailEnd/>
          </a:ln>
          <a:extLst>
            <a:ext uri="{909E8E84-426E-40DD-AFC4-6F175D3DCCD1}">
              <a14:hiddenFill xmlns:a14="http://schemas.microsoft.com/office/drawing/2010/main">
                <a:noFill/>
              </a14:hiddenFill>
            </a:ext>
          </a:extLst>
        </p:spPr>
        <p:txBody>
          <a:bodyPr lIns="91288" tIns="45642" rIns="91288" bIns="45642"/>
          <a:lstStyle/>
          <a:p>
            <a:pPr algn="ctr"/>
            <a:endParaRPr lang="en-CA" dirty="0">
              <a:solidFill>
                <a:srgbClr val="000000"/>
              </a:solidFill>
              <a:latin typeface="Arial" pitchFamily="34" charset="0"/>
            </a:endParaRPr>
          </a:p>
        </p:txBody>
      </p:sp>
      <p:sp>
        <p:nvSpPr>
          <p:cNvPr id="27809" name="Text Box 196"/>
          <p:cNvSpPr txBox="1">
            <a:spLocks noChangeArrowheads="1"/>
          </p:cNvSpPr>
          <p:nvPr/>
        </p:nvSpPr>
        <p:spPr bwMode="auto">
          <a:xfrm>
            <a:off x="3178825" y="4696460"/>
            <a:ext cx="1444625" cy="79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288" tIns="45642" rIns="91288" bIns="45642">
            <a:spAutoFit/>
          </a:bodyPr>
          <a:lstStyle>
            <a:lvl1pPr marL="225425" defTabSz="1081088" eaLnBrk="0" hangingPunct="0">
              <a:defRPr sz="1200">
                <a:solidFill>
                  <a:schemeClr val="tx1"/>
                </a:solidFill>
                <a:latin typeface="Arial" pitchFamily="34" charset="0"/>
                <a:ea typeface="LF_Kai" pitchFamily="2" charset="-122"/>
              </a:defRPr>
            </a:lvl1pPr>
            <a:lvl2pPr marL="742950" indent="-285750" defTabSz="1081088" eaLnBrk="0" hangingPunct="0">
              <a:defRPr sz="1200">
                <a:solidFill>
                  <a:schemeClr val="tx1"/>
                </a:solidFill>
                <a:latin typeface="Arial" pitchFamily="34" charset="0"/>
                <a:ea typeface="LF_Kai" pitchFamily="2" charset="-122"/>
              </a:defRPr>
            </a:lvl2pPr>
            <a:lvl3pPr marL="1143000" indent="-228600" defTabSz="1081088" eaLnBrk="0" hangingPunct="0">
              <a:defRPr sz="1200">
                <a:solidFill>
                  <a:schemeClr val="tx1"/>
                </a:solidFill>
                <a:latin typeface="Arial" pitchFamily="34" charset="0"/>
                <a:ea typeface="LF_Kai" pitchFamily="2" charset="-122"/>
              </a:defRPr>
            </a:lvl3pPr>
            <a:lvl4pPr marL="1600200" indent="-228600" defTabSz="1081088" eaLnBrk="0" hangingPunct="0">
              <a:defRPr sz="1200">
                <a:solidFill>
                  <a:schemeClr val="tx1"/>
                </a:solidFill>
                <a:latin typeface="Arial" pitchFamily="34" charset="0"/>
                <a:ea typeface="LF_Kai" pitchFamily="2" charset="-122"/>
              </a:defRPr>
            </a:lvl4pPr>
            <a:lvl5pPr marL="2057400" indent="-228600" defTabSz="1081088" eaLnBrk="0" hangingPunct="0">
              <a:defRPr sz="1200">
                <a:solidFill>
                  <a:schemeClr val="tx1"/>
                </a:solidFill>
                <a:latin typeface="Arial" pitchFamily="34" charset="0"/>
                <a:ea typeface="LF_Kai" pitchFamily="2" charset="-122"/>
              </a:defRPr>
            </a:lvl5pPr>
            <a:lvl6pPr marL="25146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6pPr>
            <a:lvl7pPr marL="29718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7pPr>
            <a:lvl8pPr marL="34290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8pPr>
            <a:lvl9pPr marL="38862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9pPr>
          </a:lstStyle>
          <a:p>
            <a:pPr algn="l" eaLnBrk="1" hangingPunct="1">
              <a:lnSpc>
                <a:spcPct val="200000"/>
              </a:lnSpc>
            </a:pPr>
            <a:r>
              <a:rPr lang="en-CA" sz="800" dirty="0">
                <a:solidFill>
                  <a:srgbClr val="000000"/>
                </a:solidFill>
              </a:rPr>
              <a:t>Bituminous</a:t>
            </a:r>
          </a:p>
          <a:p>
            <a:pPr algn="l" eaLnBrk="1" hangingPunct="1">
              <a:lnSpc>
                <a:spcPct val="200000"/>
              </a:lnSpc>
            </a:pPr>
            <a:r>
              <a:rPr lang="en-CA" sz="800" dirty="0">
                <a:solidFill>
                  <a:srgbClr val="000000"/>
                </a:solidFill>
              </a:rPr>
              <a:t>Sub-bituminous</a:t>
            </a:r>
          </a:p>
          <a:p>
            <a:pPr algn="l" eaLnBrk="1" hangingPunct="1">
              <a:lnSpc>
                <a:spcPct val="200000"/>
              </a:lnSpc>
            </a:pPr>
            <a:r>
              <a:rPr lang="en-CA" sz="800" dirty="0">
                <a:solidFill>
                  <a:srgbClr val="000000"/>
                </a:solidFill>
              </a:rPr>
              <a:t>Lignite</a:t>
            </a:r>
            <a:endParaRPr lang="en-CA" sz="900" dirty="0">
              <a:solidFill>
                <a:srgbClr val="000000"/>
              </a:solidFill>
            </a:endParaRPr>
          </a:p>
        </p:txBody>
      </p:sp>
      <p:sp>
        <p:nvSpPr>
          <p:cNvPr id="27810" name="Rectangle 197"/>
          <p:cNvSpPr>
            <a:spLocks noChangeArrowheads="1"/>
          </p:cNvSpPr>
          <p:nvPr/>
        </p:nvSpPr>
        <p:spPr bwMode="auto">
          <a:xfrm>
            <a:off x="3293115" y="4851718"/>
            <a:ext cx="123825" cy="95250"/>
          </a:xfrm>
          <a:prstGeom prst="rect">
            <a:avLst/>
          </a:prstGeom>
          <a:solidFill>
            <a:srgbClr val="003369"/>
          </a:solidFill>
          <a:ln>
            <a:noFill/>
          </a:ln>
          <a:extLst/>
        </p:spPr>
        <p:txBody>
          <a:bodyPr wrap="none" lIns="91288" tIns="45642" rIns="91288" bIns="45642" anchor="ctr"/>
          <a:lstStyle/>
          <a:p>
            <a:pPr algn="ctr"/>
            <a:endParaRPr lang="en-US" sz="1000" dirty="0">
              <a:solidFill>
                <a:srgbClr val="000000"/>
              </a:solidFill>
              <a:latin typeface="Arial" pitchFamily="34" charset="0"/>
            </a:endParaRPr>
          </a:p>
        </p:txBody>
      </p:sp>
      <p:sp>
        <p:nvSpPr>
          <p:cNvPr id="27811" name="Rectangle 198"/>
          <p:cNvSpPr>
            <a:spLocks noChangeArrowheads="1"/>
          </p:cNvSpPr>
          <p:nvPr/>
        </p:nvSpPr>
        <p:spPr bwMode="auto">
          <a:xfrm>
            <a:off x="3293115" y="5088255"/>
            <a:ext cx="123825" cy="95250"/>
          </a:xfrm>
          <a:prstGeom prst="rect">
            <a:avLst/>
          </a:prstGeom>
          <a:solidFill>
            <a:srgbClr val="B2C78C"/>
          </a:solidFill>
          <a:ln>
            <a:noFill/>
          </a:ln>
          <a:extLst/>
        </p:spPr>
        <p:txBody>
          <a:bodyPr wrap="none" lIns="91288" tIns="45642" rIns="91288" bIns="45642" anchor="ctr"/>
          <a:lstStyle/>
          <a:p>
            <a:pPr algn="ctr"/>
            <a:endParaRPr lang="en-US" sz="1000" dirty="0">
              <a:solidFill>
                <a:srgbClr val="000000"/>
              </a:solidFill>
              <a:latin typeface="Arial" pitchFamily="34" charset="0"/>
            </a:endParaRPr>
          </a:p>
        </p:txBody>
      </p:sp>
      <p:sp>
        <p:nvSpPr>
          <p:cNvPr id="27812" name="Rectangle 199"/>
          <p:cNvSpPr>
            <a:spLocks noChangeArrowheads="1"/>
          </p:cNvSpPr>
          <p:nvPr/>
        </p:nvSpPr>
        <p:spPr bwMode="auto">
          <a:xfrm>
            <a:off x="3293115" y="5334318"/>
            <a:ext cx="123825" cy="95250"/>
          </a:xfrm>
          <a:prstGeom prst="rect">
            <a:avLst/>
          </a:prstGeom>
          <a:solidFill>
            <a:srgbClr val="D8B08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288" tIns="45642" rIns="91288" bIns="45642" anchor="ctr"/>
          <a:lstStyle/>
          <a:p>
            <a:pPr algn="ctr"/>
            <a:endParaRPr lang="en-US" sz="1000" dirty="0">
              <a:solidFill>
                <a:srgbClr val="000000"/>
              </a:solidFill>
              <a:latin typeface="Arial" pitchFamily="34" charset="0"/>
            </a:endParaRPr>
          </a:p>
        </p:txBody>
      </p:sp>
      <p:sp>
        <p:nvSpPr>
          <p:cNvPr id="27813" name="Rectangle 223"/>
          <p:cNvSpPr>
            <a:spLocks noChangeArrowheads="1"/>
          </p:cNvSpPr>
          <p:nvPr/>
        </p:nvSpPr>
        <p:spPr bwMode="auto">
          <a:xfrm>
            <a:off x="838200" y="5594985"/>
            <a:ext cx="3720592" cy="215900"/>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288" tIns="45642" rIns="91288" bIns="45642" anchor="ctr"/>
          <a:lstStyle/>
          <a:p>
            <a:pPr defTabSz="1079186"/>
            <a:r>
              <a:rPr lang="fr-CA" sz="1000" b="1" dirty="0">
                <a:solidFill>
                  <a:srgbClr val="000000"/>
                </a:solidFill>
                <a:latin typeface="Arial" pitchFamily="34" charset="0"/>
              </a:rPr>
              <a:t>Western Canadian Coal Companies</a:t>
            </a:r>
            <a:endParaRPr lang="en-CA" sz="1000" b="1" dirty="0">
              <a:solidFill>
                <a:srgbClr val="000000"/>
              </a:solidFill>
              <a:latin typeface="Arial" pitchFamily="34" charset="0"/>
            </a:endParaRPr>
          </a:p>
        </p:txBody>
      </p:sp>
      <p:sp>
        <p:nvSpPr>
          <p:cNvPr id="27814" name="Rectangle 224"/>
          <p:cNvSpPr>
            <a:spLocks noChangeArrowheads="1"/>
          </p:cNvSpPr>
          <p:nvPr/>
        </p:nvSpPr>
        <p:spPr bwMode="auto">
          <a:xfrm>
            <a:off x="2792803" y="4548699"/>
            <a:ext cx="1749321" cy="219456"/>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288" tIns="45642" rIns="91288" bIns="45642" anchor="ctr"/>
          <a:lstStyle/>
          <a:p>
            <a:pPr defTabSz="1079186"/>
            <a:r>
              <a:rPr lang="fr-CA" sz="1000" b="1" dirty="0">
                <a:solidFill>
                  <a:srgbClr val="000000"/>
                </a:solidFill>
                <a:latin typeface="Arial" pitchFamily="34" charset="0"/>
              </a:rPr>
              <a:t>Coal Rank</a:t>
            </a:r>
            <a:endParaRPr lang="en-CA" sz="1000" b="1" dirty="0">
              <a:solidFill>
                <a:srgbClr val="000000"/>
              </a:solidFill>
              <a:latin typeface="Arial" pitchFamily="34" charset="0"/>
            </a:endParaRPr>
          </a:p>
        </p:txBody>
      </p:sp>
      <p:sp>
        <p:nvSpPr>
          <p:cNvPr id="27816" name="Rectangle 226"/>
          <p:cNvSpPr>
            <a:spLocks noChangeArrowheads="1"/>
          </p:cNvSpPr>
          <p:nvPr/>
        </p:nvSpPr>
        <p:spPr bwMode="auto">
          <a:xfrm>
            <a:off x="838201" y="4544695"/>
            <a:ext cx="1764048" cy="215900"/>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288" tIns="45642" rIns="91288" bIns="45642" anchor="ctr"/>
          <a:lstStyle/>
          <a:p>
            <a:pPr defTabSz="1079186"/>
            <a:r>
              <a:rPr lang="fr-CA" sz="1000" b="1" dirty="0">
                <a:solidFill>
                  <a:srgbClr val="000000"/>
                </a:solidFill>
                <a:latin typeface="Arial" pitchFamily="34" charset="0"/>
              </a:rPr>
              <a:t>Infrastructure</a:t>
            </a:r>
            <a:endParaRPr lang="en-CA" sz="1000" b="1" dirty="0">
              <a:solidFill>
                <a:srgbClr val="000000"/>
              </a:solidFill>
              <a:latin typeface="Arial" pitchFamily="34" charset="0"/>
            </a:endParaRPr>
          </a:p>
        </p:txBody>
      </p:sp>
      <p:sp>
        <p:nvSpPr>
          <p:cNvPr id="27818" name="Line 232"/>
          <p:cNvSpPr>
            <a:spLocks noChangeShapeType="1"/>
          </p:cNvSpPr>
          <p:nvPr/>
        </p:nvSpPr>
        <p:spPr bwMode="auto">
          <a:xfrm>
            <a:off x="2702465" y="4786001"/>
            <a:ext cx="0" cy="751833"/>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lIns="91288" tIns="45642" rIns="91288" bIns="45642"/>
          <a:lstStyle/>
          <a:p>
            <a:pPr algn="ctr"/>
            <a:endParaRPr lang="en-CA" dirty="0">
              <a:solidFill>
                <a:srgbClr val="000000"/>
              </a:solidFill>
              <a:latin typeface="Arial" pitchFamily="34" charset="0"/>
            </a:endParaRPr>
          </a:p>
        </p:txBody>
      </p:sp>
      <p:sp>
        <p:nvSpPr>
          <p:cNvPr id="27819" name="Line 233"/>
          <p:cNvSpPr>
            <a:spLocks noChangeShapeType="1"/>
          </p:cNvSpPr>
          <p:nvPr/>
        </p:nvSpPr>
        <p:spPr bwMode="auto">
          <a:xfrm>
            <a:off x="4542125" y="4760595"/>
            <a:ext cx="9205" cy="786765"/>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lIns="91288" tIns="45642" rIns="91288" bIns="45642"/>
          <a:lstStyle/>
          <a:p>
            <a:pPr algn="ctr"/>
            <a:endParaRPr lang="en-CA" dirty="0">
              <a:solidFill>
                <a:srgbClr val="000000"/>
              </a:solidFill>
              <a:latin typeface="Arial" pitchFamily="34" charset="0"/>
            </a:endParaRPr>
          </a:p>
        </p:txBody>
      </p:sp>
      <p:sp>
        <p:nvSpPr>
          <p:cNvPr id="27820" name="Line 234"/>
          <p:cNvSpPr>
            <a:spLocks noChangeShapeType="1"/>
          </p:cNvSpPr>
          <p:nvPr/>
        </p:nvSpPr>
        <p:spPr bwMode="auto">
          <a:xfrm>
            <a:off x="4558792" y="5810885"/>
            <a:ext cx="0" cy="1000126"/>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lIns="91288" tIns="45642" rIns="91288" bIns="45642"/>
          <a:lstStyle/>
          <a:p>
            <a:pPr algn="ctr"/>
            <a:endParaRPr lang="en-CA" dirty="0">
              <a:solidFill>
                <a:srgbClr val="000000"/>
              </a:solidFill>
              <a:latin typeface="Arial" pitchFamily="34" charset="0"/>
            </a:endParaRPr>
          </a:p>
        </p:txBody>
      </p:sp>
      <p:sp>
        <p:nvSpPr>
          <p:cNvPr id="27821" name="Line 241"/>
          <p:cNvSpPr>
            <a:spLocks noChangeShapeType="1"/>
          </p:cNvSpPr>
          <p:nvPr/>
        </p:nvSpPr>
        <p:spPr bwMode="auto">
          <a:xfrm>
            <a:off x="1312670" y="5176204"/>
            <a:ext cx="158750" cy="0"/>
          </a:xfrm>
          <a:prstGeom prst="line">
            <a:avLst/>
          </a:prstGeom>
          <a:noFill/>
          <a:ln w="15875">
            <a:solidFill>
              <a:schemeClr val="hlink"/>
            </a:solidFill>
            <a:prstDash val="sysDot"/>
            <a:round/>
            <a:headEnd/>
            <a:tailEnd/>
          </a:ln>
          <a:extLst>
            <a:ext uri="{909E8E84-426E-40DD-AFC4-6F175D3DCCD1}">
              <a14:hiddenFill xmlns:a14="http://schemas.microsoft.com/office/drawing/2010/main">
                <a:noFill/>
              </a14:hiddenFill>
            </a:ext>
          </a:extLst>
        </p:spPr>
        <p:txBody>
          <a:bodyPr lIns="91288" tIns="45642" rIns="91288" bIns="45642"/>
          <a:lstStyle/>
          <a:p>
            <a:pPr algn="ctr"/>
            <a:endParaRPr lang="en-CA" dirty="0">
              <a:solidFill>
                <a:srgbClr val="000000"/>
              </a:solidFill>
              <a:latin typeface="Arial" pitchFamily="34" charset="0"/>
            </a:endParaRPr>
          </a:p>
        </p:txBody>
      </p:sp>
      <p:sp>
        <p:nvSpPr>
          <p:cNvPr id="27860" name="Rectangle 172"/>
          <p:cNvSpPr>
            <a:spLocks noGrp="1" noChangeArrowheads="1"/>
          </p:cNvSpPr>
          <p:nvPr>
            <p:ph type="title"/>
          </p:nvPr>
        </p:nvSpPr>
        <p:spPr>
          <a:xfrm>
            <a:off x="424764" y="739962"/>
            <a:ext cx="7137400" cy="416424"/>
          </a:xfrm>
        </p:spPr>
        <p:txBody>
          <a:bodyPr/>
          <a:lstStyle/>
          <a:p>
            <a:r>
              <a:rPr lang="en-GB" sz="1500" dirty="0" smtClean="0"/>
              <a:t>World Class Infrastructure</a:t>
            </a:r>
          </a:p>
        </p:txBody>
      </p:sp>
      <p:sp>
        <p:nvSpPr>
          <p:cNvPr id="155" name="Rectangle 3"/>
          <p:cNvSpPr>
            <a:spLocks noGrp="1" noChangeArrowheads="1"/>
          </p:cNvSpPr>
          <p:nvPr>
            <p:ph idx="1"/>
          </p:nvPr>
        </p:nvSpPr>
        <p:spPr>
          <a:xfrm>
            <a:off x="5109666" y="1891595"/>
            <a:ext cx="4396075" cy="2098691"/>
          </a:xfrm>
        </p:spPr>
        <p:txBody>
          <a:bodyPr rtlCol="0">
            <a:noAutofit/>
          </a:bodyPr>
          <a:lstStyle/>
          <a:p>
            <a:pPr fontAlgn="auto">
              <a:spcBef>
                <a:spcPts val="1170"/>
              </a:spcBef>
              <a:spcAft>
                <a:spcPts val="0"/>
              </a:spcAft>
              <a:buClr>
                <a:srgbClr val="424242"/>
              </a:buClr>
              <a:buSzPct val="100000"/>
              <a:buFont typeface="Arial" pitchFamily="34" charset="0"/>
              <a:buChar char="●"/>
              <a:defRPr/>
            </a:pPr>
            <a:r>
              <a:rPr lang="en-US" sz="1400" dirty="0" smtClean="0">
                <a:latin typeface="Arial" pitchFamily="34" charset="0"/>
                <a:cs typeface="Arial" pitchFamily="34" charset="0"/>
              </a:rPr>
              <a:t>CN Rail provides access </a:t>
            </a:r>
            <a:r>
              <a:rPr lang="en-US" sz="1400" dirty="0">
                <a:latin typeface="Arial" pitchFamily="34" charset="0"/>
                <a:cs typeface="Arial" pitchFamily="34" charset="0"/>
              </a:rPr>
              <a:t>to Ridley </a:t>
            </a:r>
            <a:r>
              <a:rPr lang="en-US" sz="1400" dirty="0" smtClean="0">
                <a:latin typeface="Arial" pitchFamily="34" charset="0"/>
                <a:cs typeface="Arial" pitchFamily="34" charset="0"/>
              </a:rPr>
              <a:t>Terminals</a:t>
            </a:r>
            <a:endParaRPr lang="en-US" sz="1400" dirty="0">
              <a:latin typeface="Arial" pitchFamily="34" charset="0"/>
              <a:cs typeface="Arial" pitchFamily="34" charset="0"/>
            </a:endParaRPr>
          </a:p>
          <a:p>
            <a:pPr>
              <a:spcBef>
                <a:spcPts val="1170"/>
              </a:spcBef>
              <a:buClr>
                <a:srgbClr val="424242"/>
              </a:buClr>
              <a:buSzPct val="100000"/>
              <a:buFont typeface="Arial" pitchFamily="34" charset="0"/>
              <a:buChar char="●"/>
            </a:pPr>
            <a:r>
              <a:rPr lang="en-US" sz="1400" dirty="0" smtClean="0">
                <a:latin typeface="Arial" pitchFamily="34" charset="0"/>
                <a:cs typeface="Arial" pitchFamily="34" charset="0"/>
              </a:rPr>
              <a:t>Deep-water coal loading facilities at Ridley Terminals</a:t>
            </a:r>
          </a:p>
          <a:p>
            <a:pPr lvl="1" fontAlgn="auto">
              <a:spcAft>
                <a:spcPts val="0"/>
              </a:spcAft>
              <a:buClr>
                <a:srgbClr val="A9B3C1"/>
              </a:buClr>
              <a:defRPr/>
            </a:pPr>
            <a:r>
              <a:rPr lang="en-CA" sz="1400" dirty="0" smtClean="0">
                <a:latin typeface="Arial" pitchFamily="34" charset="0"/>
                <a:cs typeface="Arial" pitchFamily="34" charset="0"/>
              </a:rPr>
              <a:t>Current capacity 30 Mtpa</a:t>
            </a:r>
          </a:p>
          <a:p>
            <a:pPr lvl="1" fontAlgn="auto">
              <a:spcAft>
                <a:spcPts val="0"/>
              </a:spcAft>
              <a:buClr>
                <a:srgbClr val="A9B3C1"/>
              </a:buClr>
              <a:defRPr/>
            </a:pPr>
            <a:r>
              <a:rPr lang="en-CA" sz="1400" dirty="0" smtClean="0">
                <a:latin typeface="Arial" pitchFamily="34" charset="0"/>
                <a:cs typeface="Arial" pitchFamily="34" charset="0"/>
              </a:rPr>
              <a:t>Recent Modification Project to increase capacity to 30 Mtpa</a:t>
            </a:r>
          </a:p>
          <a:p>
            <a:pPr marL="231775" lvl="1" indent="-231775">
              <a:spcBef>
                <a:spcPts val="1170"/>
              </a:spcBef>
              <a:buClr>
                <a:srgbClr val="424242"/>
              </a:buClr>
              <a:buSzPct val="100000"/>
              <a:buFont typeface="Arial" pitchFamily="34" charset="0"/>
              <a:buChar char="●"/>
              <a:defRPr/>
            </a:pPr>
            <a:r>
              <a:rPr lang="en-US" sz="1400" dirty="0" smtClean="0">
                <a:latin typeface="Arial" pitchFamily="34" charset="0"/>
                <a:cs typeface="Arial" pitchFamily="34" charset="0"/>
              </a:rPr>
              <a:t>No </a:t>
            </a:r>
            <a:r>
              <a:rPr lang="en-US" sz="1400" dirty="0">
                <a:latin typeface="Arial" pitchFamily="34" charset="0"/>
                <a:cs typeface="Arial" pitchFamily="34" charset="0"/>
              </a:rPr>
              <a:t>port or rail capacity constraints</a:t>
            </a:r>
          </a:p>
        </p:txBody>
      </p:sp>
      <p:pic>
        <p:nvPicPr>
          <p:cNvPr id="27866" name="Picture 208" descr="Teck_T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1465" y="5912213"/>
            <a:ext cx="453485" cy="17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76" name="Picture 219" descr="top_name_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1139" y="6192379"/>
            <a:ext cx="1157917" cy="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78" name="Picture 2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28392" y="6457950"/>
            <a:ext cx="338808" cy="33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7" name="Picture 1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9818" y="6657116"/>
            <a:ext cx="628241" cy="139065"/>
          </a:xfrm>
          <a:prstGeom prst="rect">
            <a:avLst/>
          </a:prstGeom>
        </p:spPr>
      </p:pic>
      <p:pic>
        <p:nvPicPr>
          <p:cNvPr id="149" name="Picture 148" descr="Coalspur"/>
          <p:cNvPicPr>
            <a:picLocks noChangeAspect="1" noChangeArrowheads="1"/>
          </p:cNvPicPr>
          <p:nvPr/>
        </p:nvPicPr>
        <p:blipFill>
          <a:blip r:embed="rId11" cstate="print"/>
          <a:srcRect/>
          <a:stretch>
            <a:fillRect/>
          </a:stretch>
        </p:blipFill>
        <p:spPr bwMode="auto">
          <a:xfrm>
            <a:off x="3092570" y="5909213"/>
            <a:ext cx="281635" cy="207264"/>
          </a:xfrm>
          <a:prstGeom prst="rect">
            <a:avLst/>
          </a:prstGeom>
          <a:noFill/>
        </p:spPr>
      </p:pic>
      <p:pic>
        <p:nvPicPr>
          <p:cNvPr id="151" name="Picture 150"/>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0775" t="48744" r="76562" b="40606"/>
          <a:stretch/>
        </p:blipFill>
        <p:spPr bwMode="auto">
          <a:xfrm>
            <a:off x="1660448" y="6575814"/>
            <a:ext cx="747481" cy="25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 name="Picture 1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21600" y="5888649"/>
            <a:ext cx="431988" cy="207264"/>
          </a:xfrm>
          <a:prstGeom prst="rect">
            <a:avLst/>
          </a:prstGeom>
        </p:spPr>
      </p:pic>
      <p:sp>
        <p:nvSpPr>
          <p:cNvPr id="110" name="Text Box 7"/>
          <p:cNvSpPr txBox="1">
            <a:spLocks noChangeArrowheads="1"/>
          </p:cNvSpPr>
          <p:nvPr>
            <p:custDataLst>
              <p:tags r:id="rId2"/>
            </p:custDataLst>
          </p:nvPr>
        </p:nvSpPr>
        <p:spPr bwMode="gray">
          <a:xfrm>
            <a:off x="419100" y="1371712"/>
            <a:ext cx="4526280" cy="347472"/>
          </a:xfrm>
          <a:prstGeom prst="rect">
            <a:avLst/>
          </a:prstGeom>
          <a:solidFill>
            <a:srgbClr val="424242"/>
          </a:solidFill>
          <a:ln w="12700">
            <a:noFill/>
            <a:miter lim="800000"/>
            <a:headEnd/>
            <a:tailEnd/>
          </a:ln>
        </p:spPr>
        <p:txBody>
          <a:bodyPr lIns="100114" tIns="52057" rIns="100114" bIns="52057" anchor="ctr"/>
          <a:lstStyle>
            <a:defPPr>
              <a:defRPr lang="en-US"/>
            </a:defPPr>
            <a:lvl1pPr algn="ctr" eaLnBrk="1" hangingPunct="1">
              <a:spcBef>
                <a:spcPct val="50000"/>
              </a:spcBef>
              <a:defRPr sz="1200" b="1">
                <a:solidFill>
                  <a:schemeClr val="bg1"/>
                </a:solidFill>
                <a:ea typeface="LF_Kai" pitchFamily="2" charset="-122"/>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sz="1300" dirty="0" smtClean="0">
                <a:solidFill>
                  <a:prstClr val="white"/>
                </a:solidFill>
              </a:rPr>
              <a:t>Extensive Regional Infrastructure</a:t>
            </a:r>
            <a:endParaRPr lang="en-US" sz="1300" dirty="0">
              <a:solidFill>
                <a:prstClr val="white"/>
              </a:solidFill>
            </a:endParaRPr>
          </a:p>
        </p:txBody>
      </p:sp>
      <p:sp>
        <p:nvSpPr>
          <p:cNvPr id="111" name="Text Box 7"/>
          <p:cNvSpPr txBox="1">
            <a:spLocks noChangeArrowheads="1"/>
          </p:cNvSpPr>
          <p:nvPr>
            <p:custDataLst>
              <p:tags r:id="rId3"/>
            </p:custDataLst>
          </p:nvPr>
        </p:nvSpPr>
        <p:spPr bwMode="gray">
          <a:xfrm>
            <a:off x="5109666" y="1381759"/>
            <a:ext cx="4535424" cy="347472"/>
          </a:xfrm>
          <a:prstGeom prst="rect">
            <a:avLst/>
          </a:prstGeom>
          <a:solidFill>
            <a:srgbClr val="424242"/>
          </a:solidFill>
          <a:ln w="12700">
            <a:noFill/>
            <a:miter lim="800000"/>
            <a:headEnd/>
            <a:tailEnd/>
          </a:ln>
        </p:spPr>
        <p:txBody>
          <a:bodyPr lIns="100114" tIns="52057" rIns="100114" bIns="52057" anchor="ctr"/>
          <a:lstStyle>
            <a:defPPr>
              <a:defRPr lang="en-US"/>
            </a:defPPr>
            <a:lvl1pPr algn="ctr" eaLnBrk="1" hangingPunct="1">
              <a:spcBef>
                <a:spcPct val="50000"/>
              </a:spcBef>
              <a:defRPr sz="1200" b="1">
                <a:solidFill>
                  <a:schemeClr val="bg1"/>
                </a:solidFill>
                <a:ea typeface="LF_Kai" pitchFamily="2" charset="-122"/>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sz="1300" dirty="0" smtClean="0">
                <a:solidFill>
                  <a:prstClr val="white"/>
                </a:solidFill>
              </a:rPr>
              <a:t>Unencumbered Access to Export Markets</a:t>
            </a:r>
            <a:endParaRPr lang="en-US" sz="1300" dirty="0">
              <a:solidFill>
                <a:prstClr val="white"/>
              </a:solidFill>
            </a:endParaRPr>
          </a:p>
        </p:txBody>
      </p:sp>
      <p:grpSp>
        <p:nvGrpSpPr>
          <p:cNvPr id="114" name="Group 113"/>
          <p:cNvGrpSpPr/>
          <p:nvPr/>
        </p:nvGrpSpPr>
        <p:grpSpPr>
          <a:xfrm>
            <a:off x="479225" y="1785952"/>
            <a:ext cx="4298521" cy="2614599"/>
            <a:chOff x="552118" y="1727201"/>
            <a:chExt cx="4299763" cy="2674511"/>
          </a:xfrm>
        </p:grpSpPr>
        <p:pic>
          <p:nvPicPr>
            <p:cNvPr id="115" name="Picture 77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3497" t="23012" r="51439" b="52762"/>
            <a:stretch/>
          </p:blipFill>
          <p:spPr bwMode="auto">
            <a:xfrm>
              <a:off x="876885" y="1727201"/>
              <a:ext cx="3974996" cy="267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6" name="Freeform 16"/>
            <p:cNvSpPr>
              <a:spLocks/>
            </p:cNvSpPr>
            <p:nvPr/>
          </p:nvSpPr>
          <p:spPr bwMode="auto">
            <a:xfrm rot="264637">
              <a:off x="2305134" y="2762941"/>
              <a:ext cx="979869" cy="1489932"/>
            </a:xfrm>
            <a:custGeom>
              <a:avLst/>
              <a:gdLst>
                <a:gd name="T0" fmla="*/ 2147483647 w 809"/>
                <a:gd name="T1" fmla="*/ 2147483647 h 1243"/>
                <a:gd name="T2" fmla="*/ 2147483647 w 809"/>
                <a:gd name="T3" fmla="*/ 2147483647 h 1243"/>
                <a:gd name="T4" fmla="*/ 2147483647 w 809"/>
                <a:gd name="T5" fmla="*/ 2147483647 h 1243"/>
                <a:gd name="T6" fmla="*/ 2147483647 w 809"/>
                <a:gd name="T7" fmla="*/ 2147483647 h 1243"/>
                <a:gd name="T8" fmla="*/ 2147483647 w 809"/>
                <a:gd name="T9" fmla="*/ 2147483647 h 1243"/>
                <a:gd name="T10" fmla="*/ 2147483647 w 809"/>
                <a:gd name="T11" fmla="*/ 2147483647 h 1243"/>
                <a:gd name="T12" fmla="*/ 2147483647 w 809"/>
                <a:gd name="T13" fmla="*/ 2147483647 h 1243"/>
                <a:gd name="T14" fmla="*/ 2147483647 w 809"/>
                <a:gd name="T15" fmla="*/ 2147483647 h 1243"/>
                <a:gd name="T16" fmla="*/ 2147483647 w 809"/>
                <a:gd name="T17" fmla="*/ 2147483647 h 1243"/>
                <a:gd name="T18" fmla="*/ 2147483647 w 809"/>
                <a:gd name="T19" fmla="*/ 2147483647 h 1243"/>
                <a:gd name="T20" fmla="*/ 2147483647 w 809"/>
                <a:gd name="T21" fmla="*/ 2147483647 h 1243"/>
                <a:gd name="T22" fmla="*/ 2147483647 w 809"/>
                <a:gd name="T23" fmla="*/ 2147483647 h 1243"/>
                <a:gd name="T24" fmla="*/ 2147483647 w 809"/>
                <a:gd name="T25" fmla="*/ 2147483647 h 1243"/>
                <a:gd name="T26" fmla="*/ 2147483647 w 809"/>
                <a:gd name="T27" fmla="*/ 2147483647 h 1243"/>
                <a:gd name="T28" fmla="*/ 2147483647 w 809"/>
                <a:gd name="T29" fmla="*/ 2147483647 h 1243"/>
                <a:gd name="T30" fmla="*/ 2147483647 w 809"/>
                <a:gd name="T31" fmla="*/ 2147483647 h 1243"/>
                <a:gd name="T32" fmla="*/ 2147483647 w 809"/>
                <a:gd name="T33" fmla="*/ 2147483647 h 1243"/>
                <a:gd name="T34" fmla="*/ 2147483647 w 809"/>
                <a:gd name="T35" fmla="*/ 2147483647 h 1243"/>
                <a:gd name="T36" fmla="*/ 2147483647 w 809"/>
                <a:gd name="T37" fmla="*/ 2147483647 h 1243"/>
                <a:gd name="T38" fmla="*/ 2147483647 w 809"/>
                <a:gd name="T39" fmla="*/ 2147483647 h 1243"/>
                <a:gd name="T40" fmla="*/ 2147483647 w 809"/>
                <a:gd name="T41" fmla="*/ 2147483647 h 1243"/>
                <a:gd name="T42" fmla="*/ 2147483647 w 809"/>
                <a:gd name="T43" fmla="*/ 2147483647 h 1243"/>
                <a:gd name="T44" fmla="*/ 2147483647 w 809"/>
                <a:gd name="T45" fmla="*/ 0 h 1243"/>
                <a:gd name="T46" fmla="*/ 2147483647 w 809"/>
                <a:gd name="T47" fmla="*/ 2147483647 h 1243"/>
                <a:gd name="T48" fmla="*/ 2147483647 w 809"/>
                <a:gd name="T49" fmla="*/ 2147483647 h 1243"/>
                <a:gd name="T50" fmla="*/ 2147483647 w 809"/>
                <a:gd name="T51" fmla="*/ 2147483647 h 1243"/>
                <a:gd name="T52" fmla="*/ 2147483647 w 809"/>
                <a:gd name="T53" fmla="*/ 2147483647 h 1243"/>
                <a:gd name="T54" fmla="*/ 2147483647 w 809"/>
                <a:gd name="T55" fmla="*/ 2147483647 h 1243"/>
                <a:gd name="T56" fmla="*/ 2147483647 w 809"/>
                <a:gd name="T57" fmla="*/ 2147483647 h 1243"/>
                <a:gd name="T58" fmla="*/ 2147483647 w 809"/>
                <a:gd name="T59" fmla="*/ 2147483647 h 1243"/>
                <a:gd name="T60" fmla="*/ 2147483647 w 809"/>
                <a:gd name="T61" fmla="*/ 2147483647 h 1243"/>
                <a:gd name="T62" fmla="*/ 2147483647 w 809"/>
                <a:gd name="T63" fmla="*/ 2147483647 h 1243"/>
                <a:gd name="T64" fmla="*/ 2147483647 w 809"/>
                <a:gd name="T65" fmla="*/ 2147483647 h 1243"/>
                <a:gd name="T66" fmla="*/ 2147483647 w 809"/>
                <a:gd name="T67" fmla="*/ 2147483647 h 1243"/>
                <a:gd name="T68" fmla="*/ 2147483647 w 809"/>
                <a:gd name="T69" fmla="*/ 2147483647 h 1243"/>
                <a:gd name="T70" fmla="*/ 2147483647 w 809"/>
                <a:gd name="T71" fmla="*/ 2147483647 h 1243"/>
                <a:gd name="T72" fmla="*/ 2147483647 w 809"/>
                <a:gd name="T73" fmla="*/ 2147483647 h 1243"/>
                <a:gd name="T74" fmla="*/ 2147483647 w 809"/>
                <a:gd name="T75" fmla="*/ 2147483647 h 1243"/>
                <a:gd name="T76" fmla="*/ 2147483647 w 809"/>
                <a:gd name="T77" fmla="*/ 2147483647 h 1243"/>
                <a:gd name="T78" fmla="*/ 2147483647 w 809"/>
                <a:gd name="T79" fmla="*/ 2147483647 h 1243"/>
                <a:gd name="T80" fmla="*/ 2147483647 w 809"/>
                <a:gd name="T81" fmla="*/ 2147483647 h 1243"/>
                <a:gd name="T82" fmla="*/ 2147483647 w 809"/>
                <a:gd name="T83" fmla="*/ 2147483647 h 1243"/>
                <a:gd name="T84" fmla="*/ 2147483647 w 809"/>
                <a:gd name="T85" fmla="*/ 2147483647 h 1243"/>
                <a:gd name="T86" fmla="*/ 2147483647 w 809"/>
                <a:gd name="T87" fmla="*/ 2147483647 h 1243"/>
                <a:gd name="T88" fmla="*/ 2147483647 w 809"/>
                <a:gd name="T89" fmla="*/ 2147483647 h 1243"/>
                <a:gd name="T90" fmla="*/ 2147483647 w 809"/>
                <a:gd name="T91" fmla="*/ 2147483647 h 1243"/>
                <a:gd name="T92" fmla="*/ 2147483647 w 809"/>
                <a:gd name="T93" fmla="*/ 2147483647 h 12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9"/>
                <a:gd name="T142" fmla="*/ 0 h 1243"/>
                <a:gd name="T143" fmla="*/ 809 w 809"/>
                <a:gd name="T144" fmla="*/ 1243 h 12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9" h="1243">
                  <a:moveTo>
                    <a:pt x="583" y="1218"/>
                  </a:moveTo>
                  <a:lnTo>
                    <a:pt x="809" y="1218"/>
                  </a:lnTo>
                  <a:cubicBezTo>
                    <a:pt x="800" y="1199"/>
                    <a:pt x="792" y="1179"/>
                    <a:pt x="783" y="1160"/>
                  </a:cubicBezTo>
                  <a:cubicBezTo>
                    <a:pt x="779" y="1151"/>
                    <a:pt x="769" y="1134"/>
                    <a:pt x="769" y="1134"/>
                  </a:cubicBezTo>
                  <a:cubicBezTo>
                    <a:pt x="764" y="1113"/>
                    <a:pt x="771" y="1138"/>
                    <a:pt x="763" y="1120"/>
                  </a:cubicBezTo>
                  <a:cubicBezTo>
                    <a:pt x="761" y="1116"/>
                    <a:pt x="759" y="1108"/>
                    <a:pt x="759" y="1108"/>
                  </a:cubicBezTo>
                  <a:cubicBezTo>
                    <a:pt x="757" y="1090"/>
                    <a:pt x="755" y="1090"/>
                    <a:pt x="759" y="1076"/>
                  </a:cubicBezTo>
                  <a:cubicBezTo>
                    <a:pt x="761" y="1068"/>
                    <a:pt x="767" y="1052"/>
                    <a:pt x="767" y="1052"/>
                  </a:cubicBezTo>
                  <a:cubicBezTo>
                    <a:pt x="770" y="1034"/>
                    <a:pt x="775" y="1013"/>
                    <a:pt x="781" y="996"/>
                  </a:cubicBezTo>
                  <a:cubicBezTo>
                    <a:pt x="761" y="982"/>
                    <a:pt x="773" y="947"/>
                    <a:pt x="771" y="928"/>
                  </a:cubicBezTo>
                  <a:cubicBezTo>
                    <a:pt x="770" y="913"/>
                    <a:pt x="761" y="911"/>
                    <a:pt x="757" y="898"/>
                  </a:cubicBezTo>
                  <a:cubicBezTo>
                    <a:pt x="756" y="894"/>
                    <a:pt x="753" y="886"/>
                    <a:pt x="753" y="886"/>
                  </a:cubicBezTo>
                  <a:cubicBezTo>
                    <a:pt x="751" y="856"/>
                    <a:pt x="748" y="834"/>
                    <a:pt x="739" y="806"/>
                  </a:cubicBezTo>
                  <a:cubicBezTo>
                    <a:pt x="738" y="789"/>
                    <a:pt x="739" y="771"/>
                    <a:pt x="737" y="754"/>
                  </a:cubicBezTo>
                  <a:cubicBezTo>
                    <a:pt x="737" y="750"/>
                    <a:pt x="733" y="742"/>
                    <a:pt x="733" y="742"/>
                  </a:cubicBezTo>
                  <a:cubicBezTo>
                    <a:pt x="731" y="725"/>
                    <a:pt x="731" y="706"/>
                    <a:pt x="727" y="690"/>
                  </a:cubicBezTo>
                  <a:cubicBezTo>
                    <a:pt x="725" y="682"/>
                    <a:pt x="719" y="674"/>
                    <a:pt x="717" y="666"/>
                  </a:cubicBezTo>
                  <a:cubicBezTo>
                    <a:pt x="714" y="655"/>
                    <a:pt x="712" y="650"/>
                    <a:pt x="705" y="640"/>
                  </a:cubicBezTo>
                  <a:cubicBezTo>
                    <a:pt x="704" y="638"/>
                    <a:pt x="701" y="634"/>
                    <a:pt x="701" y="634"/>
                  </a:cubicBezTo>
                  <a:cubicBezTo>
                    <a:pt x="699" y="621"/>
                    <a:pt x="692" y="605"/>
                    <a:pt x="681" y="598"/>
                  </a:cubicBezTo>
                  <a:cubicBezTo>
                    <a:pt x="677" y="583"/>
                    <a:pt x="680" y="563"/>
                    <a:pt x="667" y="554"/>
                  </a:cubicBezTo>
                  <a:cubicBezTo>
                    <a:pt x="664" y="550"/>
                    <a:pt x="660" y="548"/>
                    <a:pt x="657" y="544"/>
                  </a:cubicBezTo>
                  <a:cubicBezTo>
                    <a:pt x="655" y="542"/>
                    <a:pt x="656" y="538"/>
                    <a:pt x="655" y="536"/>
                  </a:cubicBezTo>
                  <a:cubicBezTo>
                    <a:pt x="648" y="522"/>
                    <a:pt x="646" y="525"/>
                    <a:pt x="635" y="518"/>
                  </a:cubicBezTo>
                  <a:cubicBezTo>
                    <a:pt x="628" y="507"/>
                    <a:pt x="619" y="503"/>
                    <a:pt x="609" y="496"/>
                  </a:cubicBezTo>
                  <a:cubicBezTo>
                    <a:pt x="602" y="485"/>
                    <a:pt x="598" y="475"/>
                    <a:pt x="587" y="468"/>
                  </a:cubicBezTo>
                  <a:cubicBezTo>
                    <a:pt x="584" y="459"/>
                    <a:pt x="569" y="444"/>
                    <a:pt x="569" y="444"/>
                  </a:cubicBezTo>
                  <a:cubicBezTo>
                    <a:pt x="566" y="436"/>
                    <a:pt x="538" y="404"/>
                    <a:pt x="529" y="400"/>
                  </a:cubicBezTo>
                  <a:cubicBezTo>
                    <a:pt x="504" y="389"/>
                    <a:pt x="530" y="405"/>
                    <a:pt x="505" y="388"/>
                  </a:cubicBezTo>
                  <a:cubicBezTo>
                    <a:pt x="503" y="387"/>
                    <a:pt x="499" y="384"/>
                    <a:pt x="499" y="384"/>
                  </a:cubicBezTo>
                  <a:cubicBezTo>
                    <a:pt x="496" y="375"/>
                    <a:pt x="490" y="373"/>
                    <a:pt x="483" y="368"/>
                  </a:cubicBezTo>
                  <a:cubicBezTo>
                    <a:pt x="480" y="358"/>
                    <a:pt x="472" y="352"/>
                    <a:pt x="463" y="346"/>
                  </a:cubicBezTo>
                  <a:cubicBezTo>
                    <a:pt x="446" y="321"/>
                    <a:pt x="420" y="321"/>
                    <a:pt x="393" y="314"/>
                  </a:cubicBezTo>
                  <a:cubicBezTo>
                    <a:pt x="382" y="307"/>
                    <a:pt x="373" y="296"/>
                    <a:pt x="361" y="292"/>
                  </a:cubicBezTo>
                  <a:cubicBezTo>
                    <a:pt x="354" y="281"/>
                    <a:pt x="352" y="278"/>
                    <a:pt x="349" y="266"/>
                  </a:cubicBezTo>
                  <a:cubicBezTo>
                    <a:pt x="347" y="249"/>
                    <a:pt x="351" y="242"/>
                    <a:pt x="335" y="238"/>
                  </a:cubicBezTo>
                  <a:cubicBezTo>
                    <a:pt x="302" y="205"/>
                    <a:pt x="334" y="211"/>
                    <a:pt x="271" y="208"/>
                  </a:cubicBezTo>
                  <a:cubicBezTo>
                    <a:pt x="261" y="205"/>
                    <a:pt x="259" y="194"/>
                    <a:pt x="253" y="186"/>
                  </a:cubicBezTo>
                  <a:cubicBezTo>
                    <a:pt x="250" y="182"/>
                    <a:pt x="245" y="174"/>
                    <a:pt x="245" y="174"/>
                  </a:cubicBezTo>
                  <a:cubicBezTo>
                    <a:pt x="244" y="162"/>
                    <a:pt x="245" y="150"/>
                    <a:pt x="243" y="138"/>
                  </a:cubicBezTo>
                  <a:cubicBezTo>
                    <a:pt x="242" y="133"/>
                    <a:pt x="208" y="97"/>
                    <a:pt x="203" y="94"/>
                  </a:cubicBezTo>
                  <a:cubicBezTo>
                    <a:pt x="199" y="88"/>
                    <a:pt x="163" y="57"/>
                    <a:pt x="157" y="56"/>
                  </a:cubicBezTo>
                  <a:cubicBezTo>
                    <a:pt x="135" y="54"/>
                    <a:pt x="113" y="55"/>
                    <a:pt x="91" y="54"/>
                  </a:cubicBezTo>
                  <a:cubicBezTo>
                    <a:pt x="79" y="48"/>
                    <a:pt x="76" y="41"/>
                    <a:pt x="67" y="32"/>
                  </a:cubicBezTo>
                  <a:cubicBezTo>
                    <a:pt x="63" y="19"/>
                    <a:pt x="63" y="17"/>
                    <a:pt x="49" y="14"/>
                  </a:cubicBezTo>
                  <a:cubicBezTo>
                    <a:pt x="43" y="10"/>
                    <a:pt x="37" y="4"/>
                    <a:pt x="31" y="0"/>
                  </a:cubicBezTo>
                  <a:cubicBezTo>
                    <a:pt x="22" y="1"/>
                    <a:pt x="13" y="0"/>
                    <a:pt x="5" y="2"/>
                  </a:cubicBezTo>
                  <a:cubicBezTo>
                    <a:pt x="0" y="3"/>
                    <a:pt x="5" y="15"/>
                    <a:pt x="5" y="16"/>
                  </a:cubicBezTo>
                  <a:cubicBezTo>
                    <a:pt x="10" y="33"/>
                    <a:pt x="16" y="60"/>
                    <a:pt x="31" y="70"/>
                  </a:cubicBezTo>
                  <a:cubicBezTo>
                    <a:pt x="33" y="75"/>
                    <a:pt x="48" y="99"/>
                    <a:pt x="53" y="102"/>
                  </a:cubicBezTo>
                  <a:cubicBezTo>
                    <a:pt x="62" y="116"/>
                    <a:pt x="57" y="111"/>
                    <a:pt x="67" y="118"/>
                  </a:cubicBezTo>
                  <a:cubicBezTo>
                    <a:pt x="71" y="124"/>
                    <a:pt x="73" y="132"/>
                    <a:pt x="79" y="136"/>
                  </a:cubicBezTo>
                  <a:cubicBezTo>
                    <a:pt x="83" y="139"/>
                    <a:pt x="91" y="144"/>
                    <a:pt x="91" y="144"/>
                  </a:cubicBezTo>
                  <a:cubicBezTo>
                    <a:pt x="97" y="153"/>
                    <a:pt x="104" y="150"/>
                    <a:pt x="113" y="156"/>
                  </a:cubicBezTo>
                  <a:cubicBezTo>
                    <a:pt x="119" y="174"/>
                    <a:pt x="114" y="173"/>
                    <a:pt x="133" y="176"/>
                  </a:cubicBezTo>
                  <a:cubicBezTo>
                    <a:pt x="143" y="192"/>
                    <a:pt x="168" y="192"/>
                    <a:pt x="185" y="194"/>
                  </a:cubicBezTo>
                  <a:cubicBezTo>
                    <a:pt x="198" y="198"/>
                    <a:pt x="199" y="219"/>
                    <a:pt x="201" y="220"/>
                  </a:cubicBezTo>
                  <a:cubicBezTo>
                    <a:pt x="205" y="221"/>
                    <a:pt x="213" y="224"/>
                    <a:pt x="213" y="224"/>
                  </a:cubicBezTo>
                  <a:cubicBezTo>
                    <a:pt x="221" y="236"/>
                    <a:pt x="223" y="252"/>
                    <a:pt x="235" y="260"/>
                  </a:cubicBezTo>
                  <a:cubicBezTo>
                    <a:pt x="240" y="267"/>
                    <a:pt x="242" y="273"/>
                    <a:pt x="249" y="278"/>
                  </a:cubicBezTo>
                  <a:cubicBezTo>
                    <a:pt x="253" y="281"/>
                    <a:pt x="261" y="286"/>
                    <a:pt x="261" y="286"/>
                  </a:cubicBezTo>
                  <a:cubicBezTo>
                    <a:pt x="265" y="298"/>
                    <a:pt x="272" y="311"/>
                    <a:pt x="279" y="322"/>
                  </a:cubicBezTo>
                  <a:cubicBezTo>
                    <a:pt x="284" y="341"/>
                    <a:pt x="284" y="357"/>
                    <a:pt x="301" y="368"/>
                  </a:cubicBezTo>
                  <a:cubicBezTo>
                    <a:pt x="307" y="378"/>
                    <a:pt x="310" y="370"/>
                    <a:pt x="319" y="376"/>
                  </a:cubicBezTo>
                  <a:cubicBezTo>
                    <a:pt x="327" y="388"/>
                    <a:pt x="327" y="402"/>
                    <a:pt x="335" y="414"/>
                  </a:cubicBezTo>
                  <a:cubicBezTo>
                    <a:pt x="337" y="433"/>
                    <a:pt x="332" y="473"/>
                    <a:pt x="353" y="480"/>
                  </a:cubicBezTo>
                  <a:cubicBezTo>
                    <a:pt x="357" y="491"/>
                    <a:pt x="356" y="496"/>
                    <a:pt x="365" y="502"/>
                  </a:cubicBezTo>
                  <a:cubicBezTo>
                    <a:pt x="370" y="509"/>
                    <a:pt x="374" y="513"/>
                    <a:pt x="381" y="518"/>
                  </a:cubicBezTo>
                  <a:cubicBezTo>
                    <a:pt x="392" y="535"/>
                    <a:pt x="377" y="515"/>
                    <a:pt x="391" y="526"/>
                  </a:cubicBezTo>
                  <a:cubicBezTo>
                    <a:pt x="398" y="531"/>
                    <a:pt x="395" y="537"/>
                    <a:pt x="403" y="542"/>
                  </a:cubicBezTo>
                  <a:cubicBezTo>
                    <a:pt x="404" y="544"/>
                    <a:pt x="404" y="546"/>
                    <a:pt x="405" y="548"/>
                  </a:cubicBezTo>
                  <a:cubicBezTo>
                    <a:pt x="407" y="550"/>
                    <a:pt x="410" y="550"/>
                    <a:pt x="411" y="552"/>
                  </a:cubicBezTo>
                  <a:cubicBezTo>
                    <a:pt x="415" y="559"/>
                    <a:pt x="413" y="565"/>
                    <a:pt x="419" y="570"/>
                  </a:cubicBezTo>
                  <a:cubicBezTo>
                    <a:pt x="423" y="573"/>
                    <a:pt x="431" y="578"/>
                    <a:pt x="431" y="578"/>
                  </a:cubicBezTo>
                  <a:cubicBezTo>
                    <a:pt x="434" y="625"/>
                    <a:pt x="433" y="597"/>
                    <a:pt x="461" y="616"/>
                  </a:cubicBezTo>
                  <a:cubicBezTo>
                    <a:pt x="466" y="632"/>
                    <a:pt x="457" y="607"/>
                    <a:pt x="475" y="634"/>
                  </a:cubicBezTo>
                  <a:cubicBezTo>
                    <a:pt x="484" y="648"/>
                    <a:pt x="483" y="664"/>
                    <a:pt x="501" y="670"/>
                  </a:cubicBezTo>
                  <a:cubicBezTo>
                    <a:pt x="508" y="685"/>
                    <a:pt x="497" y="703"/>
                    <a:pt x="515" y="708"/>
                  </a:cubicBezTo>
                  <a:cubicBezTo>
                    <a:pt x="522" y="713"/>
                    <a:pt x="531" y="719"/>
                    <a:pt x="539" y="722"/>
                  </a:cubicBezTo>
                  <a:cubicBezTo>
                    <a:pt x="545" y="741"/>
                    <a:pt x="548" y="720"/>
                    <a:pt x="545" y="752"/>
                  </a:cubicBezTo>
                  <a:cubicBezTo>
                    <a:pt x="546" y="757"/>
                    <a:pt x="548" y="763"/>
                    <a:pt x="549" y="768"/>
                  </a:cubicBezTo>
                  <a:cubicBezTo>
                    <a:pt x="550" y="771"/>
                    <a:pt x="551" y="776"/>
                    <a:pt x="551" y="776"/>
                  </a:cubicBezTo>
                  <a:cubicBezTo>
                    <a:pt x="550" y="791"/>
                    <a:pt x="552" y="806"/>
                    <a:pt x="547" y="820"/>
                  </a:cubicBezTo>
                  <a:cubicBezTo>
                    <a:pt x="546" y="824"/>
                    <a:pt x="538" y="825"/>
                    <a:pt x="535" y="826"/>
                  </a:cubicBezTo>
                  <a:cubicBezTo>
                    <a:pt x="531" y="828"/>
                    <a:pt x="523" y="834"/>
                    <a:pt x="523" y="834"/>
                  </a:cubicBezTo>
                  <a:cubicBezTo>
                    <a:pt x="510" y="874"/>
                    <a:pt x="523" y="911"/>
                    <a:pt x="529" y="950"/>
                  </a:cubicBezTo>
                  <a:cubicBezTo>
                    <a:pt x="529" y="956"/>
                    <a:pt x="521" y="1007"/>
                    <a:pt x="541" y="1014"/>
                  </a:cubicBezTo>
                  <a:cubicBezTo>
                    <a:pt x="544" y="1022"/>
                    <a:pt x="544" y="1029"/>
                    <a:pt x="549" y="1036"/>
                  </a:cubicBezTo>
                  <a:cubicBezTo>
                    <a:pt x="551" y="1046"/>
                    <a:pt x="562" y="1079"/>
                    <a:pt x="553" y="1074"/>
                  </a:cubicBezTo>
                  <a:cubicBezTo>
                    <a:pt x="556" y="1083"/>
                    <a:pt x="561" y="1092"/>
                    <a:pt x="563" y="1102"/>
                  </a:cubicBezTo>
                  <a:cubicBezTo>
                    <a:pt x="565" y="1112"/>
                    <a:pt x="550" y="1105"/>
                    <a:pt x="563" y="1120"/>
                  </a:cubicBezTo>
                  <a:cubicBezTo>
                    <a:pt x="566" y="1123"/>
                    <a:pt x="575" y="1124"/>
                    <a:pt x="575" y="1124"/>
                  </a:cubicBezTo>
                  <a:cubicBezTo>
                    <a:pt x="581" y="1142"/>
                    <a:pt x="581" y="1159"/>
                    <a:pt x="575" y="1178"/>
                  </a:cubicBezTo>
                  <a:cubicBezTo>
                    <a:pt x="575" y="1183"/>
                    <a:pt x="570" y="1243"/>
                    <a:pt x="583" y="1218"/>
                  </a:cubicBezTo>
                  <a:close/>
                </a:path>
              </a:pathLst>
            </a:custGeom>
            <a:solidFill>
              <a:srgbClr val="B2C78C"/>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en-CA" dirty="0">
                <a:solidFill>
                  <a:srgbClr val="000000"/>
                </a:solidFill>
                <a:latin typeface="Arial" pitchFamily="34" charset="0"/>
              </a:endParaRPr>
            </a:p>
          </p:txBody>
        </p:sp>
        <p:sp>
          <p:nvSpPr>
            <p:cNvPr id="117" name="Freeform 116"/>
            <p:cNvSpPr/>
            <p:nvPr/>
          </p:nvSpPr>
          <p:spPr bwMode="auto">
            <a:xfrm rot="209763">
              <a:off x="1997629" y="2538035"/>
              <a:ext cx="869243" cy="1673529"/>
            </a:xfrm>
            <a:custGeom>
              <a:avLst/>
              <a:gdLst>
                <a:gd name="connsiteX0" fmla="*/ 152400 w 890588"/>
                <a:gd name="connsiteY0" fmla="*/ 381000 h 1838325"/>
                <a:gd name="connsiteX1" fmla="*/ 152400 w 890588"/>
                <a:gd name="connsiteY1" fmla="*/ 381000 h 1838325"/>
                <a:gd name="connsiteX2" fmla="*/ 119063 w 890588"/>
                <a:gd name="connsiteY2" fmla="*/ 352425 h 1838325"/>
                <a:gd name="connsiteX3" fmla="*/ 104775 w 890588"/>
                <a:gd name="connsiteY3" fmla="*/ 338137 h 1838325"/>
                <a:gd name="connsiteX4" fmla="*/ 76200 w 890588"/>
                <a:gd name="connsiteY4" fmla="*/ 319087 h 1838325"/>
                <a:gd name="connsiteX5" fmla="*/ 47625 w 890588"/>
                <a:gd name="connsiteY5" fmla="*/ 300037 h 1838325"/>
                <a:gd name="connsiteX6" fmla="*/ 38100 w 890588"/>
                <a:gd name="connsiteY6" fmla="*/ 295275 h 1838325"/>
                <a:gd name="connsiteX7" fmla="*/ 38100 w 890588"/>
                <a:gd name="connsiteY7" fmla="*/ 295275 h 1838325"/>
                <a:gd name="connsiteX8" fmla="*/ 4763 w 890588"/>
                <a:gd name="connsiteY8" fmla="*/ 238125 h 1838325"/>
                <a:gd name="connsiteX9" fmla="*/ 9525 w 890588"/>
                <a:gd name="connsiteY9" fmla="*/ 219075 h 1838325"/>
                <a:gd name="connsiteX10" fmla="*/ 0 w 890588"/>
                <a:gd name="connsiteY10" fmla="*/ 152400 h 1838325"/>
                <a:gd name="connsiteX11" fmla="*/ 0 w 890588"/>
                <a:gd name="connsiteY11" fmla="*/ 100012 h 1838325"/>
                <a:gd name="connsiteX12" fmla="*/ 19050 w 890588"/>
                <a:gd name="connsiteY12" fmla="*/ 19050 h 1838325"/>
                <a:gd name="connsiteX13" fmla="*/ 23813 w 890588"/>
                <a:gd name="connsiteY13" fmla="*/ 9525 h 1838325"/>
                <a:gd name="connsiteX14" fmla="*/ 119063 w 890588"/>
                <a:gd name="connsiteY14" fmla="*/ 0 h 1838325"/>
                <a:gd name="connsiteX15" fmla="*/ 190500 w 890588"/>
                <a:gd name="connsiteY15" fmla="*/ 4762 h 1838325"/>
                <a:gd name="connsiteX16" fmla="*/ 233363 w 890588"/>
                <a:gd name="connsiteY16" fmla="*/ 0 h 1838325"/>
                <a:gd name="connsiteX17" fmla="*/ 304800 w 890588"/>
                <a:gd name="connsiteY17" fmla="*/ 14287 h 1838325"/>
                <a:gd name="connsiteX18" fmla="*/ 319088 w 890588"/>
                <a:gd name="connsiteY18" fmla="*/ 80962 h 1838325"/>
                <a:gd name="connsiteX19" fmla="*/ 347663 w 890588"/>
                <a:gd name="connsiteY19" fmla="*/ 190500 h 1838325"/>
                <a:gd name="connsiteX20" fmla="*/ 361950 w 890588"/>
                <a:gd name="connsiteY20" fmla="*/ 271462 h 1838325"/>
                <a:gd name="connsiteX21" fmla="*/ 347663 w 890588"/>
                <a:gd name="connsiteY21" fmla="*/ 285750 h 1838325"/>
                <a:gd name="connsiteX22" fmla="*/ 338138 w 890588"/>
                <a:gd name="connsiteY22" fmla="*/ 404812 h 1838325"/>
                <a:gd name="connsiteX23" fmla="*/ 366713 w 890588"/>
                <a:gd name="connsiteY23" fmla="*/ 514350 h 1838325"/>
                <a:gd name="connsiteX24" fmla="*/ 414338 w 890588"/>
                <a:gd name="connsiteY24" fmla="*/ 609600 h 1838325"/>
                <a:gd name="connsiteX25" fmla="*/ 509588 w 890588"/>
                <a:gd name="connsiteY25" fmla="*/ 790575 h 1838325"/>
                <a:gd name="connsiteX26" fmla="*/ 600075 w 890588"/>
                <a:gd name="connsiteY26" fmla="*/ 928687 h 1838325"/>
                <a:gd name="connsiteX27" fmla="*/ 652463 w 890588"/>
                <a:gd name="connsiteY27" fmla="*/ 1038225 h 1838325"/>
                <a:gd name="connsiteX28" fmla="*/ 690563 w 890588"/>
                <a:gd name="connsiteY28" fmla="*/ 1138237 h 1838325"/>
                <a:gd name="connsiteX29" fmla="*/ 733425 w 890588"/>
                <a:gd name="connsiteY29" fmla="*/ 1238250 h 1838325"/>
                <a:gd name="connsiteX30" fmla="*/ 747713 w 890588"/>
                <a:gd name="connsiteY30" fmla="*/ 1319212 h 1838325"/>
                <a:gd name="connsiteX31" fmla="*/ 747713 w 890588"/>
                <a:gd name="connsiteY31" fmla="*/ 1395412 h 1838325"/>
                <a:gd name="connsiteX32" fmla="*/ 814388 w 890588"/>
                <a:gd name="connsiteY32" fmla="*/ 1543050 h 1838325"/>
                <a:gd name="connsiteX33" fmla="*/ 866775 w 890588"/>
                <a:gd name="connsiteY33" fmla="*/ 1652587 h 1838325"/>
                <a:gd name="connsiteX34" fmla="*/ 862013 w 890588"/>
                <a:gd name="connsiteY34" fmla="*/ 1747837 h 1838325"/>
                <a:gd name="connsiteX35" fmla="*/ 890588 w 890588"/>
                <a:gd name="connsiteY35" fmla="*/ 1838325 h 1838325"/>
                <a:gd name="connsiteX36" fmla="*/ 823913 w 890588"/>
                <a:gd name="connsiteY36" fmla="*/ 1828800 h 1838325"/>
                <a:gd name="connsiteX37" fmla="*/ 733425 w 890588"/>
                <a:gd name="connsiteY37" fmla="*/ 1766887 h 1838325"/>
                <a:gd name="connsiteX38" fmla="*/ 681038 w 890588"/>
                <a:gd name="connsiteY38" fmla="*/ 1709737 h 1838325"/>
                <a:gd name="connsiteX39" fmla="*/ 657225 w 890588"/>
                <a:gd name="connsiteY39" fmla="*/ 1666875 h 1838325"/>
                <a:gd name="connsiteX40" fmla="*/ 652463 w 890588"/>
                <a:gd name="connsiteY40" fmla="*/ 1614487 h 1838325"/>
                <a:gd name="connsiteX41" fmla="*/ 647700 w 890588"/>
                <a:gd name="connsiteY41" fmla="*/ 1490662 h 1838325"/>
                <a:gd name="connsiteX42" fmla="*/ 681038 w 890588"/>
                <a:gd name="connsiteY42" fmla="*/ 1314450 h 1838325"/>
                <a:gd name="connsiteX43" fmla="*/ 623888 w 890588"/>
                <a:gd name="connsiteY43" fmla="*/ 1104900 h 1838325"/>
                <a:gd name="connsiteX44" fmla="*/ 590550 w 890588"/>
                <a:gd name="connsiteY44" fmla="*/ 1062037 h 1838325"/>
                <a:gd name="connsiteX45" fmla="*/ 557213 w 890588"/>
                <a:gd name="connsiteY45" fmla="*/ 1038225 h 1838325"/>
                <a:gd name="connsiteX46" fmla="*/ 547688 w 890588"/>
                <a:gd name="connsiteY46" fmla="*/ 985837 h 1838325"/>
                <a:gd name="connsiteX47" fmla="*/ 519113 w 890588"/>
                <a:gd name="connsiteY47" fmla="*/ 952500 h 1838325"/>
                <a:gd name="connsiteX48" fmla="*/ 500063 w 890588"/>
                <a:gd name="connsiteY48" fmla="*/ 904875 h 1838325"/>
                <a:gd name="connsiteX49" fmla="*/ 442913 w 890588"/>
                <a:gd name="connsiteY49" fmla="*/ 781050 h 1838325"/>
                <a:gd name="connsiteX50" fmla="*/ 409575 w 890588"/>
                <a:gd name="connsiteY50" fmla="*/ 752475 h 1838325"/>
                <a:gd name="connsiteX51" fmla="*/ 385763 w 890588"/>
                <a:gd name="connsiteY51" fmla="*/ 742950 h 1838325"/>
                <a:gd name="connsiteX52" fmla="*/ 376238 w 890588"/>
                <a:gd name="connsiteY52" fmla="*/ 714375 h 1838325"/>
                <a:gd name="connsiteX53" fmla="*/ 381000 w 890588"/>
                <a:gd name="connsiteY53" fmla="*/ 681037 h 1838325"/>
                <a:gd name="connsiteX54" fmla="*/ 357188 w 890588"/>
                <a:gd name="connsiteY54" fmla="*/ 661987 h 1838325"/>
                <a:gd name="connsiteX55" fmla="*/ 338138 w 890588"/>
                <a:gd name="connsiteY55" fmla="*/ 633412 h 1838325"/>
                <a:gd name="connsiteX56" fmla="*/ 333375 w 890588"/>
                <a:gd name="connsiteY56" fmla="*/ 600075 h 1838325"/>
                <a:gd name="connsiteX57" fmla="*/ 328613 w 890588"/>
                <a:gd name="connsiteY57" fmla="*/ 552450 h 1838325"/>
                <a:gd name="connsiteX58" fmla="*/ 323850 w 890588"/>
                <a:gd name="connsiteY58" fmla="*/ 523875 h 1838325"/>
                <a:gd name="connsiteX59" fmla="*/ 323850 w 890588"/>
                <a:gd name="connsiteY59" fmla="*/ 523875 h 1838325"/>
                <a:gd name="connsiteX60" fmla="*/ 314325 w 890588"/>
                <a:gd name="connsiteY60" fmla="*/ 461962 h 1838325"/>
                <a:gd name="connsiteX61" fmla="*/ 295275 w 890588"/>
                <a:gd name="connsiteY61" fmla="*/ 438150 h 1838325"/>
                <a:gd name="connsiteX62" fmla="*/ 295275 w 890588"/>
                <a:gd name="connsiteY62" fmla="*/ 438150 h 1838325"/>
                <a:gd name="connsiteX63" fmla="*/ 276225 w 890588"/>
                <a:gd name="connsiteY63" fmla="*/ 381000 h 1838325"/>
                <a:gd name="connsiteX64" fmla="*/ 276225 w 890588"/>
                <a:gd name="connsiteY64" fmla="*/ 352425 h 1838325"/>
                <a:gd name="connsiteX65" fmla="*/ 276225 w 890588"/>
                <a:gd name="connsiteY65" fmla="*/ 338137 h 1838325"/>
                <a:gd name="connsiteX66" fmla="*/ 257175 w 890588"/>
                <a:gd name="connsiteY66" fmla="*/ 333375 h 1838325"/>
                <a:gd name="connsiteX67" fmla="*/ 185738 w 890588"/>
                <a:gd name="connsiteY67" fmla="*/ 328612 h 1838325"/>
                <a:gd name="connsiteX68" fmla="*/ 152400 w 890588"/>
                <a:gd name="connsiteY68" fmla="*/ 381000 h 1838325"/>
                <a:gd name="connsiteX0" fmla="*/ 152400 w 890588"/>
                <a:gd name="connsiteY0" fmla="*/ 447675 h 1905000"/>
                <a:gd name="connsiteX1" fmla="*/ 152400 w 890588"/>
                <a:gd name="connsiteY1" fmla="*/ 447675 h 1905000"/>
                <a:gd name="connsiteX2" fmla="*/ 119063 w 890588"/>
                <a:gd name="connsiteY2" fmla="*/ 419100 h 1905000"/>
                <a:gd name="connsiteX3" fmla="*/ 104775 w 890588"/>
                <a:gd name="connsiteY3" fmla="*/ 404812 h 1905000"/>
                <a:gd name="connsiteX4" fmla="*/ 76200 w 890588"/>
                <a:gd name="connsiteY4" fmla="*/ 385762 h 1905000"/>
                <a:gd name="connsiteX5" fmla="*/ 47625 w 890588"/>
                <a:gd name="connsiteY5" fmla="*/ 366712 h 1905000"/>
                <a:gd name="connsiteX6" fmla="*/ 38100 w 890588"/>
                <a:gd name="connsiteY6" fmla="*/ 361950 h 1905000"/>
                <a:gd name="connsiteX7" fmla="*/ 38100 w 890588"/>
                <a:gd name="connsiteY7" fmla="*/ 361950 h 1905000"/>
                <a:gd name="connsiteX8" fmla="*/ 4763 w 890588"/>
                <a:gd name="connsiteY8" fmla="*/ 304800 h 1905000"/>
                <a:gd name="connsiteX9" fmla="*/ 9525 w 890588"/>
                <a:gd name="connsiteY9" fmla="*/ 285750 h 1905000"/>
                <a:gd name="connsiteX10" fmla="*/ 0 w 890588"/>
                <a:gd name="connsiteY10" fmla="*/ 219075 h 1905000"/>
                <a:gd name="connsiteX11" fmla="*/ 0 w 890588"/>
                <a:gd name="connsiteY11" fmla="*/ 166687 h 1905000"/>
                <a:gd name="connsiteX12" fmla="*/ 19050 w 890588"/>
                <a:gd name="connsiteY12" fmla="*/ 85725 h 1905000"/>
                <a:gd name="connsiteX13" fmla="*/ 23813 w 890588"/>
                <a:gd name="connsiteY13" fmla="*/ 76200 h 1905000"/>
                <a:gd name="connsiteX14" fmla="*/ 119063 w 890588"/>
                <a:gd name="connsiteY14" fmla="*/ 66675 h 1905000"/>
                <a:gd name="connsiteX15" fmla="*/ 190500 w 890588"/>
                <a:gd name="connsiteY15" fmla="*/ 71437 h 1905000"/>
                <a:gd name="connsiteX16" fmla="*/ 195263 w 890588"/>
                <a:gd name="connsiteY16" fmla="*/ 0 h 1905000"/>
                <a:gd name="connsiteX17" fmla="*/ 304800 w 890588"/>
                <a:gd name="connsiteY17" fmla="*/ 80962 h 1905000"/>
                <a:gd name="connsiteX18" fmla="*/ 319088 w 890588"/>
                <a:gd name="connsiteY18" fmla="*/ 147637 h 1905000"/>
                <a:gd name="connsiteX19" fmla="*/ 347663 w 890588"/>
                <a:gd name="connsiteY19" fmla="*/ 257175 h 1905000"/>
                <a:gd name="connsiteX20" fmla="*/ 361950 w 890588"/>
                <a:gd name="connsiteY20" fmla="*/ 338137 h 1905000"/>
                <a:gd name="connsiteX21" fmla="*/ 347663 w 890588"/>
                <a:gd name="connsiteY21" fmla="*/ 352425 h 1905000"/>
                <a:gd name="connsiteX22" fmla="*/ 338138 w 890588"/>
                <a:gd name="connsiteY22" fmla="*/ 471487 h 1905000"/>
                <a:gd name="connsiteX23" fmla="*/ 366713 w 890588"/>
                <a:gd name="connsiteY23" fmla="*/ 581025 h 1905000"/>
                <a:gd name="connsiteX24" fmla="*/ 414338 w 890588"/>
                <a:gd name="connsiteY24" fmla="*/ 676275 h 1905000"/>
                <a:gd name="connsiteX25" fmla="*/ 509588 w 890588"/>
                <a:gd name="connsiteY25" fmla="*/ 857250 h 1905000"/>
                <a:gd name="connsiteX26" fmla="*/ 600075 w 890588"/>
                <a:gd name="connsiteY26" fmla="*/ 995362 h 1905000"/>
                <a:gd name="connsiteX27" fmla="*/ 652463 w 890588"/>
                <a:gd name="connsiteY27" fmla="*/ 1104900 h 1905000"/>
                <a:gd name="connsiteX28" fmla="*/ 690563 w 890588"/>
                <a:gd name="connsiteY28" fmla="*/ 1204912 h 1905000"/>
                <a:gd name="connsiteX29" fmla="*/ 733425 w 890588"/>
                <a:gd name="connsiteY29" fmla="*/ 1304925 h 1905000"/>
                <a:gd name="connsiteX30" fmla="*/ 747713 w 890588"/>
                <a:gd name="connsiteY30" fmla="*/ 1385887 h 1905000"/>
                <a:gd name="connsiteX31" fmla="*/ 747713 w 890588"/>
                <a:gd name="connsiteY31" fmla="*/ 1462087 h 1905000"/>
                <a:gd name="connsiteX32" fmla="*/ 814388 w 890588"/>
                <a:gd name="connsiteY32" fmla="*/ 1609725 h 1905000"/>
                <a:gd name="connsiteX33" fmla="*/ 866775 w 890588"/>
                <a:gd name="connsiteY33" fmla="*/ 1719262 h 1905000"/>
                <a:gd name="connsiteX34" fmla="*/ 862013 w 890588"/>
                <a:gd name="connsiteY34" fmla="*/ 1814512 h 1905000"/>
                <a:gd name="connsiteX35" fmla="*/ 890588 w 890588"/>
                <a:gd name="connsiteY35" fmla="*/ 1905000 h 1905000"/>
                <a:gd name="connsiteX36" fmla="*/ 823913 w 890588"/>
                <a:gd name="connsiteY36" fmla="*/ 1895475 h 1905000"/>
                <a:gd name="connsiteX37" fmla="*/ 733425 w 890588"/>
                <a:gd name="connsiteY37" fmla="*/ 1833562 h 1905000"/>
                <a:gd name="connsiteX38" fmla="*/ 681038 w 890588"/>
                <a:gd name="connsiteY38" fmla="*/ 1776412 h 1905000"/>
                <a:gd name="connsiteX39" fmla="*/ 657225 w 890588"/>
                <a:gd name="connsiteY39" fmla="*/ 1733550 h 1905000"/>
                <a:gd name="connsiteX40" fmla="*/ 652463 w 890588"/>
                <a:gd name="connsiteY40" fmla="*/ 1681162 h 1905000"/>
                <a:gd name="connsiteX41" fmla="*/ 647700 w 890588"/>
                <a:gd name="connsiteY41" fmla="*/ 1557337 h 1905000"/>
                <a:gd name="connsiteX42" fmla="*/ 681038 w 890588"/>
                <a:gd name="connsiteY42" fmla="*/ 1381125 h 1905000"/>
                <a:gd name="connsiteX43" fmla="*/ 623888 w 890588"/>
                <a:gd name="connsiteY43" fmla="*/ 1171575 h 1905000"/>
                <a:gd name="connsiteX44" fmla="*/ 590550 w 890588"/>
                <a:gd name="connsiteY44" fmla="*/ 1128712 h 1905000"/>
                <a:gd name="connsiteX45" fmla="*/ 557213 w 890588"/>
                <a:gd name="connsiteY45" fmla="*/ 1104900 h 1905000"/>
                <a:gd name="connsiteX46" fmla="*/ 547688 w 890588"/>
                <a:gd name="connsiteY46" fmla="*/ 1052512 h 1905000"/>
                <a:gd name="connsiteX47" fmla="*/ 519113 w 890588"/>
                <a:gd name="connsiteY47" fmla="*/ 1019175 h 1905000"/>
                <a:gd name="connsiteX48" fmla="*/ 500063 w 890588"/>
                <a:gd name="connsiteY48" fmla="*/ 971550 h 1905000"/>
                <a:gd name="connsiteX49" fmla="*/ 442913 w 890588"/>
                <a:gd name="connsiteY49" fmla="*/ 847725 h 1905000"/>
                <a:gd name="connsiteX50" fmla="*/ 409575 w 890588"/>
                <a:gd name="connsiteY50" fmla="*/ 819150 h 1905000"/>
                <a:gd name="connsiteX51" fmla="*/ 385763 w 890588"/>
                <a:gd name="connsiteY51" fmla="*/ 809625 h 1905000"/>
                <a:gd name="connsiteX52" fmla="*/ 376238 w 890588"/>
                <a:gd name="connsiteY52" fmla="*/ 781050 h 1905000"/>
                <a:gd name="connsiteX53" fmla="*/ 381000 w 890588"/>
                <a:gd name="connsiteY53" fmla="*/ 747712 h 1905000"/>
                <a:gd name="connsiteX54" fmla="*/ 357188 w 890588"/>
                <a:gd name="connsiteY54" fmla="*/ 728662 h 1905000"/>
                <a:gd name="connsiteX55" fmla="*/ 338138 w 890588"/>
                <a:gd name="connsiteY55" fmla="*/ 700087 h 1905000"/>
                <a:gd name="connsiteX56" fmla="*/ 333375 w 890588"/>
                <a:gd name="connsiteY56" fmla="*/ 666750 h 1905000"/>
                <a:gd name="connsiteX57" fmla="*/ 328613 w 890588"/>
                <a:gd name="connsiteY57" fmla="*/ 619125 h 1905000"/>
                <a:gd name="connsiteX58" fmla="*/ 323850 w 890588"/>
                <a:gd name="connsiteY58" fmla="*/ 590550 h 1905000"/>
                <a:gd name="connsiteX59" fmla="*/ 323850 w 890588"/>
                <a:gd name="connsiteY59" fmla="*/ 590550 h 1905000"/>
                <a:gd name="connsiteX60" fmla="*/ 314325 w 890588"/>
                <a:gd name="connsiteY60" fmla="*/ 528637 h 1905000"/>
                <a:gd name="connsiteX61" fmla="*/ 295275 w 890588"/>
                <a:gd name="connsiteY61" fmla="*/ 504825 h 1905000"/>
                <a:gd name="connsiteX62" fmla="*/ 295275 w 890588"/>
                <a:gd name="connsiteY62" fmla="*/ 504825 h 1905000"/>
                <a:gd name="connsiteX63" fmla="*/ 276225 w 890588"/>
                <a:gd name="connsiteY63" fmla="*/ 447675 h 1905000"/>
                <a:gd name="connsiteX64" fmla="*/ 276225 w 890588"/>
                <a:gd name="connsiteY64" fmla="*/ 419100 h 1905000"/>
                <a:gd name="connsiteX65" fmla="*/ 276225 w 890588"/>
                <a:gd name="connsiteY65" fmla="*/ 404812 h 1905000"/>
                <a:gd name="connsiteX66" fmla="*/ 257175 w 890588"/>
                <a:gd name="connsiteY66" fmla="*/ 400050 h 1905000"/>
                <a:gd name="connsiteX67" fmla="*/ 185738 w 890588"/>
                <a:gd name="connsiteY67" fmla="*/ 395287 h 1905000"/>
                <a:gd name="connsiteX68" fmla="*/ 152400 w 890588"/>
                <a:gd name="connsiteY68" fmla="*/ 447675 h 1905000"/>
                <a:gd name="connsiteX0" fmla="*/ 152400 w 890588"/>
                <a:gd name="connsiteY0" fmla="*/ 447675 h 1905000"/>
                <a:gd name="connsiteX1" fmla="*/ 152400 w 890588"/>
                <a:gd name="connsiteY1" fmla="*/ 447675 h 1905000"/>
                <a:gd name="connsiteX2" fmla="*/ 119063 w 890588"/>
                <a:gd name="connsiteY2" fmla="*/ 419100 h 1905000"/>
                <a:gd name="connsiteX3" fmla="*/ 104775 w 890588"/>
                <a:gd name="connsiteY3" fmla="*/ 404812 h 1905000"/>
                <a:gd name="connsiteX4" fmla="*/ 76200 w 890588"/>
                <a:gd name="connsiteY4" fmla="*/ 385762 h 1905000"/>
                <a:gd name="connsiteX5" fmla="*/ 47625 w 890588"/>
                <a:gd name="connsiteY5" fmla="*/ 366712 h 1905000"/>
                <a:gd name="connsiteX6" fmla="*/ 38100 w 890588"/>
                <a:gd name="connsiteY6" fmla="*/ 361950 h 1905000"/>
                <a:gd name="connsiteX7" fmla="*/ 38100 w 890588"/>
                <a:gd name="connsiteY7" fmla="*/ 361950 h 1905000"/>
                <a:gd name="connsiteX8" fmla="*/ 4763 w 890588"/>
                <a:gd name="connsiteY8" fmla="*/ 304800 h 1905000"/>
                <a:gd name="connsiteX9" fmla="*/ 9525 w 890588"/>
                <a:gd name="connsiteY9" fmla="*/ 285750 h 1905000"/>
                <a:gd name="connsiteX10" fmla="*/ 0 w 890588"/>
                <a:gd name="connsiteY10" fmla="*/ 219075 h 1905000"/>
                <a:gd name="connsiteX11" fmla="*/ 0 w 890588"/>
                <a:gd name="connsiteY11" fmla="*/ 166687 h 1905000"/>
                <a:gd name="connsiteX12" fmla="*/ 19050 w 890588"/>
                <a:gd name="connsiteY12" fmla="*/ 85725 h 1905000"/>
                <a:gd name="connsiteX13" fmla="*/ 23813 w 890588"/>
                <a:gd name="connsiteY13" fmla="*/ 76200 h 1905000"/>
                <a:gd name="connsiteX14" fmla="*/ 119063 w 890588"/>
                <a:gd name="connsiteY14" fmla="*/ 66675 h 1905000"/>
                <a:gd name="connsiteX15" fmla="*/ 109538 w 890588"/>
                <a:gd name="connsiteY15" fmla="*/ 33337 h 1905000"/>
                <a:gd name="connsiteX16" fmla="*/ 195263 w 890588"/>
                <a:gd name="connsiteY16" fmla="*/ 0 h 1905000"/>
                <a:gd name="connsiteX17" fmla="*/ 304800 w 890588"/>
                <a:gd name="connsiteY17" fmla="*/ 80962 h 1905000"/>
                <a:gd name="connsiteX18" fmla="*/ 319088 w 890588"/>
                <a:gd name="connsiteY18" fmla="*/ 147637 h 1905000"/>
                <a:gd name="connsiteX19" fmla="*/ 347663 w 890588"/>
                <a:gd name="connsiteY19" fmla="*/ 257175 h 1905000"/>
                <a:gd name="connsiteX20" fmla="*/ 361950 w 890588"/>
                <a:gd name="connsiteY20" fmla="*/ 338137 h 1905000"/>
                <a:gd name="connsiteX21" fmla="*/ 347663 w 890588"/>
                <a:gd name="connsiteY21" fmla="*/ 352425 h 1905000"/>
                <a:gd name="connsiteX22" fmla="*/ 338138 w 890588"/>
                <a:gd name="connsiteY22" fmla="*/ 471487 h 1905000"/>
                <a:gd name="connsiteX23" fmla="*/ 366713 w 890588"/>
                <a:gd name="connsiteY23" fmla="*/ 581025 h 1905000"/>
                <a:gd name="connsiteX24" fmla="*/ 414338 w 890588"/>
                <a:gd name="connsiteY24" fmla="*/ 676275 h 1905000"/>
                <a:gd name="connsiteX25" fmla="*/ 509588 w 890588"/>
                <a:gd name="connsiteY25" fmla="*/ 857250 h 1905000"/>
                <a:gd name="connsiteX26" fmla="*/ 600075 w 890588"/>
                <a:gd name="connsiteY26" fmla="*/ 995362 h 1905000"/>
                <a:gd name="connsiteX27" fmla="*/ 652463 w 890588"/>
                <a:gd name="connsiteY27" fmla="*/ 1104900 h 1905000"/>
                <a:gd name="connsiteX28" fmla="*/ 690563 w 890588"/>
                <a:gd name="connsiteY28" fmla="*/ 1204912 h 1905000"/>
                <a:gd name="connsiteX29" fmla="*/ 733425 w 890588"/>
                <a:gd name="connsiteY29" fmla="*/ 1304925 h 1905000"/>
                <a:gd name="connsiteX30" fmla="*/ 747713 w 890588"/>
                <a:gd name="connsiteY30" fmla="*/ 1385887 h 1905000"/>
                <a:gd name="connsiteX31" fmla="*/ 747713 w 890588"/>
                <a:gd name="connsiteY31" fmla="*/ 1462087 h 1905000"/>
                <a:gd name="connsiteX32" fmla="*/ 814388 w 890588"/>
                <a:gd name="connsiteY32" fmla="*/ 1609725 h 1905000"/>
                <a:gd name="connsiteX33" fmla="*/ 866775 w 890588"/>
                <a:gd name="connsiteY33" fmla="*/ 1719262 h 1905000"/>
                <a:gd name="connsiteX34" fmla="*/ 862013 w 890588"/>
                <a:gd name="connsiteY34" fmla="*/ 1814512 h 1905000"/>
                <a:gd name="connsiteX35" fmla="*/ 890588 w 890588"/>
                <a:gd name="connsiteY35" fmla="*/ 1905000 h 1905000"/>
                <a:gd name="connsiteX36" fmla="*/ 823913 w 890588"/>
                <a:gd name="connsiteY36" fmla="*/ 1895475 h 1905000"/>
                <a:gd name="connsiteX37" fmla="*/ 733425 w 890588"/>
                <a:gd name="connsiteY37" fmla="*/ 1833562 h 1905000"/>
                <a:gd name="connsiteX38" fmla="*/ 681038 w 890588"/>
                <a:gd name="connsiteY38" fmla="*/ 1776412 h 1905000"/>
                <a:gd name="connsiteX39" fmla="*/ 657225 w 890588"/>
                <a:gd name="connsiteY39" fmla="*/ 1733550 h 1905000"/>
                <a:gd name="connsiteX40" fmla="*/ 652463 w 890588"/>
                <a:gd name="connsiteY40" fmla="*/ 1681162 h 1905000"/>
                <a:gd name="connsiteX41" fmla="*/ 647700 w 890588"/>
                <a:gd name="connsiteY41" fmla="*/ 1557337 h 1905000"/>
                <a:gd name="connsiteX42" fmla="*/ 681038 w 890588"/>
                <a:gd name="connsiteY42" fmla="*/ 1381125 h 1905000"/>
                <a:gd name="connsiteX43" fmla="*/ 623888 w 890588"/>
                <a:gd name="connsiteY43" fmla="*/ 1171575 h 1905000"/>
                <a:gd name="connsiteX44" fmla="*/ 590550 w 890588"/>
                <a:gd name="connsiteY44" fmla="*/ 1128712 h 1905000"/>
                <a:gd name="connsiteX45" fmla="*/ 557213 w 890588"/>
                <a:gd name="connsiteY45" fmla="*/ 1104900 h 1905000"/>
                <a:gd name="connsiteX46" fmla="*/ 547688 w 890588"/>
                <a:gd name="connsiteY46" fmla="*/ 1052512 h 1905000"/>
                <a:gd name="connsiteX47" fmla="*/ 519113 w 890588"/>
                <a:gd name="connsiteY47" fmla="*/ 1019175 h 1905000"/>
                <a:gd name="connsiteX48" fmla="*/ 500063 w 890588"/>
                <a:gd name="connsiteY48" fmla="*/ 971550 h 1905000"/>
                <a:gd name="connsiteX49" fmla="*/ 442913 w 890588"/>
                <a:gd name="connsiteY49" fmla="*/ 847725 h 1905000"/>
                <a:gd name="connsiteX50" fmla="*/ 409575 w 890588"/>
                <a:gd name="connsiteY50" fmla="*/ 819150 h 1905000"/>
                <a:gd name="connsiteX51" fmla="*/ 385763 w 890588"/>
                <a:gd name="connsiteY51" fmla="*/ 809625 h 1905000"/>
                <a:gd name="connsiteX52" fmla="*/ 376238 w 890588"/>
                <a:gd name="connsiteY52" fmla="*/ 781050 h 1905000"/>
                <a:gd name="connsiteX53" fmla="*/ 381000 w 890588"/>
                <a:gd name="connsiteY53" fmla="*/ 747712 h 1905000"/>
                <a:gd name="connsiteX54" fmla="*/ 357188 w 890588"/>
                <a:gd name="connsiteY54" fmla="*/ 728662 h 1905000"/>
                <a:gd name="connsiteX55" fmla="*/ 338138 w 890588"/>
                <a:gd name="connsiteY55" fmla="*/ 700087 h 1905000"/>
                <a:gd name="connsiteX56" fmla="*/ 333375 w 890588"/>
                <a:gd name="connsiteY56" fmla="*/ 666750 h 1905000"/>
                <a:gd name="connsiteX57" fmla="*/ 328613 w 890588"/>
                <a:gd name="connsiteY57" fmla="*/ 619125 h 1905000"/>
                <a:gd name="connsiteX58" fmla="*/ 323850 w 890588"/>
                <a:gd name="connsiteY58" fmla="*/ 590550 h 1905000"/>
                <a:gd name="connsiteX59" fmla="*/ 323850 w 890588"/>
                <a:gd name="connsiteY59" fmla="*/ 590550 h 1905000"/>
                <a:gd name="connsiteX60" fmla="*/ 314325 w 890588"/>
                <a:gd name="connsiteY60" fmla="*/ 528637 h 1905000"/>
                <a:gd name="connsiteX61" fmla="*/ 295275 w 890588"/>
                <a:gd name="connsiteY61" fmla="*/ 504825 h 1905000"/>
                <a:gd name="connsiteX62" fmla="*/ 295275 w 890588"/>
                <a:gd name="connsiteY62" fmla="*/ 504825 h 1905000"/>
                <a:gd name="connsiteX63" fmla="*/ 276225 w 890588"/>
                <a:gd name="connsiteY63" fmla="*/ 447675 h 1905000"/>
                <a:gd name="connsiteX64" fmla="*/ 276225 w 890588"/>
                <a:gd name="connsiteY64" fmla="*/ 419100 h 1905000"/>
                <a:gd name="connsiteX65" fmla="*/ 276225 w 890588"/>
                <a:gd name="connsiteY65" fmla="*/ 404812 h 1905000"/>
                <a:gd name="connsiteX66" fmla="*/ 257175 w 890588"/>
                <a:gd name="connsiteY66" fmla="*/ 400050 h 1905000"/>
                <a:gd name="connsiteX67" fmla="*/ 185738 w 890588"/>
                <a:gd name="connsiteY67" fmla="*/ 395287 h 1905000"/>
                <a:gd name="connsiteX68" fmla="*/ 152400 w 890588"/>
                <a:gd name="connsiteY68" fmla="*/ 447675 h 1905000"/>
                <a:gd name="connsiteX0" fmla="*/ 152400 w 890588"/>
                <a:gd name="connsiteY0" fmla="*/ 447675 h 1905000"/>
                <a:gd name="connsiteX1" fmla="*/ 152400 w 890588"/>
                <a:gd name="connsiteY1" fmla="*/ 447675 h 1905000"/>
                <a:gd name="connsiteX2" fmla="*/ 119063 w 890588"/>
                <a:gd name="connsiteY2" fmla="*/ 419100 h 1905000"/>
                <a:gd name="connsiteX3" fmla="*/ 104775 w 890588"/>
                <a:gd name="connsiteY3" fmla="*/ 404812 h 1905000"/>
                <a:gd name="connsiteX4" fmla="*/ 76200 w 890588"/>
                <a:gd name="connsiteY4" fmla="*/ 385762 h 1905000"/>
                <a:gd name="connsiteX5" fmla="*/ 47625 w 890588"/>
                <a:gd name="connsiteY5" fmla="*/ 366712 h 1905000"/>
                <a:gd name="connsiteX6" fmla="*/ 38100 w 890588"/>
                <a:gd name="connsiteY6" fmla="*/ 361950 h 1905000"/>
                <a:gd name="connsiteX7" fmla="*/ 38100 w 890588"/>
                <a:gd name="connsiteY7" fmla="*/ 361950 h 1905000"/>
                <a:gd name="connsiteX8" fmla="*/ 4763 w 890588"/>
                <a:gd name="connsiteY8" fmla="*/ 304800 h 1905000"/>
                <a:gd name="connsiteX9" fmla="*/ 9525 w 890588"/>
                <a:gd name="connsiteY9" fmla="*/ 285750 h 1905000"/>
                <a:gd name="connsiteX10" fmla="*/ 0 w 890588"/>
                <a:gd name="connsiteY10" fmla="*/ 219075 h 1905000"/>
                <a:gd name="connsiteX11" fmla="*/ 0 w 890588"/>
                <a:gd name="connsiteY11" fmla="*/ 166687 h 1905000"/>
                <a:gd name="connsiteX12" fmla="*/ 19050 w 890588"/>
                <a:gd name="connsiteY12" fmla="*/ 85725 h 1905000"/>
                <a:gd name="connsiteX13" fmla="*/ 23813 w 890588"/>
                <a:gd name="connsiteY13" fmla="*/ 76200 h 1905000"/>
                <a:gd name="connsiteX14" fmla="*/ 76200 w 890588"/>
                <a:gd name="connsiteY14" fmla="*/ 57150 h 1905000"/>
                <a:gd name="connsiteX15" fmla="*/ 109538 w 890588"/>
                <a:gd name="connsiteY15" fmla="*/ 33337 h 1905000"/>
                <a:gd name="connsiteX16" fmla="*/ 195263 w 890588"/>
                <a:gd name="connsiteY16" fmla="*/ 0 h 1905000"/>
                <a:gd name="connsiteX17" fmla="*/ 304800 w 890588"/>
                <a:gd name="connsiteY17" fmla="*/ 80962 h 1905000"/>
                <a:gd name="connsiteX18" fmla="*/ 319088 w 890588"/>
                <a:gd name="connsiteY18" fmla="*/ 147637 h 1905000"/>
                <a:gd name="connsiteX19" fmla="*/ 347663 w 890588"/>
                <a:gd name="connsiteY19" fmla="*/ 257175 h 1905000"/>
                <a:gd name="connsiteX20" fmla="*/ 361950 w 890588"/>
                <a:gd name="connsiteY20" fmla="*/ 338137 h 1905000"/>
                <a:gd name="connsiteX21" fmla="*/ 347663 w 890588"/>
                <a:gd name="connsiteY21" fmla="*/ 352425 h 1905000"/>
                <a:gd name="connsiteX22" fmla="*/ 338138 w 890588"/>
                <a:gd name="connsiteY22" fmla="*/ 471487 h 1905000"/>
                <a:gd name="connsiteX23" fmla="*/ 366713 w 890588"/>
                <a:gd name="connsiteY23" fmla="*/ 581025 h 1905000"/>
                <a:gd name="connsiteX24" fmla="*/ 414338 w 890588"/>
                <a:gd name="connsiteY24" fmla="*/ 676275 h 1905000"/>
                <a:gd name="connsiteX25" fmla="*/ 509588 w 890588"/>
                <a:gd name="connsiteY25" fmla="*/ 857250 h 1905000"/>
                <a:gd name="connsiteX26" fmla="*/ 600075 w 890588"/>
                <a:gd name="connsiteY26" fmla="*/ 995362 h 1905000"/>
                <a:gd name="connsiteX27" fmla="*/ 652463 w 890588"/>
                <a:gd name="connsiteY27" fmla="*/ 1104900 h 1905000"/>
                <a:gd name="connsiteX28" fmla="*/ 690563 w 890588"/>
                <a:gd name="connsiteY28" fmla="*/ 1204912 h 1905000"/>
                <a:gd name="connsiteX29" fmla="*/ 733425 w 890588"/>
                <a:gd name="connsiteY29" fmla="*/ 1304925 h 1905000"/>
                <a:gd name="connsiteX30" fmla="*/ 747713 w 890588"/>
                <a:gd name="connsiteY30" fmla="*/ 1385887 h 1905000"/>
                <a:gd name="connsiteX31" fmla="*/ 747713 w 890588"/>
                <a:gd name="connsiteY31" fmla="*/ 1462087 h 1905000"/>
                <a:gd name="connsiteX32" fmla="*/ 814388 w 890588"/>
                <a:gd name="connsiteY32" fmla="*/ 1609725 h 1905000"/>
                <a:gd name="connsiteX33" fmla="*/ 866775 w 890588"/>
                <a:gd name="connsiteY33" fmla="*/ 1719262 h 1905000"/>
                <a:gd name="connsiteX34" fmla="*/ 862013 w 890588"/>
                <a:gd name="connsiteY34" fmla="*/ 1814512 h 1905000"/>
                <a:gd name="connsiteX35" fmla="*/ 890588 w 890588"/>
                <a:gd name="connsiteY35" fmla="*/ 1905000 h 1905000"/>
                <a:gd name="connsiteX36" fmla="*/ 823913 w 890588"/>
                <a:gd name="connsiteY36" fmla="*/ 1895475 h 1905000"/>
                <a:gd name="connsiteX37" fmla="*/ 733425 w 890588"/>
                <a:gd name="connsiteY37" fmla="*/ 1833562 h 1905000"/>
                <a:gd name="connsiteX38" fmla="*/ 681038 w 890588"/>
                <a:gd name="connsiteY38" fmla="*/ 1776412 h 1905000"/>
                <a:gd name="connsiteX39" fmla="*/ 657225 w 890588"/>
                <a:gd name="connsiteY39" fmla="*/ 1733550 h 1905000"/>
                <a:gd name="connsiteX40" fmla="*/ 652463 w 890588"/>
                <a:gd name="connsiteY40" fmla="*/ 1681162 h 1905000"/>
                <a:gd name="connsiteX41" fmla="*/ 647700 w 890588"/>
                <a:gd name="connsiteY41" fmla="*/ 1557337 h 1905000"/>
                <a:gd name="connsiteX42" fmla="*/ 681038 w 890588"/>
                <a:gd name="connsiteY42" fmla="*/ 1381125 h 1905000"/>
                <a:gd name="connsiteX43" fmla="*/ 623888 w 890588"/>
                <a:gd name="connsiteY43" fmla="*/ 1171575 h 1905000"/>
                <a:gd name="connsiteX44" fmla="*/ 590550 w 890588"/>
                <a:gd name="connsiteY44" fmla="*/ 1128712 h 1905000"/>
                <a:gd name="connsiteX45" fmla="*/ 557213 w 890588"/>
                <a:gd name="connsiteY45" fmla="*/ 1104900 h 1905000"/>
                <a:gd name="connsiteX46" fmla="*/ 547688 w 890588"/>
                <a:gd name="connsiteY46" fmla="*/ 1052512 h 1905000"/>
                <a:gd name="connsiteX47" fmla="*/ 519113 w 890588"/>
                <a:gd name="connsiteY47" fmla="*/ 1019175 h 1905000"/>
                <a:gd name="connsiteX48" fmla="*/ 500063 w 890588"/>
                <a:gd name="connsiteY48" fmla="*/ 971550 h 1905000"/>
                <a:gd name="connsiteX49" fmla="*/ 442913 w 890588"/>
                <a:gd name="connsiteY49" fmla="*/ 847725 h 1905000"/>
                <a:gd name="connsiteX50" fmla="*/ 409575 w 890588"/>
                <a:gd name="connsiteY50" fmla="*/ 819150 h 1905000"/>
                <a:gd name="connsiteX51" fmla="*/ 385763 w 890588"/>
                <a:gd name="connsiteY51" fmla="*/ 809625 h 1905000"/>
                <a:gd name="connsiteX52" fmla="*/ 376238 w 890588"/>
                <a:gd name="connsiteY52" fmla="*/ 781050 h 1905000"/>
                <a:gd name="connsiteX53" fmla="*/ 381000 w 890588"/>
                <a:gd name="connsiteY53" fmla="*/ 747712 h 1905000"/>
                <a:gd name="connsiteX54" fmla="*/ 357188 w 890588"/>
                <a:gd name="connsiteY54" fmla="*/ 728662 h 1905000"/>
                <a:gd name="connsiteX55" fmla="*/ 338138 w 890588"/>
                <a:gd name="connsiteY55" fmla="*/ 700087 h 1905000"/>
                <a:gd name="connsiteX56" fmla="*/ 333375 w 890588"/>
                <a:gd name="connsiteY56" fmla="*/ 666750 h 1905000"/>
                <a:gd name="connsiteX57" fmla="*/ 328613 w 890588"/>
                <a:gd name="connsiteY57" fmla="*/ 619125 h 1905000"/>
                <a:gd name="connsiteX58" fmla="*/ 323850 w 890588"/>
                <a:gd name="connsiteY58" fmla="*/ 590550 h 1905000"/>
                <a:gd name="connsiteX59" fmla="*/ 323850 w 890588"/>
                <a:gd name="connsiteY59" fmla="*/ 590550 h 1905000"/>
                <a:gd name="connsiteX60" fmla="*/ 314325 w 890588"/>
                <a:gd name="connsiteY60" fmla="*/ 528637 h 1905000"/>
                <a:gd name="connsiteX61" fmla="*/ 295275 w 890588"/>
                <a:gd name="connsiteY61" fmla="*/ 504825 h 1905000"/>
                <a:gd name="connsiteX62" fmla="*/ 295275 w 890588"/>
                <a:gd name="connsiteY62" fmla="*/ 504825 h 1905000"/>
                <a:gd name="connsiteX63" fmla="*/ 276225 w 890588"/>
                <a:gd name="connsiteY63" fmla="*/ 447675 h 1905000"/>
                <a:gd name="connsiteX64" fmla="*/ 276225 w 890588"/>
                <a:gd name="connsiteY64" fmla="*/ 419100 h 1905000"/>
                <a:gd name="connsiteX65" fmla="*/ 276225 w 890588"/>
                <a:gd name="connsiteY65" fmla="*/ 404812 h 1905000"/>
                <a:gd name="connsiteX66" fmla="*/ 257175 w 890588"/>
                <a:gd name="connsiteY66" fmla="*/ 400050 h 1905000"/>
                <a:gd name="connsiteX67" fmla="*/ 185738 w 890588"/>
                <a:gd name="connsiteY67" fmla="*/ 395287 h 1905000"/>
                <a:gd name="connsiteX68" fmla="*/ 152400 w 890588"/>
                <a:gd name="connsiteY68" fmla="*/ 447675 h 1905000"/>
                <a:gd name="connsiteX0" fmla="*/ 152400 w 890588"/>
                <a:gd name="connsiteY0" fmla="*/ 447675 h 1905000"/>
                <a:gd name="connsiteX1" fmla="*/ 152400 w 890588"/>
                <a:gd name="connsiteY1" fmla="*/ 447675 h 1905000"/>
                <a:gd name="connsiteX2" fmla="*/ 119063 w 890588"/>
                <a:gd name="connsiteY2" fmla="*/ 419100 h 1905000"/>
                <a:gd name="connsiteX3" fmla="*/ 104775 w 890588"/>
                <a:gd name="connsiteY3" fmla="*/ 404812 h 1905000"/>
                <a:gd name="connsiteX4" fmla="*/ 76200 w 890588"/>
                <a:gd name="connsiteY4" fmla="*/ 385762 h 1905000"/>
                <a:gd name="connsiteX5" fmla="*/ 90488 w 890588"/>
                <a:gd name="connsiteY5" fmla="*/ 323849 h 1905000"/>
                <a:gd name="connsiteX6" fmla="*/ 38100 w 890588"/>
                <a:gd name="connsiteY6" fmla="*/ 361950 h 1905000"/>
                <a:gd name="connsiteX7" fmla="*/ 38100 w 890588"/>
                <a:gd name="connsiteY7" fmla="*/ 361950 h 1905000"/>
                <a:gd name="connsiteX8" fmla="*/ 4763 w 890588"/>
                <a:gd name="connsiteY8" fmla="*/ 304800 h 1905000"/>
                <a:gd name="connsiteX9" fmla="*/ 9525 w 890588"/>
                <a:gd name="connsiteY9" fmla="*/ 285750 h 1905000"/>
                <a:gd name="connsiteX10" fmla="*/ 0 w 890588"/>
                <a:gd name="connsiteY10" fmla="*/ 219075 h 1905000"/>
                <a:gd name="connsiteX11" fmla="*/ 0 w 890588"/>
                <a:gd name="connsiteY11" fmla="*/ 166687 h 1905000"/>
                <a:gd name="connsiteX12" fmla="*/ 19050 w 890588"/>
                <a:gd name="connsiteY12" fmla="*/ 85725 h 1905000"/>
                <a:gd name="connsiteX13" fmla="*/ 23813 w 890588"/>
                <a:gd name="connsiteY13" fmla="*/ 76200 h 1905000"/>
                <a:gd name="connsiteX14" fmla="*/ 76200 w 890588"/>
                <a:gd name="connsiteY14" fmla="*/ 57150 h 1905000"/>
                <a:gd name="connsiteX15" fmla="*/ 109538 w 890588"/>
                <a:gd name="connsiteY15" fmla="*/ 33337 h 1905000"/>
                <a:gd name="connsiteX16" fmla="*/ 195263 w 890588"/>
                <a:gd name="connsiteY16" fmla="*/ 0 h 1905000"/>
                <a:gd name="connsiteX17" fmla="*/ 304800 w 890588"/>
                <a:gd name="connsiteY17" fmla="*/ 80962 h 1905000"/>
                <a:gd name="connsiteX18" fmla="*/ 319088 w 890588"/>
                <a:gd name="connsiteY18" fmla="*/ 147637 h 1905000"/>
                <a:gd name="connsiteX19" fmla="*/ 347663 w 890588"/>
                <a:gd name="connsiteY19" fmla="*/ 257175 h 1905000"/>
                <a:gd name="connsiteX20" fmla="*/ 361950 w 890588"/>
                <a:gd name="connsiteY20" fmla="*/ 338137 h 1905000"/>
                <a:gd name="connsiteX21" fmla="*/ 347663 w 890588"/>
                <a:gd name="connsiteY21" fmla="*/ 352425 h 1905000"/>
                <a:gd name="connsiteX22" fmla="*/ 338138 w 890588"/>
                <a:gd name="connsiteY22" fmla="*/ 471487 h 1905000"/>
                <a:gd name="connsiteX23" fmla="*/ 366713 w 890588"/>
                <a:gd name="connsiteY23" fmla="*/ 581025 h 1905000"/>
                <a:gd name="connsiteX24" fmla="*/ 414338 w 890588"/>
                <a:gd name="connsiteY24" fmla="*/ 676275 h 1905000"/>
                <a:gd name="connsiteX25" fmla="*/ 509588 w 890588"/>
                <a:gd name="connsiteY25" fmla="*/ 857250 h 1905000"/>
                <a:gd name="connsiteX26" fmla="*/ 600075 w 890588"/>
                <a:gd name="connsiteY26" fmla="*/ 995362 h 1905000"/>
                <a:gd name="connsiteX27" fmla="*/ 652463 w 890588"/>
                <a:gd name="connsiteY27" fmla="*/ 1104900 h 1905000"/>
                <a:gd name="connsiteX28" fmla="*/ 690563 w 890588"/>
                <a:gd name="connsiteY28" fmla="*/ 1204912 h 1905000"/>
                <a:gd name="connsiteX29" fmla="*/ 733425 w 890588"/>
                <a:gd name="connsiteY29" fmla="*/ 1304925 h 1905000"/>
                <a:gd name="connsiteX30" fmla="*/ 747713 w 890588"/>
                <a:gd name="connsiteY30" fmla="*/ 1385887 h 1905000"/>
                <a:gd name="connsiteX31" fmla="*/ 747713 w 890588"/>
                <a:gd name="connsiteY31" fmla="*/ 1462087 h 1905000"/>
                <a:gd name="connsiteX32" fmla="*/ 814388 w 890588"/>
                <a:gd name="connsiteY32" fmla="*/ 1609725 h 1905000"/>
                <a:gd name="connsiteX33" fmla="*/ 866775 w 890588"/>
                <a:gd name="connsiteY33" fmla="*/ 1719262 h 1905000"/>
                <a:gd name="connsiteX34" fmla="*/ 862013 w 890588"/>
                <a:gd name="connsiteY34" fmla="*/ 1814512 h 1905000"/>
                <a:gd name="connsiteX35" fmla="*/ 890588 w 890588"/>
                <a:gd name="connsiteY35" fmla="*/ 1905000 h 1905000"/>
                <a:gd name="connsiteX36" fmla="*/ 823913 w 890588"/>
                <a:gd name="connsiteY36" fmla="*/ 1895475 h 1905000"/>
                <a:gd name="connsiteX37" fmla="*/ 733425 w 890588"/>
                <a:gd name="connsiteY37" fmla="*/ 1833562 h 1905000"/>
                <a:gd name="connsiteX38" fmla="*/ 681038 w 890588"/>
                <a:gd name="connsiteY38" fmla="*/ 1776412 h 1905000"/>
                <a:gd name="connsiteX39" fmla="*/ 657225 w 890588"/>
                <a:gd name="connsiteY39" fmla="*/ 1733550 h 1905000"/>
                <a:gd name="connsiteX40" fmla="*/ 652463 w 890588"/>
                <a:gd name="connsiteY40" fmla="*/ 1681162 h 1905000"/>
                <a:gd name="connsiteX41" fmla="*/ 647700 w 890588"/>
                <a:gd name="connsiteY41" fmla="*/ 1557337 h 1905000"/>
                <a:gd name="connsiteX42" fmla="*/ 681038 w 890588"/>
                <a:gd name="connsiteY42" fmla="*/ 1381125 h 1905000"/>
                <a:gd name="connsiteX43" fmla="*/ 623888 w 890588"/>
                <a:gd name="connsiteY43" fmla="*/ 1171575 h 1905000"/>
                <a:gd name="connsiteX44" fmla="*/ 590550 w 890588"/>
                <a:gd name="connsiteY44" fmla="*/ 1128712 h 1905000"/>
                <a:gd name="connsiteX45" fmla="*/ 557213 w 890588"/>
                <a:gd name="connsiteY45" fmla="*/ 1104900 h 1905000"/>
                <a:gd name="connsiteX46" fmla="*/ 547688 w 890588"/>
                <a:gd name="connsiteY46" fmla="*/ 1052512 h 1905000"/>
                <a:gd name="connsiteX47" fmla="*/ 519113 w 890588"/>
                <a:gd name="connsiteY47" fmla="*/ 1019175 h 1905000"/>
                <a:gd name="connsiteX48" fmla="*/ 500063 w 890588"/>
                <a:gd name="connsiteY48" fmla="*/ 971550 h 1905000"/>
                <a:gd name="connsiteX49" fmla="*/ 442913 w 890588"/>
                <a:gd name="connsiteY49" fmla="*/ 847725 h 1905000"/>
                <a:gd name="connsiteX50" fmla="*/ 409575 w 890588"/>
                <a:gd name="connsiteY50" fmla="*/ 819150 h 1905000"/>
                <a:gd name="connsiteX51" fmla="*/ 385763 w 890588"/>
                <a:gd name="connsiteY51" fmla="*/ 809625 h 1905000"/>
                <a:gd name="connsiteX52" fmla="*/ 376238 w 890588"/>
                <a:gd name="connsiteY52" fmla="*/ 781050 h 1905000"/>
                <a:gd name="connsiteX53" fmla="*/ 381000 w 890588"/>
                <a:gd name="connsiteY53" fmla="*/ 747712 h 1905000"/>
                <a:gd name="connsiteX54" fmla="*/ 357188 w 890588"/>
                <a:gd name="connsiteY54" fmla="*/ 728662 h 1905000"/>
                <a:gd name="connsiteX55" fmla="*/ 338138 w 890588"/>
                <a:gd name="connsiteY55" fmla="*/ 700087 h 1905000"/>
                <a:gd name="connsiteX56" fmla="*/ 333375 w 890588"/>
                <a:gd name="connsiteY56" fmla="*/ 666750 h 1905000"/>
                <a:gd name="connsiteX57" fmla="*/ 328613 w 890588"/>
                <a:gd name="connsiteY57" fmla="*/ 619125 h 1905000"/>
                <a:gd name="connsiteX58" fmla="*/ 323850 w 890588"/>
                <a:gd name="connsiteY58" fmla="*/ 590550 h 1905000"/>
                <a:gd name="connsiteX59" fmla="*/ 323850 w 890588"/>
                <a:gd name="connsiteY59" fmla="*/ 590550 h 1905000"/>
                <a:gd name="connsiteX60" fmla="*/ 314325 w 890588"/>
                <a:gd name="connsiteY60" fmla="*/ 528637 h 1905000"/>
                <a:gd name="connsiteX61" fmla="*/ 295275 w 890588"/>
                <a:gd name="connsiteY61" fmla="*/ 504825 h 1905000"/>
                <a:gd name="connsiteX62" fmla="*/ 295275 w 890588"/>
                <a:gd name="connsiteY62" fmla="*/ 504825 h 1905000"/>
                <a:gd name="connsiteX63" fmla="*/ 276225 w 890588"/>
                <a:gd name="connsiteY63" fmla="*/ 447675 h 1905000"/>
                <a:gd name="connsiteX64" fmla="*/ 276225 w 890588"/>
                <a:gd name="connsiteY64" fmla="*/ 419100 h 1905000"/>
                <a:gd name="connsiteX65" fmla="*/ 276225 w 890588"/>
                <a:gd name="connsiteY65" fmla="*/ 404812 h 1905000"/>
                <a:gd name="connsiteX66" fmla="*/ 257175 w 890588"/>
                <a:gd name="connsiteY66" fmla="*/ 400050 h 1905000"/>
                <a:gd name="connsiteX67" fmla="*/ 185738 w 890588"/>
                <a:gd name="connsiteY67" fmla="*/ 395287 h 1905000"/>
                <a:gd name="connsiteX68" fmla="*/ 152400 w 890588"/>
                <a:gd name="connsiteY68" fmla="*/ 447675 h 1905000"/>
                <a:gd name="connsiteX0" fmla="*/ 152400 w 890588"/>
                <a:gd name="connsiteY0" fmla="*/ 447675 h 1905000"/>
                <a:gd name="connsiteX1" fmla="*/ 152400 w 890588"/>
                <a:gd name="connsiteY1" fmla="*/ 447675 h 1905000"/>
                <a:gd name="connsiteX2" fmla="*/ 119063 w 890588"/>
                <a:gd name="connsiteY2" fmla="*/ 419100 h 1905000"/>
                <a:gd name="connsiteX3" fmla="*/ 104775 w 890588"/>
                <a:gd name="connsiteY3" fmla="*/ 404812 h 1905000"/>
                <a:gd name="connsiteX4" fmla="*/ 76200 w 890588"/>
                <a:gd name="connsiteY4" fmla="*/ 385762 h 1905000"/>
                <a:gd name="connsiteX5" fmla="*/ 90488 w 890588"/>
                <a:gd name="connsiteY5" fmla="*/ 323849 h 1905000"/>
                <a:gd name="connsiteX6" fmla="*/ 38100 w 890588"/>
                <a:gd name="connsiteY6" fmla="*/ 361950 h 1905000"/>
                <a:gd name="connsiteX7" fmla="*/ 57150 w 890588"/>
                <a:gd name="connsiteY7" fmla="*/ 319088 h 1905000"/>
                <a:gd name="connsiteX8" fmla="*/ 4763 w 890588"/>
                <a:gd name="connsiteY8" fmla="*/ 304800 h 1905000"/>
                <a:gd name="connsiteX9" fmla="*/ 9525 w 890588"/>
                <a:gd name="connsiteY9" fmla="*/ 285750 h 1905000"/>
                <a:gd name="connsiteX10" fmla="*/ 0 w 890588"/>
                <a:gd name="connsiteY10" fmla="*/ 219075 h 1905000"/>
                <a:gd name="connsiteX11" fmla="*/ 0 w 890588"/>
                <a:gd name="connsiteY11" fmla="*/ 166687 h 1905000"/>
                <a:gd name="connsiteX12" fmla="*/ 19050 w 890588"/>
                <a:gd name="connsiteY12" fmla="*/ 85725 h 1905000"/>
                <a:gd name="connsiteX13" fmla="*/ 23813 w 890588"/>
                <a:gd name="connsiteY13" fmla="*/ 76200 h 1905000"/>
                <a:gd name="connsiteX14" fmla="*/ 76200 w 890588"/>
                <a:gd name="connsiteY14" fmla="*/ 57150 h 1905000"/>
                <a:gd name="connsiteX15" fmla="*/ 109538 w 890588"/>
                <a:gd name="connsiteY15" fmla="*/ 33337 h 1905000"/>
                <a:gd name="connsiteX16" fmla="*/ 195263 w 890588"/>
                <a:gd name="connsiteY16" fmla="*/ 0 h 1905000"/>
                <a:gd name="connsiteX17" fmla="*/ 304800 w 890588"/>
                <a:gd name="connsiteY17" fmla="*/ 80962 h 1905000"/>
                <a:gd name="connsiteX18" fmla="*/ 319088 w 890588"/>
                <a:gd name="connsiteY18" fmla="*/ 147637 h 1905000"/>
                <a:gd name="connsiteX19" fmla="*/ 347663 w 890588"/>
                <a:gd name="connsiteY19" fmla="*/ 257175 h 1905000"/>
                <a:gd name="connsiteX20" fmla="*/ 361950 w 890588"/>
                <a:gd name="connsiteY20" fmla="*/ 338137 h 1905000"/>
                <a:gd name="connsiteX21" fmla="*/ 347663 w 890588"/>
                <a:gd name="connsiteY21" fmla="*/ 352425 h 1905000"/>
                <a:gd name="connsiteX22" fmla="*/ 338138 w 890588"/>
                <a:gd name="connsiteY22" fmla="*/ 471487 h 1905000"/>
                <a:gd name="connsiteX23" fmla="*/ 366713 w 890588"/>
                <a:gd name="connsiteY23" fmla="*/ 581025 h 1905000"/>
                <a:gd name="connsiteX24" fmla="*/ 414338 w 890588"/>
                <a:gd name="connsiteY24" fmla="*/ 676275 h 1905000"/>
                <a:gd name="connsiteX25" fmla="*/ 509588 w 890588"/>
                <a:gd name="connsiteY25" fmla="*/ 857250 h 1905000"/>
                <a:gd name="connsiteX26" fmla="*/ 600075 w 890588"/>
                <a:gd name="connsiteY26" fmla="*/ 995362 h 1905000"/>
                <a:gd name="connsiteX27" fmla="*/ 652463 w 890588"/>
                <a:gd name="connsiteY27" fmla="*/ 1104900 h 1905000"/>
                <a:gd name="connsiteX28" fmla="*/ 690563 w 890588"/>
                <a:gd name="connsiteY28" fmla="*/ 1204912 h 1905000"/>
                <a:gd name="connsiteX29" fmla="*/ 733425 w 890588"/>
                <a:gd name="connsiteY29" fmla="*/ 1304925 h 1905000"/>
                <a:gd name="connsiteX30" fmla="*/ 747713 w 890588"/>
                <a:gd name="connsiteY30" fmla="*/ 1385887 h 1905000"/>
                <a:gd name="connsiteX31" fmla="*/ 747713 w 890588"/>
                <a:gd name="connsiteY31" fmla="*/ 1462087 h 1905000"/>
                <a:gd name="connsiteX32" fmla="*/ 814388 w 890588"/>
                <a:gd name="connsiteY32" fmla="*/ 1609725 h 1905000"/>
                <a:gd name="connsiteX33" fmla="*/ 866775 w 890588"/>
                <a:gd name="connsiteY33" fmla="*/ 1719262 h 1905000"/>
                <a:gd name="connsiteX34" fmla="*/ 862013 w 890588"/>
                <a:gd name="connsiteY34" fmla="*/ 1814512 h 1905000"/>
                <a:gd name="connsiteX35" fmla="*/ 890588 w 890588"/>
                <a:gd name="connsiteY35" fmla="*/ 1905000 h 1905000"/>
                <a:gd name="connsiteX36" fmla="*/ 823913 w 890588"/>
                <a:gd name="connsiteY36" fmla="*/ 1895475 h 1905000"/>
                <a:gd name="connsiteX37" fmla="*/ 733425 w 890588"/>
                <a:gd name="connsiteY37" fmla="*/ 1833562 h 1905000"/>
                <a:gd name="connsiteX38" fmla="*/ 681038 w 890588"/>
                <a:gd name="connsiteY38" fmla="*/ 1776412 h 1905000"/>
                <a:gd name="connsiteX39" fmla="*/ 657225 w 890588"/>
                <a:gd name="connsiteY39" fmla="*/ 1733550 h 1905000"/>
                <a:gd name="connsiteX40" fmla="*/ 652463 w 890588"/>
                <a:gd name="connsiteY40" fmla="*/ 1681162 h 1905000"/>
                <a:gd name="connsiteX41" fmla="*/ 647700 w 890588"/>
                <a:gd name="connsiteY41" fmla="*/ 1557337 h 1905000"/>
                <a:gd name="connsiteX42" fmla="*/ 681038 w 890588"/>
                <a:gd name="connsiteY42" fmla="*/ 1381125 h 1905000"/>
                <a:gd name="connsiteX43" fmla="*/ 623888 w 890588"/>
                <a:gd name="connsiteY43" fmla="*/ 1171575 h 1905000"/>
                <a:gd name="connsiteX44" fmla="*/ 590550 w 890588"/>
                <a:gd name="connsiteY44" fmla="*/ 1128712 h 1905000"/>
                <a:gd name="connsiteX45" fmla="*/ 557213 w 890588"/>
                <a:gd name="connsiteY45" fmla="*/ 1104900 h 1905000"/>
                <a:gd name="connsiteX46" fmla="*/ 547688 w 890588"/>
                <a:gd name="connsiteY46" fmla="*/ 1052512 h 1905000"/>
                <a:gd name="connsiteX47" fmla="*/ 519113 w 890588"/>
                <a:gd name="connsiteY47" fmla="*/ 1019175 h 1905000"/>
                <a:gd name="connsiteX48" fmla="*/ 500063 w 890588"/>
                <a:gd name="connsiteY48" fmla="*/ 971550 h 1905000"/>
                <a:gd name="connsiteX49" fmla="*/ 442913 w 890588"/>
                <a:gd name="connsiteY49" fmla="*/ 847725 h 1905000"/>
                <a:gd name="connsiteX50" fmla="*/ 409575 w 890588"/>
                <a:gd name="connsiteY50" fmla="*/ 819150 h 1905000"/>
                <a:gd name="connsiteX51" fmla="*/ 385763 w 890588"/>
                <a:gd name="connsiteY51" fmla="*/ 809625 h 1905000"/>
                <a:gd name="connsiteX52" fmla="*/ 376238 w 890588"/>
                <a:gd name="connsiteY52" fmla="*/ 781050 h 1905000"/>
                <a:gd name="connsiteX53" fmla="*/ 381000 w 890588"/>
                <a:gd name="connsiteY53" fmla="*/ 747712 h 1905000"/>
                <a:gd name="connsiteX54" fmla="*/ 357188 w 890588"/>
                <a:gd name="connsiteY54" fmla="*/ 728662 h 1905000"/>
                <a:gd name="connsiteX55" fmla="*/ 338138 w 890588"/>
                <a:gd name="connsiteY55" fmla="*/ 700087 h 1905000"/>
                <a:gd name="connsiteX56" fmla="*/ 333375 w 890588"/>
                <a:gd name="connsiteY56" fmla="*/ 666750 h 1905000"/>
                <a:gd name="connsiteX57" fmla="*/ 328613 w 890588"/>
                <a:gd name="connsiteY57" fmla="*/ 619125 h 1905000"/>
                <a:gd name="connsiteX58" fmla="*/ 323850 w 890588"/>
                <a:gd name="connsiteY58" fmla="*/ 590550 h 1905000"/>
                <a:gd name="connsiteX59" fmla="*/ 323850 w 890588"/>
                <a:gd name="connsiteY59" fmla="*/ 590550 h 1905000"/>
                <a:gd name="connsiteX60" fmla="*/ 314325 w 890588"/>
                <a:gd name="connsiteY60" fmla="*/ 528637 h 1905000"/>
                <a:gd name="connsiteX61" fmla="*/ 295275 w 890588"/>
                <a:gd name="connsiteY61" fmla="*/ 504825 h 1905000"/>
                <a:gd name="connsiteX62" fmla="*/ 295275 w 890588"/>
                <a:gd name="connsiteY62" fmla="*/ 504825 h 1905000"/>
                <a:gd name="connsiteX63" fmla="*/ 276225 w 890588"/>
                <a:gd name="connsiteY63" fmla="*/ 447675 h 1905000"/>
                <a:gd name="connsiteX64" fmla="*/ 276225 w 890588"/>
                <a:gd name="connsiteY64" fmla="*/ 419100 h 1905000"/>
                <a:gd name="connsiteX65" fmla="*/ 276225 w 890588"/>
                <a:gd name="connsiteY65" fmla="*/ 404812 h 1905000"/>
                <a:gd name="connsiteX66" fmla="*/ 257175 w 890588"/>
                <a:gd name="connsiteY66" fmla="*/ 400050 h 1905000"/>
                <a:gd name="connsiteX67" fmla="*/ 185738 w 890588"/>
                <a:gd name="connsiteY67" fmla="*/ 395287 h 1905000"/>
                <a:gd name="connsiteX68" fmla="*/ 152400 w 890588"/>
                <a:gd name="connsiteY68" fmla="*/ 447675 h 1905000"/>
                <a:gd name="connsiteX0" fmla="*/ 152400 w 890588"/>
                <a:gd name="connsiteY0" fmla="*/ 447675 h 1905000"/>
                <a:gd name="connsiteX1" fmla="*/ 152400 w 890588"/>
                <a:gd name="connsiteY1" fmla="*/ 447675 h 1905000"/>
                <a:gd name="connsiteX2" fmla="*/ 119063 w 890588"/>
                <a:gd name="connsiteY2" fmla="*/ 419100 h 1905000"/>
                <a:gd name="connsiteX3" fmla="*/ 104775 w 890588"/>
                <a:gd name="connsiteY3" fmla="*/ 404812 h 1905000"/>
                <a:gd name="connsiteX4" fmla="*/ 128588 w 890588"/>
                <a:gd name="connsiteY4" fmla="*/ 347662 h 1905000"/>
                <a:gd name="connsiteX5" fmla="*/ 90488 w 890588"/>
                <a:gd name="connsiteY5" fmla="*/ 323849 h 1905000"/>
                <a:gd name="connsiteX6" fmla="*/ 38100 w 890588"/>
                <a:gd name="connsiteY6" fmla="*/ 361950 h 1905000"/>
                <a:gd name="connsiteX7" fmla="*/ 57150 w 890588"/>
                <a:gd name="connsiteY7" fmla="*/ 319088 h 1905000"/>
                <a:gd name="connsiteX8" fmla="*/ 4763 w 890588"/>
                <a:gd name="connsiteY8" fmla="*/ 304800 h 1905000"/>
                <a:gd name="connsiteX9" fmla="*/ 9525 w 890588"/>
                <a:gd name="connsiteY9" fmla="*/ 285750 h 1905000"/>
                <a:gd name="connsiteX10" fmla="*/ 0 w 890588"/>
                <a:gd name="connsiteY10" fmla="*/ 219075 h 1905000"/>
                <a:gd name="connsiteX11" fmla="*/ 0 w 890588"/>
                <a:gd name="connsiteY11" fmla="*/ 166687 h 1905000"/>
                <a:gd name="connsiteX12" fmla="*/ 19050 w 890588"/>
                <a:gd name="connsiteY12" fmla="*/ 85725 h 1905000"/>
                <a:gd name="connsiteX13" fmla="*/ 23813 w 890588"/>
                <a:gd name="connsiteY13" fmla="*/ 76200 h 1905000"/>
                <a:gd name="connsiteX14" fmla="*/ 76200 w 890588"/>
                <a:gd name="connsiteY14" fmla="*/ 57150 h 1905000"/>
                <a:gd name="connsiteX15" fmla="*/ 109538 w 890588"/>
                <a:gd name="connsiteY15" fmla="*/ 33337 h 1905000"/>
                <a:gd name="connsiteX16" fmla="*/ 195263 w 890588"/>
                <a:gd name="connsiteY16" fmla="*/ 0 h 1905000"/>
                <a:gd name="connsiteX17" fmla="*/ 304800 w 890588"/>
                <a:gd name="connsiteY17" fmla="*/ 80962 h 1905000"/>
                <a:gd name="connsiteX18" fmla="*/ 319088 w 890588"/>
                <a:gd name="connsiteY18" fmla="*/ 147637 h 1905000"/>
                <a:gd name="connsiteX19" fmla="*/ 347663 w 890588"/>
                <a:gd name="connsiteY19" fmla="*/ 257175 h 1905000"/>
                <a:gd name="connsiteX20" fmla="*/ 361950 w 890588"/>
                <a:gd name="connsiteY20" fmla="*/ 338137 h 1905000"/>
                <a:gd name="connsiteX21" fmla="*/ 347663 w 890588"/>
                <a:gd name="connsiteY21" fmla="*/ 352425 h 1905000"/>
                <a:gd name="connsiteX22" fmla="*/ 338138 w 890588"/>
                <a:gd name="connsiteY22" fmla="*/ 471487 h 1905000"/>
                <a:gd name="connsiteX23" fmla="*/ 366713 w 890588"/>
                <a:gd name="connsiteY23" fmla="*/ 581025 h 1905000"/>
                <a:gd name="connsiteX24" fmla="*/ 414338 w 890588"/>
                <a:gd name="connsiteY24" fmla="*/ 676275 h 1905000"/>
                <a:gd name="connsiteX25" fmla="*/ 509588 w 890588"/>
                <a:gd name="connsiteY25" fmla="*/ 857250 h 1905000"/>
                <a:gd name="connsiteX26" fmla="*/ 600075 w 890588"/>
                <a:gd name="connsiteY26" fmla="*/ 995362 h 1905000"/>
                <a:gd name="connsiteX27" fmla="*/ 652463 w 890588"/>
                <a:gd name="connsiteY27" fmla="*/ 1104900 h 1905000"/>
                <a:gd name="connsiteX28" fmla="*/ 690563 w 890588"/>
                <a:gd name="connsiteY28" fmla="*/ 1204912 h 1905000"/>
                <a:gd name="connsiteX29" fmla="*/ 733425 w 890588"/>
                <a:gd name="connsiteY29" fmla="*/ 1304925 h 1905000"/>
                <a:gd name="connsiteX30" fmla="*/ 747713 w 890588"/>
                <a:gd name="connsiteY30" fmla="*/ 1385887 h 1905000"/>
                <a:gd name="connsiteX31" fmla="*/ 747713 w 890588"/>
                <a:gd name="connsiteY31" fmla="*/ 1462087 h 1905000"/>
                <a:gd name="connsiteX32" fmla="*/ 814388 w 890588"/>
                <a:gd name="connsiteY32" fmla="*/ 1609725 h 1905000"/>
                <a:gd name="connsiteX33" fmla="*/ 866775 w 890588"/>
                <a:gd name="connsiteY33" fmla="*/ 1719262 h 1905000"/>
                <a:gd name="connsiteX34" fmla="*/ 862013 w 890588"/>
                <a:gd name="connsiteY34" fmla="*/ 1814512 h 1905000"/>
                <a:gd name="connsiteX35" fmla="*/ 890588 w 890588"/>
                <a:gd name="connsiteY35" fmla="*/ 1905000 h 1905000"/>
                <a:gd name="connsiteX36" fmla="*/ 823913 w 890588"/>
                <a:gd name="connsiteY36" fmla="*/ 1895475 h 1905000"/>
                <a:gd name="connsiteX37" fmla="*/ 733425 w 890588"/>
                <a:gd name="connsiteY37" fmla="*/ 1833562 h 1905000"/>
                <a:gd name="connsiteX38" fmla="*/ 681038 w 890588"/>
                <a:gd name="connsiteY38" fmla="*/ 1776412 h 1905000"/>
                <a:gd name="connsiteX39" fmla="*/ 657225 w 890588"/>
                <a:gd name="connsiteY39" fmla="*/ 1733550 h 1905000"/>
                <a:gd name="connsiteX40" fmla="*/ 652463 w 890588"/>
                <a:gd name="connsiteY40" fmla="*/ 1681162 h 1905000"/>
                <a:gd name="connsiteX41" fmla="*/ 647700 w 890588"/>
                <a:gd name="connsiteY41" fmla="*/ 1557337 h 1905000"/>
                <a:gd name="connsiteX42" fmla="*/ 681038 w 890588"/>
                <a:gd name="connsiteY42" fmla="*/ 1381125 h 1905000"/>
                <a:gd name="connsiteX43" fmla="*/ 623888 w 890588"/>
                <a:gd name="connsiteY43" fmla="*/ 1171575 h 1905000"/>
                <a:gd name="connsiteX44" fmla="*/ 590550 w 890588"/>
                <a:gd name="connsiteY44" fmla="*/ 1128712 h 1905000"/>
                <a:gd name="connsiteX45" fmla="*/ 557213 w 890588"/>
                <a:gd name="connsiteY45" fmla="*/ 1104900 h 1905000"/>
                <a:gd name="connsiteX46" fmla="*/ 547688 w 890588"/>
                <a:gd name="connsiteY46" fmla="*/ 1052512 h 1905000"/>
                <a:gd name="connsiteX47" fmla="*/ 519113 w 890588"/>
                <a:gd name="connsiteY47" fmla="*/ 1019175 h 1905000"/>
                <a:gd name="connsiteX48" fmla="*/ 500063 w 890588"/>
                <a:gd name="connsiteY48" fmla="*/ 971550 h 1905000"/>
                <a:gd name="connsiteX49" fmla="*/ 442913 w 890588"/>
                <a:gd name="connsiteY49" fmla="*/ 847725 h 1905000"/>
                <a:gd name="connsiteX50" fmla="*/ 409575 w 890588"/>
                <a:gd name="connsiteY50" fmla="*/ 819150 h 1905000"/>
                <a:gd name="connsiteX51" fmla="*/ 385763 w 890588"/>
                <a:gd name="connsiteY51" fmla="*/ 809625 h 1905000"/>
                <a:gd name="connsiteX52" fmla="*/ 376238 w 890588"/>
                <a:gd name="connsiteY52" fmla="*/ 781050 h 1905000"/>
                <a:gd name="connsiteX53" fmla="*/ 381000 w 890588"/>
                <a:gd name="connsiteY53" fmla="*/ 747712 h 1905000"/>
                <a:gd name="connsiteX54" fmla="*/ 357188 w 890588"/>
                <a:gd name="connsiteY54" fmla="*/ 728662 h 1905000"/>
                <a:gd name="connsiteX55" fmla="*/ 338138 w 890588"/>
                <a:gd name="connsiteY55" fmla="*/ 700087 h 1905000"/>
                <a:gd name="connsiteX56" fmla="*/ 333375 w 890588"/>
                <a:gd name="connsiteY56" fmla="*/ 666750 h 1905000"/>
                <a:gd name="connsiteX57" fmla="*/ 328613 w 890588"/>
                <a:gd name="connsiteY57" fmla="*/ 619125 h 1905000"/>
                <a:gd name="connsiteX58" fmla="*/ 323850 w 890588"/>
                <a:gd name="connsiteY58" fmla="*/ 590550 h 1905000"/>
                <a:gd name="connsiteX59" fmla="*/ 323850 w 890588"/>
                <a:gd name="connsiteY59" fmla="*/ 590550 h 1905000"/>
                <a:gd name="connsiteX60" fmla="*/ 314325 w 890588"/>
                <a:gd name="connsiteY60" fmla="*/ 528637 h 1905000"/>
                <a:gd name="connsiteX61" fmla="*/ 295275 w 890588"/>
                <a:gd name="connsiteY61" fmla="*/ 504825 h 1905000"/>
                <a:gd name="connsiteX62" fmla="*/ 295275 w 890588"/>
                <a:gd name="connsiteY62" fmla="*/ 504825 h 1905000"/>
                <a:gd name="connsiteX63" fmla="*/ 276225 w 890588"/>
                <a:gd name="connsiteY63" fmla="*/ 447675 h 1905000"/>
                <a:gd name="connsiteX64" fmla="*/ 276225 w 890588"/>
                <a:gd name="connsiteY64" fmla="*/ 419100 h 1905000"/>
                <a:gd name="connsiteX65" fmla="*/ 276225 w 890588"/>
                <a:gd name="connsiteY65" fmla="*/ 404812 h 1905000"/>
                <a:gd name="connsiteX66" fmla="*/ 257175 w 890588"/>
                <a:gd name="connsiteY66" fmla="*/ 400050 h 1905000"/>
                <a:gd name="connsiteX67" fmla="*/ 185738 w 890588"/>
                <a:gd name="connsiteY67" fmla="*/ 395287 h 1905000"/>
                <a:gd name="connsiteX68" fmla="*/ 152400 w 890588"/>
                <a:gd name="connsiteY68" fmla="*/ 447675 h 1905000"/>
                <a:gd name="connsiteX0" fmla="*/ 152400 w 890588"/>
                <a:gd name="connsiteY0" fmla="*/ 447675 h 1905000"/>
                <a:gd name="connsiteX1" fmla="*/ 152400 w 890588"/>
                <a:gd name="connsiteY1" fmla="*/ 447675 h 1905000"/>
                <a:gd name="connsiteX2" fmla="*/ 119063 w 890588"/>
                <a:gd name="connsiteY2" fmla="*/ 419100 h 1905000"/>
                <a:gd name="connsiteX3" fmla="*/ 104775 w 890588"/>
                <a:gd name="connsiteY3" fmla="*/ 404812 h 1905000"/>
                <a:gd name="connsiteX4" fmla="*/ 123826 w 890588"/>
                <a:gd name="connsiteY4" fmla="*/ 404812 h 1905000"/>
                <a:gd name="connsiteX5" fmla="*/ 90488 w 890588"/>
                <a:gd name="connsiteY5" fmla="*/ 323849 h 1905000"/>
                <a:gd name="connsiteX6" fmla="*/ 38100 w 890588"/>
                <a:gd name="connsiteY6" fmla="*/ 361950 h 1905000"/>
                <a:gd name="connsiteX7" fmla="*/ 57150 w 890588"/>
                <a:gd name="connsiteY7" fmla="*/ 319088 h 1905000"/>
                <a:gd name="connsiteX8" fmla="*/ 4763 w 890588"/>
                <a:gd name="connsiteY8" fmla="*/ 304800 h 1905000"/>
                <a:gd name="connsiteX9" fmla="*/ 9525 w 890588"/>
                <a:gd name="connsiteY9" fmla="*/ 285750 h 1905000"/>
                <a:gd name="connsiteX10" fmla="*/ 0 w 890588"/>
                <a:gd name="connsiteY10" fmla="*/ 219075 h 1905000"/>
                <a:gd name="connsiteX11" fmla="*/ 0 w 890588"/>
                <a:gd name="connsiteY11" fmla="*/ 166687 h 1905000"/>
                <a:gd name="connsiteX12" fmla="*/ 19050 w 890588"/>
                <a:gd name="connsiteY12" fmla="*/ 85725 h 1905000"/>
                <a:gd name="connsiteX13" fmla="*/ 23813 w 890588"/>
                <a:gd name="connsiteY13" fmla="*/ 76200 h 1905000"/>
                <a:gd name="connsiteX14" fmla="*/ 76200 w 890588"/>
                <a:gd name="connsiteY14" fmla="*/ 57150 h 1905000"/>
                <a:gd name="connsiteX15" fmla="*/ 109538 w 890588"/>
                <a:gd name="connsiteY15" fmla="*/ 33337 h 1905000"/>
                <a:gd name="connsiteX16" fmla="*/ 195263 w 890588"/>
                <a:gd name="connsiteY16" fmla="*/ 0 h 1905000"/>
                <a:gd name="connsiteX17" fmla="*/ 304800 w 890588"/>
                <a:gd name="connsiteY17" fmla="*/ 80962 h 1905000"/>
                <a:gd name="connsiteX18" fmla="*/ 319088 w 890588"/>
                <a:gd name="connsiteY18" fmla="*/ 147637 h 1905000"/>
                <a:gd name="connsiteX19" fmla="*/ 347663 w 890588"/>
                <a:gd name="connsiteY19" fmla="*/ 257175 h 1905000"/>
                <a:gd name="connsiteX20" fmla="*/ 361950 w 890588"/>
                <a:gd name="connsiteY20" fmla="*/ 338137 h 1905000"/>
                <a:gd name="connsiteX21" fmla="*/ 347663 w 890588"/>
                <a:gd name="connsiteY21" fmla="*/ 352425 h 1905000"/>
                <a:gd name="connsiteX22" fmla="*/ 338138 w 890588"/>
                <a:gd name="connsiteY22" fmla="*/ 471487 h 1905000"/>
                <a:gd name="connsiteX23" fmla="*/ 366713 w 890588"/>
                <a:gd name="connsiteY23" fmla="*/ 581025 h 1905000"/>
                <a:gd name="connsiteX24" fmla="*/ 414338 w 890588"/>
                <a:gd name="connsiteY24" fmla="*/ 676275 h 1905000"/>
                <a:gd name="connsiteX25" fmla="*/ 509588 w 890588"/>
                <a:gd name="connsiteY25" fmla="*/ 857250 h 1905000"/>
                <a:gd name="connsiteX26" fmla="*/ 600075 w 890588"/>
                <a:gd name="connsiteY26" fmla="*/ 995362 h 1905000"/>
                <a:gd name="connsiteX27" fmla="*/ 652463 w 890588"/>
                <a:gd name="connsiteY27" fmla="*/ 1104900 h 1905000"/>
                <a:gd name="connsiteX28" fmla="*/ 690563 w 890588"/>
                <a:gd name="connsiteY28" fmla="*/ 1204912 h 1905000"/>
                <a:gd name="connsiteX29" fmla="*/ 733425 w 890588"/>
                <a:gd name="connsiteY29" fmla="*/ 1304925 h 1905000"/>
                <a:gd name="connsiteX30" fmla="*/ 747713 w 890588"/>
                <a:gd name="connsiteY30" fmla="*/ 1385887 h 1905000"/>
                <a:gd name="connsiteX31" fmla="*/ 747713 w 890588"/>
                <a:gd name="connsiteY31" fmla="*/ 1462087 h 1905000"/>
                <a:gd name="connsiteX32" fmla="*/ 814388 w 890588"/>
                <a:gd name="connsiteY32" fmla="*/ 1609725 h 1905000"/>
                <a:gd name="connsiteX33" fmla="*/ 866775 w 890588"/>
                <a:gd name="connsiteY33" fmla="*/ 1719262 h 1905000"/>
                <a:gd name="connsiteX34" fmla="*/ 862013 w 890588"/>
                <a:gd name="connsiteY34" fmla="*/ 1814512 h 1905000"/>
                <a:gd name="connsiteX35" fmla="*/ 890588 w 890588"/>
                <a:gd name="connsiteY35" fmla="*/ 1905000 h 1905000"/>
                <a:gd name="connsiteX36" fmla="*/ 823913 w 890588"/>
                <a:gd name="connsiteY36" fmla="*/ 1895475 h 1905000"/>
                <a:gd name="connsiteX37" fmla="*/ 733425 w 890588"/>
                <a:gd name="connsiteY37" fmla="*/ 1833562 h 1905000"/>
                <a:gd name="connsiteX38" fmla="*/ 681038 w 890588"/>
                <a:gd name="connsiteY38" fmla="*/ 1776412 h 1905000"/>
                <a:gd name="connsiteX39" fmla="*/ 657225 w 890588"/>
                <a:gd name="connsiteY39" fmla="*/ 1733550 h 1905000"/>
                <a:gd name="connsiteX40" fmla="*/ 652463 w 890588"/>
                <a:gd name="connsiteY40" fmla="*/ 1681162 h 1905000"/>
                <a:gd name="connsiteX41" fmla="*/ 647700 w 890588"/>
                <a:gd name="connsiteY41" fmla="*/ 1557337 h 1905000"/>
                <a:gd name="connsiteX42" fmla="*/ 681038 w 890588"/>
                <a:gd name="connsiteY42" fmla="*/ 1381125 h 1905000"/>
                <a:gd name="connsiteX43" fmla="*/ 623888 w 890588"/>
                <a:gd name="connsiteY43" fmla="*/ 1171575 h 1905000"/>
                <a:gd name="connsiteX44" fmla="*/ 590550 w 890588"/>
                <a:gd name="connsiteY44" fmla="*/ 1128712 h 1905000"/>
                <a:gd name="connsiteX45" fmla="*/ 557213 w 890588"/>
                <a:gd name="connsiteY45" fmla="*/ 1104900 h 1905000"/>
                <a:gd name="connsiteX46" fmla="*/ 547688 w 890588"/>
                <a:gd name="connsiteY46" fmla="*/ 1052512 h 1905000"/>
                <a:gd name="connsiteX47" fmla="*/ 519113 w 890588"/>
                <a:gd name="connsiteY47" fmla="*/ 1019175 h 1905000"/>
                <a:gd name="connsiteX48" fmla="*/ 500063 w 890588"/>
                <a:gd name="connsiteY48" fmla="*/ 971550 h 1905000"/>
                <a:gd name="connsiteX49" fmla="*/ 442913 w 890588"/>
                <a:gd name="connsiteY49" fmla="*/ 847725 h 1905000"/>
                <a:gd name="connsiteX50" fmla="*/ 409575 w 890588"/>
                <a:gd name="connsiteY50" fmla="*/ 819150 h 1905000"/>
                <a:gd name="connsiteX51" fmla="*/ 385763 w 890588"/>
                <a:gd name="connsiteY51" fmla="*/ 809625 h 1905000"/>
                <a:gd name="connsiteX52" fmla="*/ 376238 w 890588"/>
                <a:gd name="connsiteY52" fmla="*/ 781050 h 1905000"/>
                <a:gd name="connsiteX53" fmla="*/ 381000 w 890588"/>
                <a:gd name="connsiteY53" fmla="*/ 747712 h 1905000"/>
                <a:gd name="connsiteX54" fmla="*/ 357188 w 890588"/>
                <a:gd name="connsiteY54" fmla="*/ 728662 h 1905000"/>
                <a:gd name="connsiteX55" fmla="*/ 338138 w 890588"/>
                <a:gd name="connsiteY55" fmla="*/ 700087 h 1905000"/>
                <a:gd name="connsiteX56" fmla="*/ 333375 w 890588"/>
                <a:gd name="connsiteY56" fmla="*/ 666750 h 1905000"/>
                <a:gd name="connsiteX57" fmla="*/ 328613 w 890588"/>
                <a:gd name="connsiteY57" fmla="*/ 619125 h 1905000"/>
                <a:gd name="connsiteX58" fmla="*/ 323850 w 890588"/>
                <a:gd name="connsiteY58" fmla="*/ 590550 h 1905000"/>
                <a:gd name="connsiteX59" fmla="*/ 323850 w 890588"/>
                <a:gd name="connsiteY59" fmla="*/ 590550 h 1905000"/>
                <a:gd name="connsiteX60" fmla="*/ 314325 w 890588"/>
                <a:gd name="connsiteY60" fmla="*/ 528637 h 1905000"/>
                <a:gd name="connsiteX61" fmla="*/ 295275 w 890588"/>
                <a:gd name="connsiteY61" fmla="*/ 504825 h 1905000"/>
                <a:gd name="connsiteX62" fmla="*/ 295275 w 890588"/>
                <a:gd name="connsiteY62" fmla="*/ 504825 h 1905000"/>
                <a:gd name="connsiteX63" fmla="*/ 276225 w 890588"/>
                <a:gd name="connsiteY63" fmla="*/ 447675 h 1905000"/>
                <a:gd name="connsiteX64" fmla="*/ 276225 w 890588"/>
                <a:gd name="connsiteY64" fmla="*/ 419100 h 1905000"/>
                <a:gd name="connsiteX65" fmla="*/ 276225 w 890588"/>
                <a:gd name="connsiteY65" fmla="*/ 404812 h 1905000"/>
                <a:gd name="connsiteX66" fmla="*/ 257175 w 890588"/>
                <a:gd name="connsiteY66" fmla="*/ 400050 h 1905000"/>
                <a:gd name="connsiteX67" fmla="*/ 185738 w 890588"/>
                <a:gd name="connsiteY67" fmla="*/ 395287 h 1905000"/>
                <a:gd name="connsiteX68" fmla="*/ 152400 w 890588"/>
                <a:gd name="connsiteY68" fmla="*/ 447675 h 1905000"/>
                <a:gd name="connsiteX0" fmla="*/ 152400 w 890588"/>
                <a:gd name="connsiteY0" fmla="*/ 447675 h 1905000"/>
                <a:gd name="connsiteX1" fmla="*/ 152400 w 890588"/>
                <a:gd name="connsiteY1" fmla="*/ 447675 h 1905000"/>
                <a:gd name="connsiteX2" fmla="*/ 119063 w 890588"/>
                <a:gd name="connsiteY2" fmla="*/ 419100 h 1905000"/>
                <a:gd name="connsiteX3" fmla="*/ 104775 w 890588"/>
                <a:gd name="connsiteY3" fmla="*/ 404812 h 1905000"/>
                <a:gd name="connsiteX4" fmla="*/ 123826 w 890588"/>
                <a:gd name="connsiteY4" fmla="*/ 404812 h 1905000"/>
                <a:gd name="connsiteX5" fmla="*/ 90488 w 890588"/>
                <a:gd name="connsiteY5" fmla="*/ 323849 h 1905000"/>
                <a:gd name="connsiteX6" fmla="*/ 38100 w 890588"/>
                <a:gd name="connsiteY6" fmla="*/ 361950 h 1905000"/>
                <a:gd name="connsiteX7" fmla="*/ 57150 w 890588"/>
                <a:gd name="connsiteY7" fmla="*/ 319088 h 1905000"/>
                <a:gd name="connsiteX8" fmla="*/ 4763 w 890588"/>
                <a:gd name="connsiteY8" fmla="*/ 304800 h 1905000"/>
                <a:gd name="connsiteX9" fmla="*/ 71437 w 890588"/>
                <a:gd name="connsiteY9" fmla="*/ 238125 h 1905000"/>
                <a:gd name="connsiteX10" fmla="*/ 0 w 890588"/>
                <a:gd name="connsiteY10" fmla="*/ 219075 h 1905000"/>
                <a:gd name="connsiteX11" fmla="*/ 0 w 890588"/>
                <a:gd name="connsiteY11" fmla="*/ 166687 h 1905000"/>
                <a:gd name="connsiteX12" fmla="*/ 19050 w 890588"/>
                <a:gd name="connsiteY12" fmla="*/ 85725 h 1905000"/>
                <a:gd name="connsiteX13" fmla="*/ 23813 w 890588"/>
                <a:gd name="connsiteY13" fmla="*/ 76200 h 1905000"/>
                <a:gd name="connsiteX14" fmla="*/ 76200 w 890588"/>
                <a:gd name="connsiteY14" fmla="*/ 57150 h 1905000"/>
                <a:gd name="connsiteX15" fmla="*/ 109538 w 890588"/>
                <a:gd name="connsiteY15" fmla="*/ 33337 h 1905000"/>
                <a:gd name="connsiteX16" fmla="*/ 195263 w 890588"/>
                <a:gd name="connsiteY16" fmla="*/ 0 h 1905000"/>
                <a:gd name="connsiteX17" fmla="*/ 304800 w 890588"/>
                <a:gd name="connsiteY17" fmla="*/ 80962 h 1905000"/>
                <a:gd name="connsiteX18" fmla="*/ 319088 w 890588"/>
                <a:gd name="connsiteY18" fmla="*/ 147637 h 1905000"/>
                <a:gd name="connsiteX19" fmla="*/ 347663 w 890588"/>
                <a:gd name="connsiteY19" fmla="*/ 257175 h 1905000"/>
                <a:gd name="connsiteX20" fmla="*/ 361950 w 890588"/>
                <a:gd name="connsiteY20" fmla="*/ 338137 h 1905000"/>
                <a:gd name="connsiteX21" fmla="*/ 347663 w 890588"/>
                <a:gd name="connsiteY21" fmla="*/ 352425 h 1905000"/>
                <a:gd name="connsiteX22" fmla="*/ 338138 w 890588"/>
                <a:gd name="connsiteY22" fmla="*/ 471487 h 1905000"/>
                <a:gd name="connsiteX23" fmla="*/ 366713 w 890588"/>
                <a:gd name="connsiteY23" fmla="*/ 581025 h 1905000"/>
                <a:gd name="connsiteX24" fmla="*/ 414338 w 890588"/>
                <a:gd name="connsiteY24" fmla="*/ 676275 h 1905000"/>
                <a:gd name="connsiteX25" fmla="*/ 509588 w 890588"/>
                <a:gd name="connsiteY25" fmla="*/ 857250 h 1905000"/>
                <a:gd name="connsiteX26" fmla="*/ 600075 w 890588"/>
                <a:gd name="connsiteY26" fmla="*/ 995362 h 1905000"/>
                <a:gd name="connsiteX27" fmla="*/ 652463 w 890588"/>
                <a:gd name="connsiteY27" fmla="*/ 1104900 h 1905000"/>
                <a:gd name="connsiteX28" fmla="*/ 690563 w 890588"/>
                <a:gd name="connsiteY28" fmla="*/ 1204912 h 1905000"/>
                <a:gd name="connsiteX29" fmla="*/ 733425 w 890588"/>
                <a:gd name="connsiteY29" fmla="*/ 1304925 h 1905000"/>
                <a:gd name="connsiteX30" fmla="*/ 747713 w 890588"/>
                <a:gd name="connsiteY30" fmla="*/ 1385887 h 1905000"/>
                <a:gd name="connsiteX31" fmla="*/ 747713 w 890588"/>
                <a:gd name="connsiteY31" fmla="*/ 1462087 h 1905000"/>
                <a:gd name="connsiteX32" fmla="*/ 814388 w 890588"/>
                <a:gd name="connsiteY32" fmla="*/ 1609725 h 1905000"/>
                <a:gd name="connsiteX33" fmla="*/ 866775 w 890588"/>
                <a:gd name="connsiteY33" fmla="*/ 1719262 h 1905000"/>
                <a:gd name="connsiteX34" fmla="*/ 862013 w 890588"/>
                <a:gd name="connsiteY34" fmla="*/ 1814512 h 1905000"/>
                <a:gd name="connsiteX35" fmla="*/ 890588 w 890588"/>
                <a:gd name="connsiteY35" fmla="*/ 1905000 h 1905000"/>
                <a:gd name="connsiteX36" fmla="*/ 823913 w 890588"/>
                <a:gd name="connsiteY36" fmla="*/ 1895475 h 1905000"/>
                <a:gd name="connsiteX37" fmla="*/ 733425 w 890588"/>
                <a:gd name="connsiteY37" fmla="*/ 1833562 h 1905000"/>
                <a:gd name="connsiteX38" fmla="*/ 681038 w 890588"/>
                <a:gd name="connsiteY38" fmla="*/ 1776412 h 1905000"/>
                <a:gd name="connsiteX39" fmla="*/ 657225 w 890588"/>
                <a:gd name="connsiteY39" fmla="*/ 1733550 h 1905000"/>
                <a:gd name="connsiteX40" fmla="*/ 652463 w 890588"/>
                <a:gd name="connsiteY40" fmla="*/ 1681162 h 1905000"/>
                <a:gd name="connsiteX41" fmla="*/ 647700 w 890588"/>
                <a:gd name="connsiteY41" fmla="*/ 1557337 h 1905000"/>
                <a:gd name="connsiteX42" fmla="*/ 681038 w 890588"/>
                <a:gd name="connsiteY42" fmla="*/ 1381125 h 1905000"/>
                <a:gd name="connsiteX43" fmla="*/ 623888 w 890588"/>
                <a:gd name="connsiteY43" fmla="*/ 1171575 h 1905000"/>
                <a:gd name="connsiteX44" fmla="*/ 590550 w 890588"/>
                <a:gd name="connsiteY44" fmla="*/ 1128712 h 1905000"/>
                <a:gd name="connsiteX45" fmla="*/ 557213 w 890588"/>
                <a:gd name="connsiteY45" fmla="*/ 1104900 h 1905000"/>
                <a:gd name="connsiteX46" fmla="*/ 547688 w 890588"/>
                <a:gd name="connsiteY46" fmla="*/ 1052512 h 1905000"/>
                <a:gd name="connsiteX47" fmla="*/ 519113 w 890588"/>
                <a:gd name="connsiteY47" fmla="*/ 1019175 h 1905000"/>
                <a:gd name="connsiteX48" fmla="*/ 500063 w 890588"/>
                <a:gd name="connsiteY48" fmla="*/ 971550 h 1905000"/>
                <a:gd name="connsiteX49" fmla="*/ 442913 w 890588"/>
                <a:gd name="connsiteY49" fmla="*/ 847725 h 1905000"/>
                <a:gd name="connsiteX50" fmla="*/ 409575 w 890588"/>
                <a:gd name="connsiteY50" fmla="*/ 819150 h 1905000"/>
                <a:gd name="connsiteX51" fmla="*/ 385763 w 890588"/>
                <a:gd name="connsiteY51" fmla="*/ 809625 h 1905000"/>
                <a:gd name="connsiteX52" fmla="*/ 376238 w 890588"/>
                <a:gd name="connsiteY52" fmla="*/ 781050 h 1905000"/>
                <a:gd name="connsiteX53" fmla="*/ 381000 w 890588"/>
                <a:gd name="connsiteY53" fmla="*/ 747712 h 1905000"/>
                <a:gd name="connsiteX54" fmla="*/ 357188 w 890588"/>
                <a:gd name="connsiteY54" fmla="*/ 728662 h 1905000"/>
                <a:gd name="connsiteX55" fmla="*/ 338138 w 890588"/>
                <a:gd name="connsiteY55" fmla="*/ 700087 h 1905000"/>
                <a:gd name="connsiteX56" fmla="*/ 333375 w 890588"/>
                <a:gd name="connsiteY56" fmla="*/ 666750 h 1905000"/>
                <a:gd name="connsiteX57" fmla="*/ 328613 w 890588"/>
                <a:gd name="connsiteY57" fmla="*/ 619125 h 1905000"/>
                <a:gd name="connsiteX58" fmla="*/ 323850 w 890588"/>
                <a:gd name="connsiteY58" fmla="*/ 590550 h 1905000"/>
                <a:gd name="connsiteX59" fmla="*/ 323850 w 890588"/>
                <a:gd name="connsiteY59" fmla="*/ 590550 h 1905000"/>
                <a:gd name="connsiteX60" fmla="*/ 314325 w 890588"/>
                <a:gd name="connsiteY60" fmla="*/ 528637 h 1905000"/>
                <a:gd name="connsiteX61" fmla="*/ 295275 w 890588"/>
                <a:gd name="connsiteY61" fmla="*/ 504825 h 1905000"/>
                <a:gd name="connsiteX62" fmla="*/ 295275 w 890588"/>
                <a:gd name="connsiteY62" fmla="*/ 504825 h 1905000"/>
                <a:gd name="connsiteX63" fmla="*/ 276225 w 890588"/>
                <a:gd name="connsiteY63" fmla="*/ 447675 h 1905000"/>
                <a:gd name="connsiteX64" fmla="*/ 276225 w 890588"/>
                <a:gd name="connsiteY64" fmla="*/ 419100 h 1905000"/>
                <a:gd name="connsiteX65" fmla="*/ 276225 w 890588"/>
                <a:gd name="connsiteY65" fmla="*/ 404812 h 1905000"/>
                <a:gd name="connsiteX66" fmla="*/ 257175 w 890588"/>
                <a:gd name="connsiteY66" fmla="*/ 400050 h 1905000"/>
                <a:gd name="connsiteX67" fmla="*/ 185738 w 890588"/>
                <a:gd name="connsiteY67" fmla="*/ 395287 h 1905000"/>
                <a:gd name="connsiteX68" fmla="*/ 152400 w 890588"/>
                <a:gd name="connsiteY68" fmla="*/ 447675 h 1905000"/>
                <a:gd name="connsiteX0" fmla="*/ 152400 w 890588"/>
                <a:gd name="connsiteY0" fmla="*/ 447675 h 1905000"/>
                <a:gd name="connsiteX1" fmla="*/ 152400 w 890588"/>
                <a:gd name="connsiteY1" fmla="*/ 447675 h 1905000"/>
                <a:gd name="connsiteX2" fmla="*/ 119063 w 890588"/>
                <a:gd name="connsiteY2" fmla="*/ 419100 h 1905000"/>
                <a:gd name="connsiteX3" fmla="*/ 104775 w 890588"/>
                <a:gd name="connsiteY3" fmla="*/ 404812 h 1905000"/>
                <a:gd name="connsiteX4" fmla="*/ 123826 w 890588"/>
                <a:gd name="connsiteY4" fmla="*/ 404812 h 1905000"/>
                <a:gd name="connsiteX5" fmla="*/ 90488 w 890588"/>
                <a:gd name="connsiteY5" fmla="*/ 323849 h 1905000"/>
                <a:gd name="connsiteX6" fmla="*/ 38100 w 890588"/>
                <a:gd name="connsiteY6" fmla="*/ 361950 h 1905000"/>
                <a:gd name="connsiteX7" fmla="*/ 57150 w 890588"/>
                <a:gd name="connsiteY7" fmla="*/ 319088 h 1905000"/>
                <a:gd name="connsiteX8" fmla="*/ 80963 w 890588"/>
                <a:gd name="connsiteY8" fmla="*/ 280987 h 1905000"/>
                <a:gd name="connsiteX9" fmla="*/ 71437 w 890588"/>
                <a:gd name="connsiteY9" fmla="*/ 238125 h 1905000"/>
                <a:gd name="connsiteX10" fmla="*/ 0 w 890588"/>
                <a:gd name="connsiteY10" fmla="*/ 219075 h 1905000"/>
                <a:gd name="connsiteX11" fmla="*/ 0 w 890588"/>
                <a:gd name="connsiteY11" fmla="*/ 166687 h 1905000"/>
                <a:gd name="connsiteX12" fmla="*/ 19050 w 890588"/>
                <a:gd name="connsiteY12" fmla="*/ 85725 h 1905000"/>
                <a:gd name="connsiteX13" fmla="*/ 23813 w 890588"/>
                <a:gd name="connsiteY13" fmla="*/ 76200 h 1905000"/>
                <a:gd name="connsiteX14" fmla="*/ 76200 w 890588"/>
                <a:gd name="connsiteY14" fmla="*/ 57150 h 1905000"/>
                <a:gd name="connsiteX15" fmla="*/ 109538 w 890588"/>
                <a:gd name="connsiteY15" fmla="*/ 33337 h 1905000"/>
                <a:gd name="connsiteX16" fmla="*/ 195263 w 890588"/>
                <a:gd name="connsiteY16" fmla="*/ 0 h 1905000"/>
                <a:gd name="connsiteX17" fmla="*/ 304800 w 890588"/>
                <a:gd name="connsiteY17" fmla="*/ 80962 h 1905000"/>
                <a:gd name="connsiteX18" fmla="*/ 319088 w 890588"/>
                <a:gd name="connsiteY18" fmla="*/ 147637 h 1905000"/>
                <a:gd name="connsiteX19" fmla="*/ 347663 w 890588"/>
                <a:gd name="connsiteY19" fmla="*/ 257175 h 1905000"/>
                <a:gd name="connsiteX20" fmla="*/ 361950 w 890588"/>
                <a:gd name="connsiteY20" fmla="*/ 338137 h 1905000"/>
                <a:gd name="connsiteX21" fmla="*/ 347663 w 890588"/>
                <a:gd name="connsiteY21" fmla="*/ 352425 h 1905000"/>
                <a:gd name="connsiteX22" fmla="*/ 338138 w 890588"/>
                <a:gd name="connsiteY22" fmla="*/ 471487 h 1905000"/>
                <a:gd name="connsiteX23" fmla="*/ 366713 w 890588"/>
                <a:gd name="connsiteY23" fmla="*/ 581025 h 1905000"/>
                <a:gd name="connsiteX24" fmla="*/ 414338 w 890588"/>
                <a:gd name="connsiteY24" fmla="*/ 676275 h 1905000"/>
                <a:gd name="connsiteX25" fmla="*/ 509588 w 890588"/>
                <a:gd name="connsiteY25" fmla="*/ 857250 h 1905000"/>
                <a:gd name="connsiteX26" fmla="*/ 600075 w 890588"/>
                <a:gd name="connsiteY26" fmla="*/ 995362 h 1905000"/>
                <a:gd name="connsiteX27" fmla="*/ 652463 w 890588"/>
                <a:gd name="connsiteY27" fmla="*/ 1104900 h 1905000"/>
                <a:gd name="connsiteX28" fmla="*/ 690563 w 890588"/>
                <a:gd name="connsiteY28" fmla="*/ 1204912 h 1905000"/>
                <a:gd name="connsiteX29" fmla="*/ 733425 w 890588"/>
                <a:gd name="connsiteY29" fmla="*/ 1304925 h 1905000"/>
                <a:gd name="connsiteX30" fmla="*/ 747713 w 890588"/>
                <a:gd name="connsiteY30" fmla="*/ 1385887 h 1905000"/>
                <a:gd name="connsiteX31" fmla="*/ 747713 w 890588"/>
                <a:gd name="connsiteY31" fmla="*/ 1462087 h 1905000"/>
                <a:gd name="connsiteX32" fmla="*/ 814388 w 890588"/>
                <a:gd name="connsiteY32" fmla="*/ 1609725 h 1905000"/>
                <a:gd name="connsiteX33" fmla="*/ 866775 w 890588"/>
                <a:gd name="connsiteY33" fmla="*/ 1719262 h 1905000"/>
                <a:gd name="connsiteX34" fmla="*/ 862013 w 890588"/>
                <a:gd name="connsiteY34" fmla="*/ 1814512 h 1905000"/>
                <a:gd name="connsiteX35" fmla="*/ 890588 w 890588"/>
                <a:gd name="connsiteY35" fmla="*/ 1905000 h 1905000"/>
                <a:gd name="connsiteX36" fmla="*/ 823913 w 890588"/>
                <a:gd name="connsiteY36" fmla="*/ 1895475 h 1905000"/>
                <a:gd name="connsiteX37" fmla="*/ 733425 w 890588"/>
                <a:gd name="connsiteY37" fmla="*/ 1833562 h 1905000"/>
                <a:gd name="connsiteX38" fmla="*/ 681038 w 890588"/>
                <a:gd name="connsiteY38" fmla="*/ 1776412 h 1905000"/>
                <a:gd name="connsiteX39" fmla="*/ 657225 w 890588"/>
                <a:gd name="connsiteY39" fmla="*/ 1733550 h 1905000"/>
                <a:gd name="connsiteX40" fmla="*/ 652463 w 890588"/>
                <a:gd name="connsiteY40" fmla="*/ 1681162 h 1905000"/>
                <a:gd name="connsiteX41" fmla="*/ 647700 w 890588"/>
                <a:gd name="connsiteY41" fmla="*/ 1557337 h 1905000"/>
                <a:gd name="connsiteX42" fmla="*/ 681038 w 890588"/>
                <a:gd name="connsiteY42" fmla="*/ 1381125 h 1905000"/>
                <a:gd name="connsiteX43" fmla="*/ 623888 w 890588"/>
                <a:gd name="connsiteY43" fmla="*/ 1171575 h 1905000"/>
                <a:gd name="connsiteX44" fmla="*/ 590550 w 890588"/>
                <a:gd name="connsiteY44" fmla="*/ 1128712 h 1905000"/>
                <a:gd name="connsiteX45" fmla="*/ 557213 w 890588"/>
                <a:gd name="connsiteY45" fmla="*/ 1104900 h 1905000"/>
                <a:gd name="connsiteX46" fmla="*/ 547688 w 890588"/>
                <a:gd name="connsiteY46" fmla="*/ 1052512 h 1905000"/>
                <a:gd name="connsiteX47" fmla="*/ 519113 w 890588"/>
                <a:gd name="connsiteY47" fmla="*/ 1019175 h 1905000"/>
                <a:gd name="connsiteX48" fmla="*/ 500063 w 890588"/>
                <a:gd name="connsiteY48" fmla="*/ 971550 h 1905000"/>
                <a:gd name="connsiteX49" fmla="*/ 442913 w 890588"/>
                <a:gd name="connsiteY49" fmla="*/ 847725 h 1905000"/>
                <a:gd name="connsiteX50" fmla="*/ 409575 w 890588"/>
                <a:gd name="connsiteY50" fmla="*/ 819150 h 1905000"/>
                <a:gd name="connsiteX51" fmla="*/ 385763 w 890588"/>
                <a:gd name="connsiteY51" fmla="*/ 809625 h 1905000"/>
                <a:gd name="connsiteX52" fmla="*/ 376238 w 890588"/>
                <a:gd name="connsiteY52" fmla="*/ 781050 h 1905000"/>
                <a:gd name="connsiteX53" fmla="*/ 381000 w 890588"/>
                <a:gd name="connsiteY53" fmla="*/ 747712 h 1905000"/>
                <a:gd name="connsiteX54" fmla="*/ 357188 w 890588"/>
                <a:gd name="connsiteY54" fmla="*/ 728662 h 1905000"/>
                <a:gd name="connsiteX55" fmla="*/ 338138 w 890588"/>
                <a:gd name="connsiteY55" fmla="*/ 700087 h 1905000"/>
                <a:gd name="connsiteX56" fmla="*/ 333375 w 890588"/>
                <a:gd name="connsiteY56" fmla="*/ 666750 h 1905000"/>
                <a:gd name="connsiteX57" fmla="*/ 328613 w 890588"/>
                <a:gd name="connsiteY57" fmla="*/ 619125 h 1905000"/>
                <a:gd name="connsiteX58" fmla="*/ 323850 w 890588"/>
                <a:gd name="connsiteY58" fmla="*/ 590550 h 1905000"/>
                <a:gd name="connsiteX59" fmla="*/ 323850 w 890588"/>
                <a:gd name="connsiteY59" fmla="*/ 590550 h 1905000"/>
                <a:gd name="connsiteX60" fmla="*/ 314325 w 890588"/>
                <a:gd name="connsiteY60" fmla="*/ 528637 h 1905000"/>
                <a:gd name="connsiteX61" fmla="*/ 295275 w 890588"/>
                <a:gd name="connsiteY61" fmla="*/ 504825 h 1905000"/>
                <a:gd name="connsiteX62" fmla="*/ 295275 w 890588"/>
                <a:gd name="connsiteY62" fmla="*/ 504825 h 1905000"/>
                <a:gd name="connsiteX63" fmla="*/ 276225 w 890588"/>
                <a:gd name="connsiteY63" fmla="*/ 447675 h 1905000"/>
                <a:gd name="connsiteX64" fmla="*/ 276225 w 890588"/>
                <a:gd name="connsiteY64" fmla="*/ 419100 h 1905000"/>
                <a:gd name="connsiteX65" fmla="*/ 276225 w 890588"/>
                <a:gd name="connsiteY65" fmla="*/ 404812 h 1905000"/>
                <a:gd name="connsiteX66" fmla="*/ 257175 w 890588"/>
                <a:gd name="connsiteY66" fmla="*/ 400050 h 1905000"/>
                <a:gd name="connsiteX67" fmla="*/ 185738 w 890588"/>
                <a:gd name="connsiteY67" fmla="*/ 395287 h 1905000"/>
                <a:gd name="connsiteX68" fmla="*/ 152400 w 890588"/>
                <a:gd name="connsiteY68" fmla="*/ 447675 h 1905000"/>
                <a:gd name="connsiteX0" fmla="*/ 152400 w 890588"/>
                <a:gd name="connsiteY0" fmla="*/ 447675 h 1905000"/>
                <a:gd name="connsiteX1" fmla="*/ 152400 w 890588"/>
                <a:gd name="connsiteY1" fmla="*/ 447675 h 1905000"/>
                <a:gd name="connsiteX2" fmla="*/ 119063 w 890588"/>
                <a:gd name="connsiteY2" fmla="*/ 419100 h 1905000"/>
                <a:gd name="connsiteX3" fmla="*/ 104775 w 890588"/>
                <a:gd name="connsiteY3" fmla="*/ 404812 h 1905000"/>
                <a:gd name="connsiteX4" fmla="*/ 123826 w 890588"/>
                <a:gd name="connsiteY4" fmla="*/ 404812 h 1905000"/>
                <a:gd name="connsiteX5" fmla="*/ 90488 w 890588"/>
                <a:gd name="connsiteY5" fmla="*/ 323849 h 1905000"/>
                <a:gd name="connsiteX6" fmla="*/ 133350 w 890588"/>
                <a:gd name="connsiteY6" fmla="*/ 361950 h 1905000"/>
                <a:gd name="connsiteX7" fmla="*/ 57150 w 890588"/>
                <a:gd name="connsiteY7" fmla="*/ 319088 h 1905000"/>
                <a:gd name="connsiteX8" fmla="*/ 80963 w 890588"/>
                <a:gd name="connsiteY8" fmla="*/ 280987 h 1905000"/>
                <a:gd name="connsiteX9" fmla="*/ 71437 w 890588"/>
                <a:gd name="connsiteY9" fmla="*/ 238125 h 1905000"/>
                <a:gd name="connsiteX10" fmla="*/ 0 w 890588"/>
                <a:gd name="connsiteY10" fmla="*/ 219075 h 1905000"/>
                <a:gd name="connsiteX11" fmla="*/ 0 w 890588"/>
                <a:gd name="connsiteY11" fmla="*/ 166687 h 1905000"/>
                <a:gd name="connsiteX12" fmla="*/ 19050 w 890588"/>
                <a:gd name="connsiteY12" fmla="*/ 85725 h 1905000"/>
                <a:gd name="connsiteX13" fmla="*/ 23813 w 890588"/>
                <a:gd name="connsiteY13" fmla="*/ 76200 h 1905000"/>
                <a:gd name="connsiteX14" fmla="*/ 76200 w 890588"/>
                <a:gd name="connsiteY14" fmla="*/ 57150 h 1905000"/>
                <a:gd name="connsiteX15" fmla="*/ 109538 w 890588"/>
                <a:gd name="connsiteY15" fmla="*/ 33337 h 1905000"/>
                <a:gd name="connsiteX16" fmla="*/ 195263 w 890588"/>
                <a:gd name="connsiteY16" fmla="*/ 0 h 1905000"/>
                <a:gd name="connsiteX17" fmla="*/ 304800 w 890588"/>
                <a:gd name="connsiteY17" fmla="*/ 80962 h 1905000"/>
                <a:gd name="connsiteX18" fmla="*/ 319088 w 890588"/>
                <a:gd name="connsiteY18" fmla="*/ 147637 h 1905000"/>
                <a:gd name="connsiteX19" fmla="*/ 347663 w 890588"/>
                <a:gd name="connsiteY19" fmla="*/ 257175 h 1905000"/>
                <a:gd name="connsiteX20" fmla="*/ 361950 w 890588"/>
                <a:gd name="connsiteY20" fmla="*/ 338137 h 1905000"/>
                <a:gd name="connsiteX21" fmla="*/ 347663 w 890588"/>
                <a:gd name="connsiteY21" fmla="*/ 352425 h 1905000"/>
                <a:gd name="connsiteX22" fmla="*/ 338138 w 890588"/>
                <a:gd name="connsiteY22" fmla="*/ 471487 h 1905000"/>
                <a:gd name="connsiteX23" fmla="*/ 366713 w 890588"/>
                <a:gd name="connsiteY23" fmla="*/ 581025 h 1905000"/>
                <a:gd name="connsiteX24" fmla="*/ 414338 w 890588"/>
                <a:gd name="connsiteY24" fmla="*/ 676275 h 1905000"/>
                <a:gd name="connsiteX25" fmla="*/ 509588 w 890588"/>
                <a:gd name="connsiteY25" fmla="*/ 857250 h 1905000"/>
                <a:gd name="connsiteX26" fmla="*/ 600075 w 890588"/>
                <a:gd name="connsiteY26" fmla="*/ 995362 h 1905000"/>
                <a:gd name="connsiteX27" fmla="*/ 652463 w 890588"/>
                <a:gd name="connsiteY27" fmla="*/ 1104900 h 1905000"/>
                <a:gd name="connsiteX28" fmla="*/ 690563 w 890588"/>
                <a:gd name="connsiteY28" fmla="*/ 1204912 h 1905000"/>
                <a:gd name="connsiteX29" fmla="*/ 733425 w 890588"/>
                <a:gd name="connsiteY29" fmla="*/ 1304925 h 1905000"/>
                <a:gd name="connsiteX30" fmla="*/ 747713 w 890588"/>
                <a:gd name="connsiteY30" fmla="*/ 1385887 h 1905000"/>
                <a:gd name="connsiteX31" fmla="*/ 747713 w 890588"/>
                <a:gd name="connsiteY31" fmla="*/ 1462087 h 1905000"/>
                <a:gd name="connsiteX32" fmla="*/ 814388 w 890588"/>
                <a:gd name="connsiteY32" fmla="*/ 1609725 h 1905000"/>
                <a:gd name="connsiteX33" fmla="*/ 866775 w 890588"/>
                <a:gd name="connsiteY33" fmla="*/ 1719262 h 1905000"/>
                <a:gd name="connsiteX34" fmla="*/ 862013 w 890588"/>
                <a:gd name="connsiteY34" fmla="*/ 1814512 h 1905000"/>
                <a:gd name="connsiteX35" fmla="*/ 890588 w 890588"/>
                <a:gd name="connsiteY35" fmla="*/ 1905000 h 1905000"/>
                <a:gd name="connsiteX36" fmla="*/ 823913 w 890588"/>
                <a:gd name="connsiteY36" fmla="*/ 1895475 h 1905000"/>
                <a:gd name="connsiteX37" fmla="*/ 733425 w 890588"/>
                <a:gd name="connsiteY37" fmla="*/ 1833562 h 1905000"/>
                <a:gd name="connsiteX38" fmla="*/ 681038 w 890588"/>
                <a:gd name="connsiteY38" fmla="*/ 1776412 h 1905000"/>
                <a:gd name="connsiteX39" fmla="*/ 657225 w 890588"/>
                <a:gd name="connsiteY39" fmla="*/ 1733550 h 1905000"/>
                <a:gd name="connsiteX40" fmla="*/ 652463 w 890588"/>
                <a:gd name="connsiteY40" fmla="*/ 1681162 h 1905000"/>
                <a:gd name="connsiteX41" fmla="*/ 647700 w 890588"/>
                <a:gd name="connsiteY41" fmla="*/ 1557337 h 1905000"/>
                <a:gd name="connsiteX42" fmla="*/ 681038 w 890588"/>
                <a:gd name="connsiteY42" fmla="*/ 1381125 h 1905000"/>
                <a:gd name="connsiteX43" fmla="*/ 623888 w 890588"/>
                <a:gd name="connsiteY43" fmla="*/ 1171575 h 1905000"/>
                <a:gd name="connsiteX44" fmla="*/ 590550 w 890588"/>
                <a:gd name="connsiteY44" fmla="*/ 1128712 h 1905000"/>
                <a:gd name="connsiteX45" fmla="*/ 557213 w 890588"/>
                <a:gd name="connsiteY45" fmla="*/ 1104900 h 1905000"/>
                <a:gd name="connsiteX46" fmla="*/ 547688 w 890588"/>
                <a:gd name="connsiteY46" fmla="*/ 1052512 h 1905000"/>
                <a:gd name="connsiteX47" fmla="*/ 519113 w 890588"/>
                <a:gd name="connsiteY47" fmla="*/ 1019175 h 1905000"/>
                <a:gd name="connsiteX48" fmla="*/ 500063 w 890588"/>
                <a:gd name="connsiteY48" fmla="*/ 971550 h 1905000"/>
                <a:gd name="connsiteX49" fmla="*/ 442913 w 890588"/>
                <a:gd name="connsiteY49" fmla="*/ 847725 h 1905000"/>
                <a:gd name="connsiteX50" fmla="*/ 409575 w 890588"/>
                <a:gd name="connsiteY50" fmla="*/ 819150 h 1905000"/>
                <a:gd name="connsiteX51" fmla="*/ 385763 w 890588"/>
                <a:gd name="connsiteY51" fmla="*/ 809625 h 1905000"/>
                <a:gd name="connsiteX52" fmla="*/ 376238 w 890588"/>
                <a:gd name="connsiteY52" fmla="*/ 781050 h 1905000"/>
                <a:gd name="connsiteX53" fmla="*/ 381000 w 890588"/>
                <a:gd name="connsiteY53" fmla="*/ 747712 h 1905000"/>
                <a:gd name="connsiteX54" fmla="*/ 357188 w 890588"/>
                <a:gd name="connsiteY54" fmla="*/ 728662 h 1905000"/>
                <a:gd name="connsiteX55" fmla="*/ 338138 w 890588"/>
                <a:gd name="connsiteY55" fmla="*/ 700087 h 1905000"/>
                <a:gd name="connsiteX56" fmla="*/ 333375 w 890588"/>
                <a:gd name="connsiteY56" fmla="*/ 666750 h 1905000"/>
                <a:gd name="connsiteX57" fmla="*/ 328613 w 890588"/>
                <a:gd name="connsiteY57" fmla="*/ 619125 h 1905000"/>
                <a:gd name="connsiteX58" fmla="*/ 323850 w 890588"/>
                <a:gd name="connsiteY58" fmla="*/ 590550 h 1905000"/>
                <a:gd name="connsiteX59" fmla="*/ 323850 w 890588"/>
                <a:gd name="connsiteY59" fmla="*/ 590550 h 1905000"/>
                <a:gd name="connsiteX60" fmla="*/ 314325 w 890588"/>
                <a:gd name="connsiteY60" fmla="*/ 528637 h 1905000"/>
                <a:gd name="connsiteX61" fmla="*/ 295275 w 890588"/>
                <a:gd name="connsiteY61" fmla="*/ 504825 h 1905000"/>
                <a:gd name="connsiteX62" fmla="*/ 295275 w 890588"/>
                <a:gd name="connsiteY62" fmla="*/ 504825 h 1905000"/>
                <a:gd name="connsiteX63" fmla="*/ 276225 w 890588"/>
                <a:gd name="connsiteY63" fmla="*/ 447675 h 1905000"/>
                <a:gd name="connsiteX64" fmla="*/ 276225 w 890588"/>
                <a:gd name="connsiteY64" fmla="*/ 419100 h 1905000"/>
                <a:gd name="connsiteX65" fmla="*/ 276225 w 890588"/>
                <a:gd name="connsiteY65" fmla="*/ 404812 h 1905000"/>
                <a:gd name="connsiteX66" fmla="*/ 257175 w 890588"/>
                <a:gd name="connsiteY66" fmla="*/ 400050 h 1905000"/>
                <a:gd name="connsiteX67" fmla="*/ 185738 w 890588"/>
                <a:gd name="connsiteY67" fmla="*/ 395287 h 1905000"/>
                <a:gd name="connsiteX68" fmla="*/ 152400 w 890588"/>
                <a:gd name="connsiteY68" fmla="*/ 447675 h 1905000"/>
                <a:gd name="connsiteX0" fmla="*/ 152400 w 890588"/>
                <a:gd name="connsiteY0" fmla="*/ 447675 h 1905000"/>
                <a:gd name="connsiteX1" fmla="*/ 152400 w 890588"/>
                <a:gd name="connsiteY1" fmla="*/ 447675 h 1905000"/>
                <a:gd name="connsiteX2" fmla="*/ 119063 w 890588"/>
                <a:gd name="connsiteY2" fmla="*/ 419100 h 1905000"/>
                <a:gd name="connsiteX3" fmla="*/ 104775 w 890588"/>
                <a:gd name="connsiteY3" fmla="*/ 404812 h 1905000"/>
                <a:gd name="connsiteX4" fmla="*/ 123826 w 890588"/>
                <a:gd name="connsiteY4" fmla="*/ 404812 h 1905000"/>
                <a:gd name="connsiteX5" fmla="*/ 90488 w 890588"/>
                <a:gd name="connsiteY5" fmla="*/ 323849 h 1905000"/>
                <a:gd name="connsiteX6" fmla="*/ 133350 w 890588"/>
                <a:gd name="connsiteY6" fmla="*/ 361950 h 1905000"/>
                <a:gd name="connsiteX7" fmla="*/ 57150 w 890588"/>
                <a:gd name="connsiteY7" fmla="*/ 319088 h 1905000"/>
                <a:gd name="connsiteX8" fmla="*/ 80963 w 890588"/>
                <a:gd name="connsiteY8" fmla="*/ 280987 h 1905000"/>
                <a:gd name="connsiteX9" fmla="*/ 71437 w 890588"/>
                <a:gd name="connsiteY9" fmla="*/ 238125 h 1905000"/>
                <a:gd name="connsiteX10" fmla="*/ 66675 w 890588"/>
                <a:gd name="connsiteY10" fmla="*/ 200025 h 1905000"/>
                <a:gd name="connsiteX11" fmla="*/ 0 w 890588"/>
                <a:gd name="connsiteY11" fmla="*/ 166687 h 1905000"/>
                <a:gd name="connsiteX12" fmla="*/ 19050 w 890588"/>
                <a:gd name="connsiteY12" fmla="*/ 85725 h 1905000"/>
                <a:gd name="connsiteX13" fmla="*/ 23813 w 890588"/>
                <a:gd name="connsiteY13" fmla="*/ 76200 h 1905000"/>
                <a:gd name="connsiteX14" fmla="*/ 76200 w 890588"/>
                <a:gd name="connsiteY14" fmla="*/ 57150 h 1905000"/>
                <a:gd name="connsiteX15" fmla="*/ 109538 w 890588"/>
                <a:gd name="connsiteY15" fmla="*/ 33337 h 1905000"/>
                <a:gd name="connsiteX16" fmla="*/ 195263 w 890588"/>
                <a:gd name="connsiteY16" fmla="*/ 0 h 1905000"/>
                <a:gd name="connsiteX17" fmla="*/ 304800 w 890588"/>
                <a:gd name="connsiteY17" fmla="*/ 80962 h 1905000"/>
                <a:gd name="connsiteX18" fmla="*/ 319088 w 890588"/>
                <a:gd name="connsiteY18" fmla="*/ 147637 h 1905000"/>
                <a:gd name="connsiteX19" fmla="*/ 347663 w 890588"/>
                <a:gd name="connsiteY19" fmla="*/ 257175 h 1905000"/>
                <a:gd name="connsiteX20" fmla="*/ 361950 w 890588"/>
                <a:gd name="connsiteY20" fmla="*/ 338137 h 1905000"/>
                <a:gd name="connsiteX21" fmla="*/ 347663 w 890588"/>
                <a:gd name="connsiteY21" fmla="*/ 352425 h 1905000"/>
                <a:gd name="connsiteX22" fmla="*/ 338138 w 890588"/>
                <a:gd name="connsiteY22" fmla="*/ 471487 h 1905000"/>
                <a:gd name="connsiteX23" fmla="*/ 366713 w 890588"/>
                <a:gd name="connsiteY23" fmla="*/ 581025 h 1905000"/>
                <a:gd name="connsiteX24" fmla="*/ 414338 w 890588"/>
                <a:gd name="connsiteY24" fmla="*/ 676275 h 1905000"/>
                <a:gd name="connsiteX25" fmla="*/ 509588 w 890588"/>
                <a:gd name="connsiteY25" fmla="*/ 857250 h 1905000"/>
                <a:gd name="connsiteX26" fmla="*/ 600075 w 890588"/>
                <a:gd name="connsiteY26" fmla="*/ 995362 h 1905000"/>
                <a:gd name="connsiteX27" fmla="*/ 652463 w 890588"/>
                <a:gd name="connsiteY27" fmla="*/ 1104900 h 1905000"/>
                <a:gd name="connsiteX28" fmla="*/ 690563 w 890588"/>
                <a:gd name="connsiteY28" fmla="*/ 1204912 h 1905000"/>
                <a:gd name="connsiteX29" fmla="*/ 733425 w 890588"/>
                <a:gd name="connsiteY29" fmla="*/ 1304925 h 1905000"/>
                <a:gd name="connsiteX30" fmla="*/ 747713 w 890588"/>
                <a:gd name="connsiteY30" fmla="*/ 1385887 h 1905000"/>
                <a:gd name="connsiteX31" fmla="*/ 747713 w 890588"/>
                <a:gd name="connsiteY31" fmla="*/ 1462087 h 1905000"/>
                <a:gd name="connsiteX32" fmla="*/ 814388 w 890588"/>
                <a:gd name="connsiteY32" fmla="*/ 1609725 h 1905000"/>
                <a:gd name="connsiteX33" fmla="*/ 866775 w 890588"/>
                <a:gd name="connsiteY33" fmla="*/ 1719262 h 1905000"/>
                <a:gd name="connsiteX34" fmla="*/ 862013 w 890588"/>
                <a:gd name="connsiteY34" fmla="*/ 1814512 h 1905000"/>
                <a:gd name="connsiteX35" fmla="*/ 890588 w 890588"/>
                <a:gd name="connsiteY35" fmla="*/ 1905000 h 1905000"/>
                <a:gd name="connsiteX36" fmla="*/ 823913 w 890588"/>
                <a:gd name="connsiteY36" fmla="*/ 1895475 h 1905000"/>
                <a:gd name="connsiteX37" fmla="*/ 733425 w 890588"/>
                <a:gd name="connsiteY37" fmla="*/ 1833562 h 1905000"/>
                <a:gd name="connsiteX38" fmla="*/ 681038 w 890588"/>
                <a:gd name="connsiteY38" fmla="*/ 1776412 h 1905000"/>
                <a:gd name="connsiteX39" fmla="*/ 657225 w 890588"/>
                <a:gd name="connsiteY39" fmla="*/ 1733550 h 1905000"/>
                <a:gd name="connsiteX40" fmla="*/ 652463 w 890588"/>
                <a:gd name="connsiteY40" fmla="*/ 1681162 h 1905000"/>
                <a:gd name="connsiteX41" fmla="*/ 647700 w 890588"/>
                <a:gd name="connsiteY41" fmla="*/ 1557337 h 1905000"/>
                <a:gd name="connsiteX42" fmla="*/ 681038 w 890588"/>
                <a:gd name="connsiteY42" fmla="*/ 1381125 h 1905000"/>
                <a:gd name="connsiteX43" fmla="*/ 623888 w 890588"/>
                <a:gd name="connsiteY43" fmla="*/ 1171575 h 1905000"/>
                <a:gd name="connsiteX44" fmla="*/ 590550 w 890588"/>
                <a:gd name="connsiteY44" fmla="*/ 1128712 h 1905000"/>
                <a:gd name="connsiteX45" fmla="*/ 557213 w 890588"/>
                <a:gd name="connsiteY45" fmla="*/ 1104900 h 1905000"/>
                <a:gd name="connsiteX46" fmla="*/ 547688 w 890588"/>
                <a:gd name="connsiteY46" fmla="*/ 1052512 h 1905000"/>
                <a:gd name="connsiteX47" fmla="*/ 519113 w 890588"/>
                <a:gd name="connsiteY47" fmla="*/ 1019175 h 1905000"/>
                <a:gd name="connsiteX48" fmla="*/ 500063 w 890588"/>
                <a:gd name="connsiteY48" fmla="*/ 971550 h 1905000"/>
                <a:gd name="connsiteX49" fmla="*/ 442913 w 890588"/>
                <a:gd name="connsiteY49" fmla="*/ 847725 h 1905000"/>
                <a:gd name="connsiteX50" fmla="*/ 409575 w 890588"/>
                <a:gd name="connsiteY50" fmla="*/ 819150 h 1905000"/>
                <a:gd name="connsiteX51" fmla="*/ 385763 w 890588"/>
                <a:gd name="connsiteY51" fmla="*/ 809625 h 1905000"/>
                <a:gd name="connsiteX52" fmla="*/ 376238 w 890588"/>
                <a:gd name="connsiteY52" fmla="*/ 781050 h 1905000"/>
                <a:gd name="connsiteX53" fmla="*/ 381000 w 890588"/>
                <a:gd name="connsiteY53" fmla="*/ 747712 h 1905000"/>
                <a:gd name="connsiteX54" fmla="*/ 357188 w 890588"/>
                <a:gd name="connsiteY54" fmla="*/ 728662 h 1905000"/>
                <a:gd name="connsiteX55" fmla="*/ 338138 w 890588"/>
                <a:gd name="connsiteY55" fmla="*/ 700087 h 1905000"/>
                <a:gd name="connsiteX56" fmla="*/ 333375 w 890588"/>
                <a:gd name="connsiteY56" fmla="*/ 666750 h 1905000"/>
                <a:gd name="connsiteX57" fmla="*/ 328613 w 890588"/>
                <a:gd name="connsiteY57" fmla="*/ 619125 h 1905000"/>
                <a:gd name="connsiteX58" fmla="*/ 323850 w 890588"/>
                <a:gd name="connsiteY58" fmla="*/ 590550 h 1905000"/>
                <a:gd name="connsiteX59" fmla="*/ 323850 w 890588"/>
                <a:gd name="connsiteY59" fmla="*/ 590550 h 1905000"/>
                <a:gd name="connsiteX60" fmla="*/ 314325 w 890588"/>
                <a:gd name="connsiteY60" fmla="*/ 528637 h 1905000"/>
                <a:gd name="connsiteX61" fmla="*/ 295275 w 890588"/>
                <a:gd name="connsiteY61" fmla="*/ 504825 h 1905000"/>
                <a:gd name="connsiteX62" fmla="*/ 295275 w 890588"/>
                <a:gd name="connsiteY62" fmla="*/ 504825 h 1905000"/>
                <a:gd name="connsiteX63" fmla="*/ 276225 w 890588"/>
                <a:gd name="connsiteY63" fmla="*/ 447675 h 1905000"/>
                <a:gd name="connsiteX64" fmla="*/ 276225 w 890588"/>
                <a:gd name="connsiteY64" fmla="*/ 419100 h 1905000"/>
                <a:gd name="connsiteX65" fmla="*/ 276225 w 890588"/>
                <a:gd name="connsiteY65" fmla="*/ 404812 h 1905000"/>
                <a:gd name="connsiteX66" fmla="*/ 257175 w 890588"/>
                <a:gd name="connsiteY66" fmla="*/ 400050 h 1905000"/>
                <a:gd name="connsiteX67" fmla="*/ 185738 w 890588"/>
                <a:gd name="connsiteY67" fmla="*/ 395287 h 1905000"/>
                <a:gd name="connsiteX68" fmla="*/ 152400 w 890588"/>
                <a:gd name="connsiteY68" fmla="*/ 447675 h 1905000"/>
                <a:gd name="connsiteX0" fmla="*/ 147638 w 885826"/>
                <a:gd name="connsiteY0" fmla="*/ 447675 h 1905000"/>
                <a:gd name="connsiteX1" fmla="*/ 147638 w 885826"/>
                <a:gd name="connsiteY1" fmla="*/ 447675 h 1905000"/>
                <a:gd name="connsiteX2" fmla="*/ 114301 w 885826"/>
                <a:gd name="connsiteY2" fmla="*/ 419100 h 1905000"/>
                <a:gd name="connsiteX3" fmla="*/ 100013 w 885826"/>
                <a:gd name="connsiteY3" fmla="*/ 404812 h 1905000"/>
                <a:gd name="connsiteX4" fmla="*/ 119064 w 885826"/>
                <a:gd name="connsiteY4" fmla="*/ 404812 h 1905000"/>
                <a:gd name="connsiteX5" fmla="*/ 85726 w 885826"/>
                <a:gd name="connsiteY5" fmla="*/ 323849 h 1905000"/>
                <a:gd name="connsiteX6" fmla="*/ 128588 w 885826"/>
                <a:gd name="connsiteY6" fmla="*/ 361950 h 1905000"/>
                <a:gd name="connsiteX7" fmla="*/ 52388 w 885826"/>
                <a:gd name="connsiteY7" fmla="*/ 319088 h 1905000"/>
                <a:gd name="connsiteX8" fmla="*/ 76201 w 885826"/>
                <a:gd name="connsiteY8" fmla="*/ 280987 h 1905000"/>
                <a:gd name="connsiteX9" fmla="*/ 66675 w 885826"/>
                <a:gd name="connsiteY9" fmla="*/ 238125 h 1905000"/>
                <a:gd name="connsiteX10" fmla="*/ 61913 w 885826"/>
                <a:gd name="connsiteY10" fmla="*/ 200025 h 1905000"/>
                <a:gd name="connsiteX11" fmla="*/ 0 w 885826"/>
                <a:gd name="connsiteY11" fmla="*/ 190500 h 1905000"/>
                <a:gd name="connsiteX12" fmla="*/ 14288 w 885826"/>
                <a:gd name="connsiteY12" fmla="*/ 85725 h 1905000"/>
                <a:gd name="connsiteX13" fmla="*/ 19051 w 885826"/>
                <a:gd name="connsiteY13" fmla="*/ 76200 h 1905000"/>
                <a:gd name="connsiteX14" fmla="*/ 71438 w 885826"/>
                <a:gd name="connsiteY14" fmla="*/ 57150 h 1905000"/>
                <a:gd name="connsiteX15" fmla="*/ 104776 w 885826"/>
                <a:gd name="connsiteY15" fmla="*/ 33337 h 1905000"/>
                <a:gd name="connsiteX16" fmla="*/ 190501 w 885826"/>
                <a:gd name="connsiteY16" fmla="*/ 0 h 1905000"/>
                <a:gd name="connsiteX17" fmla="*/ 300038 w 885826"/>
                <a:gd name="connsiteY17" fmla="*/ 80962 h 1905000"/>
                <a:gd name="connsiteX18" fmla="*/ 314326 w 885826"/>
                <a:gd name="connsiteY18" fmla="*/ 147637 h 1905000"/>
                <a:gd name="connsiteX19" fmla="*/ 342901 w 885826"/>
                <a:gd name="connsiteY19" fmla="*/ 257175 h 1905000"/>
                <a:gd name="connsiteX20" fmla="*/ 357188 w 885826"/>
                <a:gd name="connsiteY20" fmla="*/ 338137 h 1905000"/>
                <a:gd name="connsiteX21" fmla="*/ 342901 w 885826"/>
                <a:gd name="connsiteY21" fmla="*/ 352425 h 1905000"/>
                <a:gd name="connsiteX22" fmla="*/ 333376 w 885826"/>
                <a:gd name="connsiteY22" fmla="*/ 471487 h 1905000"/>
                <a:gd name="connsiteX23" fmla="*/ 361951 w 885826"/>
                <a:gd name="connsiteY23" fmla="*/ 581025 h 1905000"/>
                <a:gd name="connsiteX24" fmla="*/ 409576 w 885826"/>
                <a:gd name="connsiteY24" fmla="*/ 676275 h 1905000"/>
                <a:gd name="connsiteX25" fmla="*/ 504826 w 885826"/>
                <a:gd name="connsiteY25" fmla="*/ 857250 h 1905000"/>
                <a:gd name="connsiteX26" fmla="*/ 595313 w 885826"/>
                <a:gd name="connsiteY26" fmla="*/ 995362 h 1905000"/>
                <a:gd name="connsiteX27" fmla="*/ 647701 w 885826"/>
                <a:gd name="connsiteY27" fmla="*/ 1104900 h 1905000"/>
                <a:gd name="connsiteX28" fmla="*/ 685801 w 885826"/>
                <a:gd name="connsiteY28" fmla="*/ 1204912 h 1905000"/>
                <a:gd name="connsiteX29" fmla="*/ 728663 w 885826"/>
                <a:gd name="connsiteY29" fmla="*/ 1304925 h 1905000"/>
                <a:gd name="connsiteX30" fmla="*/ 742951 w 885826"/>
                <a:gd name="connsiteY30" fmla="*/ 1385887 h 1905000"/>
                <a:gd name="connsiteX31" fmla="*/ 742951 w 885826"/>
                <a:gd name="connsiteY31" fmla="*/ 1462087 h 1905000"/>
                <a:gd name="connsiteX32" fmla="*/ 809626 w 885826"/>
                <a:gd name="connsiteY32" fmla="*/ 1609725 h 1905000"/>
                <a:gd name="connsiteX33" fmla="*/ 862013 w 885826"/>
                <a:gd name="connsiteY33" fmla="*/ 1719262 h 1905000"/>
                <a:gd name="connsiteX34" fmla="*/ 857251 w 885826"/>
                <a:gd name="connsiteY34" fmla="*/ 1814512 h 1905000"/>
                <a:gd name="connsiteX35" fmla="*/ 885826 w 885826"/>
                <a:gd name="connsiteY35" fmla="*/ 1905000 h 1905000"/>
                <a:gd name="connsiteX36" fmla="*/ 819151 w 885826"/>
                <a:gd name="connsiteY36" fmla="*/ 1895475 h 1905000"/>
                <a:gd name="connsiteX37" fmla="*/ 728663 w 885826"/>
                <a:gd name="connsiteY37" fmla="*/ 1833562 h 1905000"/>
                <a:gd name="connsiteX38" fmla="*/ 676276 w 885826"/>
                <a:gd name="connsiteY38" fmla="*/ 1776412 h 1905000"/>
                <a:gd name="connsiteX39" fmla="*/ 652463 w 885826"/>
                <a:gd name="connsiteY39" fmla="*/ 1733550 h 1905000"/>
                <a:gd name="connsiteX40" fmla="*/ 647701 w 885826"/>
                <a:gd name="connsiteY40" fmla="*/ 1681162 h 1905000"/>
                <a:gd name="connsiteX41" fmla="*/ 642938 w 885826"/>
                <a:gd name="connsiteY41" fmla="*/ 1557337 h 1905000"/>
                <a:gd name="connsiteX42" fmla="*/ 676276 w 885826"/>
                <a:gd name="connsiteY42" fmla="*/ 1381125 h 1905000"/>
                <a:gd name="connsiteX43" fmla="*/ 619126 w 885826"/>
                <a:gd name="connsiteY43" fmla="*/ 1171575 h 1905000"/>
                <a:gd name="connsiteX44" fmla="*/ 585788 w 885826"/>
                <a:gd name="connsiteY44" fmla="*/ 1128712 h 1905000"/>
                <a:gd name="connsiteX45" fmla="*/ 552451 w 885826"/>
                <a:gd name="connsiteY45" fmla="*/ 1104900 h 1905000"/>
                <a:gd name="connsiteX46" fmla="*/ 542926 w 885826"/>
                <a:gd name="connsiteY46" fmla="*/ 1052512 h 1905000"/>
                <a:gd name="connsiteX47" fmla="*/ 514351 w 885826"/>
                <a:gd name="connsiteY47" fmla="*/ 1019175 h 1905000"/>
                <a:gd name="connsiteX48" fmla="*/ 495301 w 885826"/>
                <a:gd name="connsiteY48" fmla="*/ 971550 h 1905000"/>
                <a:gd name="connsiteX49" fmla="*/ 438151 w 885826"/>
                <a:gd name="connsiteY49" fmla="*/ 847725 h 1905000"/>
                <a:gd name="connsiteX50" fmla="*/ 404813 w 885826"/>
                <a:gd name="connsiteY50" fmla="*/ 819150 h 1905000"/>
                <a:gd name="connsiteX51" fmla="*/ 381001 w 885826"/>
                <a:gd name="connsiteY51" fmla="*/ 809625 h 1905000"/>
                <a:gd name="connsiteX52" fmla="*/ 371476 w 885826"/>
                <a:gd name="connsiteY52" fmla="*/ 781050 h 1905000"/>
                <a:gd name="connsiteX53" fmla="*/ 376238 w 885826"/>
                <a:gd name="connsiteY53" fmla="*/ 747712 h 1905000"/>
                <a:gd name="connsiteX54" fmla="*/ 352426 w 885826"/>
                <a:gd name="connsiteY54" fmla="*/ 728662 h 1905000"/>
                <a:gd name="connsiteX55" fmla="*/ 333376 w 885826"/>
                <a:gd name="connsiteY55" fmla="*/ 700087 h 1905000"/>
                <a:gd name="connsiteX56" fmla="*/ 328613 w 885826"/>
                <a:gd name="connsiteY56" fmla="*/ 666750 h 1905000"/>
                <a:gd name="connsiteX57" fmla="*/ 323851 w 885826"/>
                <a:gd name="connsiteY57" fmla="*/ 619125 h 1905000"/>
                <a:gd name="connsiteX58" fmla="*/ 319088 w 885826"/>
                <a:gd name="connsiteY58" fmla="*/ 590550 h 1905000"/>
                <a:gd name="connsiteX59" fmla="*/ 319088 w 885826"/>
                <a:gd name="connsiteY59" fmla="*/ 590550 h 1905000"/>
                <a:gd name="connsiteX60" fmla="*/ 309563 w 885826"/>
                <a:gd name="connsiteY60" fmla="*/ 528637 h 1905000"/>
                <a:gd name="connsiteX61" fmla="*/ 290513 w 885826"/>
                <a:gd name="connsiteY61" fmla="*/ 504825 h 1905000"/>
                <a:gd name="connsiteX62" fmla="*/ 290513 w 885826"/>
                <a:gd name="connsiteY62" fmla="*/ 504825 h 1905000"/>
                <a:gd name="connsiteX63" fmla="*/ 271463 w 885826"/>
                <a:gd name="connsiteY63" fmla="*/ 447675 h 1905000"/>
                <a:gd name="connsiteX64" fmla="*/ 271463 w 885826"/>
                <a:gd name="connsiteY64" fmla="*/ 419100 h 1905000"/>
                <a:gd name="connsiteX65" fmla="*/ 271463 w 885826"/>
                <a:gd name="connsiteY65" fmla="*/ 404812 h 1905000"/>
                <a:gd name="connsiteX66" fmla="*/ 252413 w 885826"/>
                <a:gd name="connsiteY66" fmla="*/ 400050 h 1905000"/>
                <a:gd name="connsiteX67" fmla="*/ 180976 w 885826"/>
                <a:gd name="connsiteY67" fmla="*/ 395287 h 1905000"/>
                <a:gd name="connsiteX68" fmla="*/ 147638 w 885826"/>
                <a:gd name="connsiteY68" fmla="*/ 447675 h 1905000"/>
                <a:gd name="connsiteX0" fmla="*/ 147638 w 885826"/>
                <a:gd name="connsiteY0" fmla="*/ 447675 h 1905000"/>
                <a:gd name="connsiteX1" fmla="*/ 147638 w 885826"/>
                <a:gd name="connsiteY1" fmla="*/ 447675 h 1905000"/>
                <a:gd name="connsiteX2" fmla="*/ 114301 w 885826"/>
                <a:gd name="connsiteY2" fmla="*/ 419100 h 1905000"/>
                <a:gd name="connsiteX3" fmla="*/ 100013 w 885826"/>
                <a:gd name="connsiteY3" fmla="*/ 404812 h 1905000"/>
                <a:gd name="connsiteX4" fmla="*/ 119064 w 885826"/>
                <a:gd name="connsiteY4" fmla="*/ 404812 h 1905000"/>
                <a:gd name="connsiteX5" fmla="*/ 85726 w 885826"/>
                <a:gd name="connsiteY5" fmla="*/ 323849 h 1905000"/>
                <a:gd name="connsiteX6" fmla="*/ 128588 w 885826"/>
                <a:gd name="connsiteY6" fmla="*/ 361950 h 1905000"/>
                <a:gd name="connsiteX7" fmla="*/ 52388 w 885826"/>
                <a:gd name="connsiteY7" fmla="*/ 319088 h 1905000"/>
                <a:gd name="connsiteX8" fmla="*/ 76201 w 885826"/>
                <a:gd name="connsiteY8" fmla="*/ 280987 h 1905000"/>
                <a:gd name="connsiteX9" fmla="*/ 66675 w 885826"/>
                <a:gd name="connsiteY9" fmla="*/ 238125 h 1905000"/>
                <a:gd name="connsiteX10" fmla="*/ 61913 w 885826"/>
                <a:gd name="connsiteY10" fmla="*/ 200025 h 1905000"/>
                <a:gd name="connsiteX11" fmla="*/ 0 w 885826"/>
                <a:gd name="connsiteY11" fmla="*/ 190500 h 1905000"/>
                <a:gd name="connsiteX12" fmla="*/ 14288 w 885826"/>
                <a:gd name="connsiteY12" fmla="*/ 85725 h 1905000"/>
                <a:gd name="connsiteX13" fmla="*/ 19051 w 885826"/>
                <a:gd name="connsiteY13" fmla="*/ 138113 h 1905000"/>
                <a:gd name="connsiteX14" fmla="*/ 71438 w 885826"/>
                <a:gd name="connsiteY14" fmla="*/ 57150 h 1905000"/>
                <a:gd name="connsiteX15" fmla="*/ 104776 w 885826"/>
                <a:gd name="connsiteY15" fmla="*/ 33337 h 1905000"/>
                <a:gd name="connsiteX16" fmla="*/ 190501 w 885826"/>
                <a:gd name="connsiteY16" fmla="*/ 0 h 1905000"/>
                <a:gd name="connsiteX17" fmla="*/ 300038 w 885826"/>
                <a:gd name="connsiteY17" fmla="*/ 80962 h 1905000"/>
                <a:gd name="connsiteX18" fmla="*/ 314326 w 885826"/>
                <a:gd name="connsiteY18" fmla="*/ 147637 h 1905000"/>
                <a:gd name="connsiteX19" fmla="*/ 342901 w 885826"/>
                <a:gd name="connsiteY19" fmla="*/ 257175 h 1905000"/>
                <a:gd name="connsiteX20" fmla="*/ 357188 w 885826"/>
                <a:gd name="connsiteY20" fmla="*/ 338137 h 1905000"/>
                <a:gd name="connsiteX21" fmla="*/ 342901 w 885826"/>
                <a:gd name="connsiteY21" fmla="*/ 352425 h 1905000"/>
                <a:gd name="connsiteX22" fmla="*/ 333376 w 885826"/>
                <a:gd name="connsiteY22" fmla="*/ 471487 h 1905000"/>
                <a:gd name="connsiteX23" fmla="*/ 361951 w 885826"/>
                <a:gd name="connsiteY23" fmla="*/ 581025 h 1905000"/>
                <a:gd name="connsiteX24" fmla="*/ 409576 w 885826"/>
                <a:gd name="connsiteY24" fmla="*/ 676275 h 1905000"/>
                <a:gd name="connsiteX25" fmla="*/ 504826 w 885826"/>
                <a:gd name="connsiteY25" fmla="*/ 857250 h 1905000"/>
                <a:gd name="connsiteX26" fmla="*/ 595313 w 885826"/>
                <a:gd name="connsiteY26" fmla="*/ 995362 h 1905000"/>
                <a:gd name="connsiteX27" fmla="*/ 647701 w 885826"/>
                <a:gd name="connsiteY27" fmla="*/ 1104900 h 1905000"/>
                <a:gd name="connsiteX28" fmla="*/ 685801 w 885826"/>
                <a:gd name="connsiteY28" fmla="*/ 1204912 h 1905000"/>
                <a:gd name="connsiteX29" fmla="*/ 728663 w 885826"/>
                <a:gd name="connsiteY29" fmla="*/ 1304925 h 1905000"/>
                <a:gd name="connsiteX30" fmla="*/ 742951 w 885826"/>
                <a:gd name="connsiteY30" fmla="*/ 1385887 h 1905000"/>
                <a:gd name="connsiteX31" fmla="*/ 742951 w 885826"/>
                <a:gd name="connsiteY31" fmla="*/ 1462087 h 1905000"/>
                <a:gd name="connsiteX32" fmla="*/ 809626 w 885826"/>
                <a:gd name="connsiteY32" fmla="*/ 1609725 h 1905000"/>
                <a:gd name="connsiteX33" fmla="*/ 862013 w 885826"/>
                <a:gd name="connsiteY33" fmla="*/ 1719262 h 1905000"/>
                <a:gd name="connsiteX34" fmla="*/ 857251 w 885826"/>
                <a:gd name="connsiteY34" fmla="*/ 1814512 h 1905000"/>
                <a:gd name="connsiteX35" fmla="*/ 885826 w 885826"/>
                <a:gd name="connsiteY35" fmla="*/ 1905000 h 1905000"/>
                <a:gd name="connsiteX36" fmla="*/ 819151 w 885826"/>
                <a:gd name="connsiteY36" fmla="*/ 1895475 h 1905000"/>
                <a:gd name="connsiteX37" fmla="*/ 728663 w 885826"/>
                <a:gd name="connsiteY37" fmla="*/ 1833562 h 1905000"/>
                <a:gd name="connsiteX38" fmla="*/ 676276 w 885826"/>
                <a:gd name="connsiteY38" fmla="*/ 1776412 h 1905000"/>
                <a:gd name="connsiteX39" fmla="*/ 652463 w 885826"/>
                <a:gd name="connsiteY39" fmla="*/ 1733550 h 1905000"/>
                <a:gd name="connsiteX40" fmla="*/ 647701 w 885826"/>
                <a:gd name="connsiteY40" fmla="*/ 1681162 h 1905000"/>
                <a:gd name="connsiteX41" fmla="*/ 642938 w 885826"/>
                <a:gd name="connsiteY41" fmla="*/ 1557337 h 1905000"/>
                <a:gd name="connsiteX42" fmla="*/ 676276 w 885826"/>
                <a:gd name="connsiteY42" fmla="*/ 1381125 h 1905000"/>
                <a:gd name="connsiteX43" fmla="*/ 619126 w 885826"/>
                <a:gd name="connsiteY43" fmla="*/ 1171575 h 1905000"/>
                <a:gd name="connsiteX44" fmla="*/ 585788 w 885826"/>
                <a:gd name="connsiteY44" fmla="*/ 1128712 h 1905000"/>
                <a:gd name="connsiteX45" fmla="*/ 552451 w 885826"/>
                <a:gd name="connsiteY45" fmla="*/ 1104900 h 1905000"/>
                <a:gd name="connsiteX46" fmla="*/ 542926 w 885826"/>
                <a:gd name="connsiteY46" fmla="*/ 1052512 h 1905000"/>
                <a:gd name="connsiteX47" fmla="*/ 514351 w 885826"/>
                <a:gd name="connsiteY47" fmla="*/ 1019175 h 1905000"/>
                <a:gd name="connsiteX48" fmla="*/ 495301 w 885826"/>
                <a:gd name="connsiteY48" fmla="*/ 971550 h 1905000"/>
                <a:gd name="connsiteX49" fmla="*/ 438151 w 885826"/>
                <a:gd name="connsiteY49" fmla="*/ 847725 h 1905000"/>
                <a:gd name="connsiteX50" fmla="*/ 404813 w 885826"/>
                <a:gd name="connsiteY50" fmla="*/ 819150 h 1905000"/>
                <a:gd name="connsiteX51" fmla="*/ 381001 w 885826"/>
                <a:gd name="connsiteY51" fmla="*/ 809625 h 1905000"/>
                <a:gd name="connsiteX52" fmla="*/ 371476 w 885826"/>
                <a:gd name="connsiteY52" fmla="*/ 781050 h 1905000"/>
                <a:gd name="connsiteX53" fmla="*/ 376238 w 885826"/>
                <a:gd name="connsiteY53" fmla="*/ 747712 h 1905000"/>
                <a:gd name="connsiteX54" fmla="*/ 352426 w 885826"/>
                <a:gd name="connsiteY54" fmla="*/ 728662 h 1905000"/>
                <a:gd name="connsiteX55" fmla="*/ 333376 w 885826"/>
                <a:gd name="connsiteY55" fmla="*/ 700087 h 1905000"/>
                <a:gd name="connsiteX56" fmla="*/ 328613 w 885826"/>
                <a:gd name="connsiteY56" fmla="*/ 666750 h 1905000"/>
                <a:gd name="connsiteX57" fmla="*/ 323851 w 885826"/>
                <a:gd name="connsiteY57" fmla="*/ 619125 h 1905000"/>
                <a:gd name="connsiteX58" fmla="*/ 319088 w 885826"/>
                <a:gd name="connsiteY58" fmla="*/ 590550 h 1905000"/>
                <a:gd name="connsiteX59" fmla="*/ 319088 w 885826"/>
                <a:gd name="connsiteY59" fmla="*/ 590550 h 1905000"/>
                <a:gd name="connsiteX60" fmla="*/ 309563 w 885826"/>
                <a:gd name="connsiteY60" fmla="*/ 528637 h 1905000"/>
                <a:gd name="connsiteX61" fmla="*/ 290513 w 885826"/>
                <a:gd name="connsiteY61" fmla="*/ 504825 h 1905000"/>
                <a:gd name="connsiteX62" fmla="*/ 290513 w 885826"/>
                <a:gd name="connsiteY62" fmla="*/ 504825 h 1905000"/>
                <a:gd name="connsiteX63" fmla="*/ 271463 w 885826"/>
                <a:gd name="connsiteY63" fmla="*/ 447675 h 1905000"/>
                <a:gd name="connsiteX64" fmla="*/ 271463 w 885826"/>
                <a:gd name="connsiteY64" fmla="*/ 419100 h 1905000"/>
                <a:gd name="connsiteX65" fmla="*/ 271463 w 885826"/>
                <a:gd name="connsiteY65" fmla="*/ 404812 h 1905000"/>
                <a:gd name="connsiteX66" fmla="*/ 252413 w 885826"/>
                <a:gd name="connsiteY66" fmla="*/ 400050 h 1905000"/>
                <a:gd name="connsiteX67" fmla="*/ 180976 w 885826"/>
                <a:gd name="connsiteY67" fmla="*/ 395287 h 1905000"/>
                <a:gd name="connsiteX68" fmla="*/ 147638 w 885826"/>
                <a:gd name="connsiteY68" fmla="*/ 447675 h 1905000"/>
                <a:gd name="connsiteX0" fmla="*/ 147638 w 885826"/>
                <a:gd name="connsiteY0" fmla="*/ 447675 h 1905000"/>
                <a:gd name="connsiteX1" fmla="*/ 147638 w 885826"/>
                <a:gd name="connsiteY1" fmla="*/ 447675 h 1905000"/>
                <a:gd name="connsiteX2" fmla="*/ 114301 w 885826"/>
                <a:gd name="connsiteY2" fmla="*/ 419100 h 1905000"/>
                <a:gd name="connsiteX3" fmla="*/ 100013 w 885826"/>
                <a:gd name="connsiteY3" fmla="*/ 404812 h 1905000"/>
                <a:gd name="connsiteX4" fmla="*/ 119064 w 885826"/>
                <a:gd name="connsiteY4" fmla="*/ 404812 h 1905000"/>
                <a:gd name="connsiteX5" fmla="*/ 85726 w 885826"/>
                <a:gd name="connsiteY5" fmla="*/ 323849 h 1905000"/>
                <a:gd name="connsiteX6" fmla="*/ 128588 w 885826"/>
                <a:gd name="connsiteY6" fmla="*/ 361950 h 1905000"/>
                <a:gd name="connsiteX7" fmla="*/ 52388 w 885826"/>
                <a:gd name="connsiteY7" fmla="*/ 319088 h 1905000"/>
                <a:gd name="connsiteX8" fmla="*/ 76201 w 885826"/>
                <a:gd name="connsiteY8" fmla="*/ 280987 h 1905000"/>
                <a:gd name="connsiteX9" fmla="*/ 66675 w 885826"/>
                <a:gd name="connsiteY9" fmla="*/ 238125 h 1905000"/>
                <a:gd name="connsiteX10" fmla="*/ 61913 w 885826"/>
                <a:gd name="connsiteY10" fmla="*/ 200025 h 1905000"/>
                <a:gd name="connsiteX11" fmla="*/ 0 w 885826"/>
                <a:gd name="connsiteY11" fmla="*/ 190500 h 1905000"/>
                <a:gd name="connsiteX12" fmla="*/ 14288 w 885826"/>
                <a:gd name="connsiteY12" fmla="*/ 85725 h 1905000"/>
                <a:gd name="connsiteX13" fmla="*/ 19051 w 885826"/>
                <a:gd name="connsiteY13" fmla="*/ 138113 h 1905000"/>
                <a:gd name="connsiteX14" fmla="*/ 80963 w 885826"/>
                <a:gd name="connsiteY14" fmla="*/ 100012 h 1905000"/>
                <a:gd name="connsiteX15" fmla="*/ 104776 w 885826"/>
                <a:gd name="connsiteY15" fmla="*/ 33337 h 1905000"/>
                <a:gd name="connsiteX16" fmla="*/ 190501 w 885826"/>
                <a:gd name="connsiteY16" fmla="*/ 0 h 1905000"/>
                <a:gd name="connsiteX17" fmla="*/ 300038 w 885826"/>
                <a:gd name="connsiteY17" fmla="*/ 80962 h 1905000"/>
                <a:gd name="connsiteX18" fmla="*/ 314326 w 885826"/>
                <a:gd name="connsiteY18" fmla="*/ 147637 h 1905000"/>
                <a:gd name="connsiteX19" fmla="*/ 342901 w 885826"/>
                <a:gd name="connsiteY19" fmla="*/ 257175 h 1905000"/>
                <a:gd name="connsiteX20" fmla="*/ 357188 w 885826"/>
                <a:gd name="connsiteY20" fmla="*/ 338137 h 1905000"/>
                <a:gd name="connsiteX21" fmla="*/ 342901 w 885826"/>
                <a:gd name="connsiteY21" fmla="*/ 352425 h 1905000"/>
                <a:gd name="connsiteX22" fmla="*/ 333376 w 885826"/>
                <a:gd name="connsiteY22" fmla="*/ 471487 h 1905000"/>
                <a:gd name="connsiteX23" fmla="*/ 361951 w 885826"/>
                <a:gd name="connsiteY23" fmla="*/ 581025 h 1905000"/>
                <a:gd name="connsiteX24" fmla="*/ 409576 w 885826"/>
                <a:gd name="connsiteY24" fmla="*/ 676275 h 1905000"/>
                <a:gd name="connsiteX25" fmla="*/ 504826 w 885826"/>
                <a:gd name="connsiteY25" fmla="*/ 857250 h 1905000"/>
                <a:gd name="connsiteX26" fmla="*/ 595313 w 885826"/>
                <a:gd name="connsiteY26" fmla="*/ 995362 h 1905000"/>
                <a:gd name="connsiteX27" fmla="*/ 647701 w 885826"/>
                <a:gd name="connsiteY27" fmla="*/ 1104900 h 1905000"/>
                <a:gd name="connsiteX28" fmla="*/ 685801 w 885826"/>
                <a:gd name="connsiteY28" fmla="*/ 1204912 h 1905000"/>
                <a:gd name="connsiteX29" fmla="*/ 728663 w 885826"/>
                <a:gd name="connsiteY29" fmla="*/ 1304925 h 1905000"/>
                <a:gd name="connsiteX30" fmla="*/ 742951 w 885826"/>
                <a:gd name="connsiteY30" fmla="*/ 1385887 h 1905000"/>
                <a:gd name="connsiteX31" fmla="*/ 742951 w 885826"/>
                <a:gd name="connsiteY31" fmla="*/ 1462087 h 1905000"/>
                <a:gd name="connsiteX32" fmla="*/ 809626 w 885826"/>
                <a:gd name="connsiteY32" fmla="*/ 1609725 h 1905000"/>
                <a:gd name="connsiteX33" fmla="*/ 862013 w 885826"/>
                <a:gd name="connsiteY33" fmla="*/ 1719262 h 1905000"/>
                <a:gd name="connsiteX34" fmla="*/ 857251 w 885826"/>
                <a:gd name="connsiteY34" fmla="*/ 1814512 h 1905000"/>
                <a:gd name="connsiteX35" fmla="*/ 885826 w 885826"/>
                <a:gd name="connsiteY35" fmla="*/ 1905000 h 1905000"/>
                <a:gd name="connsiteX36" fmla="*/ 819151 w 885826"/>
                <a:gd name="connsiteY36" fmla="*/ 1895475 h 1905000"/>
                <a:gd name="connsiteX37" fmla="*/ 728663 w 885826"/>
                <a:gd name="connsiteY37" fmla="*/ 1833562 h 1905000"/>
                <a:gd name="connsiteX38" fmla="*/ 676276 w 885826"/>
                <a:gd name="connsiteY38" fmla="*/ 1776412 h 1905000"/>
                <a:gd name="connsiteX39" fmla="*/ 652463 w 885826"/>
                <a:gd name="connsiteY39" fmla="*/ 1733550 h 1905000"/>
                <a:gd name="connsiteX40" fmla="*/ 647701 w 885826"/>
                <a:gd name="connsiteY40" fmla="*/ 1681162 h 1905000"/>
                <a:gd name="connsiteX41" fmla="*/ 642938 w 885826"/>
                <a:gd name="connsiteY41" fmla="*/ 1557337 h 1905000"/>
                <a:gd name="connsiteX42" fmla="*/ 676276 w 885826"/>
                <a:gd name="connsiteY42" fmla="*/ 1381125 h 1905000"/>
                <a:gd name="connsiteX43" fmla="*/ 619126 w 885826"/>
                <a:gd name="connsiteY43" fmla="*/ 1171575 h 1905000"/>
                <a:gd name="connsiteX44" fmla="*/ 585788 w 885826"/>
                <a:gd name="connsiteY44" fmla="*/ 1128712 h 1905000"/>
                <a:gd name="connsiteX45" fmla="*/ 552451 w 885826"/>
                <a:gd name="connsiteY45" fmla="*/ 1104900 h 1905000"/>
                <a:gd name="connsiteX46" fmla="*/ 542926 w 885826"/>
                <a:gd name="connsiteY46" fmla="*/ 1052512 h 1905000"/>
                <a:gd name="connsiteX47" fmla="*/ 514351 w 885826"/>
                <a:gd name="connsiteY47" fmla="*/ 1019175 h 1905000"/>
                <a:gd name="connsiteX48" fmla="*/ 495301 w 885826"/>
                <a:gd name="connsiteY48" fmla="*/ 971550 h 1905000"/>
                <a:gd name="connsiteX49" fmla="*/ 438151 w 885826"/>
                <a:gd name="connsiteY49" fmla="*/ 847725 h 1905000"/>
                <a:gd name="connsiteX50" fmla="*/ 404813 w 885826"/>
                <a:gd name="connsiteY50" fmla="*/ 819150 h 1905000"/>
                <a:gd name="connsiteX51" fmla="*/ 381001 w 885826"/>
                <a:gd name="connsiteY51" fmla="*/ 809625 h 1905000"/>
                <a:gd name="connsiteX52" fmla="*/ 371476 w 885826"/>
                <a:gd name="connsiteY52" fmla="*/ 781050 h 1905000"/>
                <a:gd name="connsiteX53" fmla="*/ 376238 w 885826"/>
                <a:gd name="connsiteY53" fmla="*/ 747712 h 1905000"/>
                <a:gd name="connsiteX54" fmla="*/ 352426 w 885826"/>
                <a:gd name="connsiteY54" fmla="*/ 728662 h 1905000"/>
                <a:gd name="connsiteX55" fmla="*/ 333376 w 885826"/>
                <a:gd name="connsiteY55" fmla="*/ 700087 h 1905000"/>
                <a:gd name="connsiteX56" fmla="*/ 328613 w 885826"/>
                <a:gd name="connsiteY56" fmla="*/ 666750 h 1905000"/>
                <a:gd name="connsiteX57" fmla="*/ 323851 w 885826"/>
                <a:gd name="connsiteY57" fmla="*/ 619125 h 1905000"/>
                <a:gd name="connsiteX58" fmla="*/ 319088 w 885826"/>
                <a:gd name="connsiteY58" fmla="*/ 590550 h 1905000"/>
                <a:gd name="connsiteX59" fmla="*/ 319088 w 885826"/>
                <a:gd name="connsiteY59" fmla="*/ 590550 h 1905000"/>
                <a:gd name="connsiteX60" fmla="*/ 309563 w 885826"/>
                <a:gd name="connsiteY60" fmla="*/ 528637 h 1905000"/>
                <a:gd name="connsiteX61" fmla="*/ 290513 w 885826"/>
                <a:gd name="connsiteY61" fmla="*/ 504825 h 1905000"/>
                <a:gd name="connsiteX62" fmla="*/ 290513 w 885826"/>
                <a:gd name="connsiteY62" fmla="*/ 504825 h 1905000"/>
                <a:gd name="connsiteX63" fmla="*/ 271463 w 885826"/>
                <a:gd name="connsiteY63" fmla="*/ 447675 h 1905000"/>
                <a:gd name="connsiteX64" fmla="*/ 271463 w 885826"/>
                <a:gd name="connsiteY64" fmla="*/ 419100 h 1905000"/>
                <a:gd name="connsiteX65" fmla="*/ 271463 w 885826"/>
                <a:gd name="connsiteY65" fmla="*/ 404812 h 1905000"/>
                <a:gd name="connsiteX66" fmla="*/ 252413 w 885826"/>
                <a:gd name="connsiteY66" fmla="*/ 400050 h 1905000"/>
                <a:gd name="connsiteX67" fmla="*/ 180976 w 885826"/>
                <a:gd name="connsiteY67" fmla="*/ 395287 h 1905000"/>
                <a:gd name="connsiteX68" fmla="*/ 147638 w 885826"/>
                <a:gd name="connsiteY68" fmla="*/ 447675 h 1905000"/>
                <a:gd name="connsiteX0" fmla="*/ 147638 w 885826"/>
                <a:gd name="connsiteY0" fmla="*/ 447675 h 1905000"/>
                <a:gd name="connsiteX1" fmla="*/ 147638 w 885826"/>
                <a:gd name="connsiteY1" fmla="*/ 447675 h 1905000"/>
                <a:gd name="connsiteX2" fmla="*/ 114301 w 885826"/>
                <a:gd name="connsiteY2" fmla="*/ 419100 h 1905000"/>
                <a:gd name="connsiteX3" fmla="*/ 100013 w 885826"/>
                <a:gd name="connsiteY3" fmla="*/ 404812 h 1905000"/>
                <a:gd name="connsiteX4" fmla="*/ 119064 w 885826"/>
                <a:gd name="connsiteY4" fmla="*/ 404812 h 1905000"/>
                <a:gd name="connsiteX5" fmla="*/ 85726 w 885826"/>
                <a:gd name="connsiteY5" fmla="*/ 323849 h 1905000"/>
                <a:gd name="connsiteX6" fmla="*/ 128588 w 885826"/>
                <a:gd name="connsiteY6" fmla="*/ 361950 h 1905000"/>
                <a:gd name="connsiteX7" fmla="*/ 52388 w 885826"/>
                <a:gd name="connsiteY7" fmla="*/ 319088 h 1905000"/>
                <a:gd name="connsiteX8" fmla="*/ 76201 w 885826"/>
                <a:gd name="connsiteY8" fmla="*/ 280987 h 1905000"/>
                <a:gd name="connsiteX9" fmla="*/ 66675 w 885826"/>
                <a:gd name="connsiteY9" fmla="*/ 238125 h 1905000"/>
                <a:gd name="connsiteX10" fmla="*/ 61913 w 885826"/>
                <a:gd name="connsiteY10" fmla="*/ 200025 h 1905000"/>
                <a:gd name="connsiteX11" fmla="*/ 0 w 885826"/>
                <a:gd name="connsiteY11" fmla="*/ 190500 h 1905000"/>
                <a:gd name="connsiteX12" fmla="*/ 57150 w 885826"/>
                <a:gd name="connsiteY12" fmla="*/ 138112 h 1905000"/>
                <a:gd name="connsiteX13" fmla="*/ 19051 w 885826"/>
                <a:gd name="connsiteY13" fmla="*/ 138113 h 1905000"/>
                <a:gd name="connsiteX14" fmla="*/ 80963 w 885826"/>
                <a:gd name="connsiteY14" fmla="*/ 100012 h 1905000"/>
                <a:gd name="connsiteX15" fmla="*/ 104776 w 885826"/>
                <a:gd name="connsiteY15" fmla="*/ 33337 h 1905000"/>
                <a:gd name="connsiteX16" fmla="*/ 190501 w 885826"/>
                <a:gd name="connsiteY16" fmla="*/ 0 h 1905000"/>
                <a:gd name="connsiteX17" fmla="*/ 300038 w 885826"/>
                <a:gd name="connsiteY17" fmla="*/ 80962 h 1905000"/>
                <a:gd name="connsiteX18" fmla="*/ 314326 w 885826"/>
                <a:gd name="connsiteY18" fmla="*/ 147637 h 1905000"/>
                <a:gd name="connsiteX19" fmla="*/ 342901 w 885826"/>
                <a:gd name="connsiteY19" fmla="*/ 257175 h 1905000"/>
                <a:gd name="connsiteX20" fmla="*/ 357188 w 885826"/>
                <a:gd name="connsiteY20" fmla="*/ 338137 h 1905000"/>
                <a:gd name="connsiteX21" fmla="*/ 342901 w 885826"/>
                <a:gd name="connsiteY21" fmla="*/ 352425 h 1905000"/>
                <a:gd name="connsiteX22" fmla="*/ 333376 w 885826"/>
                <a:gd name="connsiteY22" fmla="*/ 471487 h 1905000"/>
                <a:gd name="connsiteX23" fmla="*/ 361951 w 885826"/>
                <a:gd name="connsiteY23" fmla="*/ 581025 h 1905000"/>
                <a:gd name="connsiteX24" fmla="*/ 409576 w 885826"/>
                <a:gd name="connsiteY24" fmla="*/ 676275 h 1905000"/>
                <a:gd name="connsiteX25" fmla="*/ 504826 w 885826"/>
                <a:gd name="connsiteY25" fmla="*/ 857250 h 1905000"/>
                <a:gd name="connsiteX26" fmla="*/ 595313 w 885826"/>
                <a:gd name="connsiteY26" fmla="*/ 995362 h 1905000"/>
                <a:gd name="connsiteX27" fmla="*/ 647701 w 885826"/>
                <a:gd name="connsiteY27" fmla="*/ 1104900 h 1905000"/>
                <a:gd name="connsiteX28" fmla="*/ 685801 w 885826"/>
                <a:gd name="connsiteY28" fmla="*/ 1204912 h 1905000"/>
                <a:gd name="connsiteX29" fmla="*/ 728663 w 885826"/>
                <a:gd name="connsiteY29" fmla="*/ 1304925 h 1905000"/>
                <a:gd name="connsiteX30" fmla="*/ 742951 w 885826"/>
                <a:gd name="connsiteY30" fmla="*/ 1385887 h 1905000"/>
                <a:gd name="connsiteX31" fmla="*/ 742951 w 885826"/>
                <a:gd name="connsiteY31" fmla="*/ 1462087 h 1905000"/>
                <a:gd name="connsiteX32" fmla="*/ 809626 w 885826"/>
                <a:gd name="connsiteY32" fmla="*/ 1609725 h 1905000"/>
                <a:gd name="connsiteX33" fmla="*/ 862013 w 885826"/>
                <a:gd name="connsiteY33" fmla="*/ 1719262 h 1905000"/>
                <a:gd name="connsiteX34" fmla="*/ 857251 w 885826"/>
                <a:gd name="connsiteY34" fmla="*/ 1814512 h 1905000"/>
                <a:gd name="connsiteX35" fmla="*/ 885826 w 885826"/>
                <a:gd name="connsiteY35" fmla="*/ 1905000 h 1905000"/>
                <a:gd name="connsiteX36" fmla="*/ 819151 w 885826"/>
                <a:gd name="connsiteY36" fmla="*/ 1895475 h 1905000"/>
                <a:gd name="connsiteX37" fmla="*/ 728663 w 885826"/>
                <a:gd name="connsiteY37" fmla="*/ 1833562 h 1905000"/>
                <a:gd name="connsiteX38" fmla="*/ 676276 w 885826"/>
                <a:gd name="connsiteY38" fmla="*/ 1776412 h 1905000"/>
                <a:gd name="connsiteX39" fmla="*/ 652463 w 885826"/>
                <a:gd name="connsiteY39" fmla="*/ 1733550 h 1905000"/>
                <a:gd name="connsiteX40" fmla="*/ 647701 w 885826"/>
                <a:gd name="connsiteY40" fmla="*/ 1681162 h 1905000"/>
                <a:gd name="connsiteX41" fmla="*/ 642938 w 885826"/>
                <a:gd name="connsiteY41" fmla="*/ 1557337 h 1905000"/>
                <a:gd name="connsiteX42" fmla="*/ 676276 w 885826"/>
                <a:gd name="connsiteY42" fmla="*/ 1381125 h 1905000"/>
                <a:gd name="connsiteX43" fmla="*/ 619126 w 885826"/>
                <a:gd name="connsiteY43" fmla="*/ 1171575 h 1905000"/>
                <a:gd name="connsiteX44" fmla="*/ 585788 w 885826"/>
                <a:gd name="connsiteY44" fmla="*/ 1128712 h 1905000"/>
                <a:gd name="connsiteX45" fmla="*/ 552451 w 885826"/>
                <a:gd name="connsiteY45" fmla="*/ 1104900 h 1905000"/>
                <a:gd name="connsiteX46" fmla="*/ 542926 w 885826"/>
                <a:gd name="connsiteY46" fmla="*/ 1052512 h 1905000"/>
                <a:gd name="connsiteX47" fmla="*/ 514351 w 885826"/>
                <a:gd name="connsiteY47" fmla="*/ 1019175 h 1905000"/>
                <a:gd name="connsiteX48" fmla="*/ 495301 w 885826"/>
                <a:gd name="connsiteY48" fmla="*/ 971550 h 1905000"/>
                <a:gd name="connsiteX49" fmla="*/ 438151 w 885826"/>
                <a:gd name="connsiteY49" fmla="*/ 847725 h 1905000"/>
                <a:gd name="connsiteX50" fmla="*/ 404813 w 885826"/>
                <a:gd name="connsiteY50" fmla="*/ 819150 h 1905000"/>
                <a:gd name="connsiteX51" fmla="*/ 381001 w 885826"/>
                <a:gd name="connsiteY51" fmla="*/ 809625 h 1905000"/>
                <a:gd name="connsiteX52" fmla="*/ 371476 w 885826"/>
                <a:gd name="connsiteY52" fmla="*/ 781050 h 1905000"/>
                <a:gd name="connsiteX53" fmla="*/ 376238 w 885826"/>
                <a:gd name="connsiteY53" fmla="*/ 747712 h 1905000"/>
                <a:gd name="connsiteX54" fmla="*/ 352426 w 885826"/>
                <a:gd name="connsiteY54" fmla="*/ 728662 h 1905000"/>
                <a:gd name="connsiteX55" fmla="*/ 333376 w 885826"/>
                <a:gd name="connsiteY55" fmla="*/ 700087 h 1905000"/>
                <a:gd name="connsiteX56" fmla="*/ 328613 w 885826"/>
                <a:gd name="connsiteY56" fmla="*/ 666750 h 1905000"/>
                <a:gd name="connsiteX57" fmla="*/ 323851 w 885826"/>
                <a:gd name="connsiteY57" fmla="*/ 619125 h 1905000"/>
                <a:gd name="connsiteX58" fmla="*/ 319088 w 885826"/>
                <a:gd name="connsiteY58" fmla="*/ 590550 h 1905000"/>
                <a:gd name="connsiteX59" fmla="*/ 319088 w 885826"/>
                <a:gd name="connsiteY59" fmla="*/ 590550 h 1905000"/>
                <a:gd name="connsiteX60" fmla="*/ 309563 w 885826"/>
                <a:gd name="connsiteY60" fmla="*/ 528637 h 1905000"/>
                <a:gd name="connsiteX61" fmla="*/ 290513 w 885826"/>
                <a:gd name="connsiteY61" fmla="*/ 504825 h 1905000"/>
                <a:gd name="connsiteX62" fmla="*/ 290513 w 885826"/>
                <a:gd name="connsiteY62" fmla="*/ 504825 h 1905000"/>
                <a:gd name="connsiteX63" fmla="*/ 271463 w 885826"/>
                <a:gd name="connsiteY63" fmla="*/ 447675 h 1905000"/>
                <a:gd name="connsiteX64" fmla="*/ 271463 w 885826"/>
                <a:gd name="connsiteY64" fmla="*/ 419100 h 1905000"/>
                <a:gd name="connsiteX65" fmla="*/ 271463 w 885826"/>
                <a:gd name="connsiteY65" fmla="*/ 404812 h 1905000"/>
                <a:gd name="connsiteX66" fmla="*/ 252413 w 885826"/>
                <a:gd name="connsiteY66" fmla="*/ 400050 h 1905000"/>
                <a:gd name="connsiteX67" fmla="*/ 180976 w 885826"/>
                <a:gd name="connsiteY67" fmla="*/ 395287 h 1905000"/>
                <a:gd name="connsiteX68" fmla="*/ 147638 w 885826"/>
                <a:gd name="connsiteY68" fmla="*/ 447675 h 1905000"/>
                <a:gd name="connsiteX0" fmla="*/ 147638 w 885826"/>
                <a:gd name="connsiteY0" fmla="*/ 447675 h 1905000"/>
                <a:gd name="connsiteX1" fmla="*/ 147638 w 885826"/>
                <a:gd name="connsiteY1" fmla="*/ 447675 h 1905000"/>
                <a:gd name="connsiteX2" fmla="*/ 114301 w 885826"/>
                <a:gd name="connsiteY2" fmla="*/ 419100 h 1905000"/>
                <a:gd name="connsiteX3" fmla="*/ 100013 w 885826"/>
                <a:gd name="connsiteY3" fmla="*/ 404812 h 1905000"/>
                <a:gd name="connsiteX4" fmla="*/ 119064 w 885826"/>
                <a:gd name="connsiteY4" fmla="*/ 404812 h 1905000"/>
                <a:gd name="connsiteX5" fmla="*/ 85726 w 885826"/>
                <a:gd name="connsiteY5" fmla="*/ 323849 h 1905000"/>
                <a:gd name="connsiteX6" fmla="*/ 128588 w 885826"/>
                <a:gd name="connsiteY6" fmla="*/ 361950 h 1905000"/>
                <a:gd name="connsiteX7" fmla="*/ 52388 w 885826"/>
                <a:gd name="connsiteY7" fmla="*/ 319088 h 1905000"/>
                <a:gd name="connsiteX8" fmla="*/ 76201 w 885826"/>
                <a:gd name="connsiteY8" fmla="*/ 280987 h 1905000"/>
                <a:gd name="connsiteX9" fmla="*/ 66675 w 885826"/>
                <a:gd name="connsiteY9" fmla="*/ 238125 h 1905000"/>
                <a:gd name="connsiteX10" fmla="*/ 61913 w 885826"/>
                <a:gd name="connsiteY10" fmla="*/ 200025 h 1905000"/>
                <a:gd name="connsiteX11" fmla="*/ 0 w 885826"/>
                <a:gd name="connsiteY11" fmla="*/ 190500 h 1905000"/>
                <a:gd name="connsiteX12" fmla="*/ 57150 w 885826"/>
                <a:gd name="connsiteY12" fmla="*/ 138112 h 1905000"/>
                <a:gd name="connsiteX13" fmla="*/ 42863 w 885826"/>
                <a:gd name="connsiteY13" fmla="*/ 176213 h 1905000"/>
                <a:gd name="connsiteX14" fmla="*/ 80963 w 885826"/>
                <a:gd name="connsiteY14" fmla="*/ 100012 h 1905000"/>
                <a:gd name="connsiteX15" fmla="*/ 104776 w 885826"/>
                <a:gd name="connsiteY15" fmla="*/ 33337 h 1905000"/>
                <a:gd name="connsiteX16" fmla="*/ 190501 w 885826"/>
                <a:gd name="connsiteY16" fmla="*/ 0 h 1905000"/>
                <a:gd name="connsiteX17" fmla="*/ 300038 w 885826"/>
                <a:gd name="connsiteY17" fmla="*/ 80962 h 1905000"/>
                <a:gd name="connsiteX18" fmla="*/ 314326 w 885826"/>
                <a:gd name="connsiteY18" fmla="*/ 147637 h 1905000"/>
                <a:gd name="connsiteX19" fmla="*/ 342901 w 885826"/>
                <a:gd name="connsiteY19" fmla="*/ 257175 h 1905000"/>
                <a:gd name="connsiteX20" fmla="*/ 357188 w 885826"/>
                <a:gd name="connsiteY20" fmla="*/ 338137 h 1905000"/>
                <a:gd name="connsiteX21" fmla="*/ 342901 w 885826"/>
                <a:gd name="connsiteY21" fmla="*/ 352425 h 1905000"/>
                <a:gd name="connsiteX22" fmla="*/ 333376 w 885826"/>
                <a:gd name="connsiteY22" fmla="*/ 471487 h 1905000"/>
                <a:gd name="connsiteX23" fmla="*/ 361951 w 885826"/>
                <a:gd name="connsiteY23" fmla="*/ 581025 h 1905000"/>
                <a:gd name="connsiteX24" fmla="*/ 409576 w 885826"/>
                <a:gd name="connsiteY24" fmla="*/ 676275 h 1905000"/>
                <a:gd name="connsiteX25" fmla="*/ 504826 w 885826"/>
                <a:gd name="connsiteY25" fmla="*/ 857250 h 1905000"/>
                <a:gd name="connsiteX26" fmla="*/ 595313 w 885826"/>
                <a:gd name="connsiteY26" fmla="*/ 995362 h 1905000"/>
                <a:gd name="connsiteX27" fmla="*/ 647701 w 885826"/>
                <a:gd name="connsiteY27" fmla="*/ 1104900 h 1905000"/>
                <a:gd name="connsiteX28" fmla="*/ 685801 w 885826"/>
                <a:gd name="connsiteY28" fmla="*/ 1204912 h 1905000"/>
                <a:gd name="connsiteX29" fmla="*/ 728663 w 885826"/>
                <a:gd name="connsiteY29" fmla="*/ 1304925 h 1905000"/>
                <a:gd name="connsiteX30" fmla="*/ 742951 w 885826"/>
                <a:gd name="connsiteY30" fmla="*/ 1385887 h 1905000"/>
                <a:gd name="connsiteX31" fmla="*/ 742951 w 885826"/>
                <a:gd name="connsiteY31" fmla="*/ 1462087 h 1905000"/>
                <a:gd name="connsiteX32" fmla="*/ 809626 w 885826"/>
                <a:gd name="connsiteY32" fmla="*/ 1609725 h 1905000"/>
                <a:gd name="connsiteX33" fmla="*/ 862013 w 885826"/>
                <a:gd name="connsiteY33" fmla="*/ 1719262 h 1905000"/>
                <a:gd name="connsiteX34" fmla="*/ 857251 w 885826"/>
                <a:gd name="connsiteY34" fmla="*/ 1814512 h 1905000"/>
                <a:gd name="connsiteX35" fmla="*/ 885826 w 885826"/>
                <a:gd name="connsiteY35" fmla="*/ 1905000 h 1905000"/>
                <a:gd name="connsiteX36" fmla="*/ 819151 w 885826"/>
                <a:gd name="connsiteY36" fmla="*/ 1895475 h 1905000"/>
                <a:gd name="connsiteX37" fmla="*/ 728663 w 885826"/>
                <a:gd name="connsiteY37" fmla="*/ 1833562 h 1905000"/>
                <a:gd name="connsiteX38" fmla="*/ 676276 w 885826"/>
                <a:gd name="connsiteY38" fmla="*/ 1776412 h 1905000"/>
                <a:gd name="connsiteX39" fmla="*/ 652463 w 885826"/>
                <a:gd name="connsiteY39" fmla="*/ 1733550 h 1905000"/>
                <a:gd name="connsiteX40" fmla="*/ 647701 w 885826"/>
                <a:gd name="connsiteY40" fmla="*/ 1681162 h 1905000"/>
                <a:gd name="connsiteX41" fmla="*/ 642938 w 885826"/>
                <a:gd name="connsiteY41" fmla="*/ 1557337 h 1905000"/>
                <a:gd name="connsiteX42" fmla="*/ 676276 w 885826"/>
                <a:gd name="connsiteY42" fmla="*/ 1381125 h 1905000"/>
                <a:gd name="connsiteX43" fmla="*/ 619126 w 885826"/>
                <a:gd name="connsiteY43" fmla="*/ 1171575 h 1905000"/>
                <a:gd name="connsiteX44" fmla="*/ 585788 w 885826"/>
                <a:gd name="connsiteY44" fmla="*/ 1128712 h 1905000"/>
                <a:gd name="connsiteX45" fmla="*/ 552451 w 885826"/>
                <a:gd name="connsiteY45" fmla="*/ 1104900 h 1905000"/>
                <a:gd name="connsiteX46" fmla="*/ 542926 w 885826"/>
                <a:gd name="connsiteY46" fmla="*/ 1052512 h 1905000"/>
                <a:gd name="connsiteX47" fmla="*/ 514351 w 885826"/>
                <a:gd name="connsiteY47" fmla="*/ 1019175 h 1905000"/>
                <a:gd name="connsiteX48" fmla="*/ 495301 w 885826"/>
                <a:gd name="connsiteY48" fmla="*/ 971550 h 1905000"/>
                <a:gd name="connsiteX49" fmla="*/ 438151 w 885826"/>
                <a:gd name="connsiteY49" fmla="*/ 847725 h 1905000"/>
                <a:gd name="connsiteX50" fmla="*/ 404813 w 885826"/>
                <a:gd name="connsiteY50" fmla="*/ 819150 h 1905000"/>
                <a:gd name="connsiteX51" fmla="*/ 381001 w 885826"/>
                <a:gd name="connsiteY51" fmla="*/ 809625 h 1905000"/>
                <a:gd name="connsiteX52" fmla="*/ 371476 w 885826"/>
                <a:gd name="connsiteY52" fmla="*/ 781050 h 1905000"/>
                <a:gd name="connsiteX53" fmla="*/ 376238 w 885826"/>
                <a:gd name="connsiteY53" fmla="*/ 747712 h 1905000"/>
                <a:gd name="connsiteX54" fmla="*/ 352426 w 885826"/>
                <a:gd name="connsiteY54" fmla="*/ 728662 h 1905000"/>
                <a:gd name="connsiteX55" fmla="*/ 333376 w 885826"/>
                <a:gd name="connsiteY55" fmla="*/ 700087 h 1905000"/>
                <a:gd name="connsiteX56" fmla="*/ 328613 w 885826"/>
                <a:gd name="connsiteY56" fmla="*/ 666750 h 1905000"/>
                <a:gd name="connsiteX57" fmla="*/ 323851 w 885826"/>
                <a:gd name="connsiteY57" fmla="*/ 619125 h 1905000"/>
                <a:gd name="connsiteX58" fmla="*/ 319088 w 885826"/>
                <a:gd name="connsiteY58" fmla="*/ 590550 h 1905000"/>
                <a:gd name="connsiteX59" fmla="*/ 319088 w 885826"/>
                <a:gd name="connsiteY59" fmla="*/ 590550 h 1905000"/>
                <a:gd name="connsiteX60" fmla="*/ 309563 w 885826"/>
                <a:gd name="connsiteY60" fmla="*/ 528637 h 1905000"/>
                <a:gd name="connsiteX61" fmla="*/ 290513 w 885826"/>
                <a:gd name="connsiteY61" fmla="*/ 504825 h 1905000"/>
                <a:gd name="connsiteX62" fmla="*/ 290513 w 885826"/>
                <a:gd name="connsiteY62" fmla="*/ 504825 h 1905000"/>
                <a:gd name="connsiteX63" fmla="*/ 271463 w 885826"/>
                <a:gd name="connsiteY63" fmla="*/ 447675 h 1905000"/>
                <a:gd name="connsiteX64" fmla="*/ 271463 w 885826"/>
                <a:gd name="connsiteY64" fmla="*/ 419100 h 1905000"/>
                <a:gd name="connsiteX65" fmla="*/ 271463 w 885826"/>
                <a:gd name="connsiteY65" fmla="*/ 404812 h 1905000"/>
                <a:gd name="connsiteX66" fmla="*/ 252413 w 885826"/>
                <a:gd name="connsiteY66" fmla="*/ 400050 h 1905000"/>
                <a:gd name="connsiteX67" fmla="*/ 180976 w 885826"/>
                <a:gd name="connsiteY67" fmla="*/ 395287 h 1905000"/>
                <a:gd name="connsiteX68" fmla="*/ 147638 w 885826"/>
                <a:gd name="connsiteY68" fmla="*/ 447675 h 1905000"/>
                <a:gd name="connsiteX0" fmla="*/ 104775 w 842963"/>
                <a:gd name="connsiteY0" fmla="*/ 44767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85725 w 842963"/>
                <a:gd name="connsiteY6" fmla="*/ 361950 h 1905000"/>
                <a:gd name="connsiteX7" fmla="*/ 9525 w 842963"/>
                <a:gd name="connsiteY7" fmla="*/ 319088 h 1905000"/>
                <a:gd name="connsiteX8" fmla="*/ 33338 w 842963"/>
                <a:gd name="connsiteY8" fmla="*/ 280987 h 1905000"/>
                <a:gd name="connsiteX9" fmla="*/ 23812 w 842963"/>
                <a:gd name="connsiteY9" fmla="*/ 238125 h 1905000"/>
                <a:gd name="connsiteX10" fmla="*/ 19050 w 842963"/>
                <a:gd name="connsiteY10" fmla="*/ 200025 h 1905000"/>
                <a:gd name="connsiteX11" fmla="*/ 23812 w 842963"/>
                <a:gd name="connsiteY11" fmla="*/ 195262 h 1905000"/>
                <a:gd name="connsiteX12" fmla="*/ 14287 w 842963"/>
                <a:gd name="connsiteY12" fmla="*/ 138112 h 1905000"/>
                <a:gd name="connsiteX13" fmla="*/ 0 w 842963"/>
                <a:gd name="connsiteY13" fmla="*/ 176213 h 1905000"/>
                <a:gd name="connsiteX14" fmla="*/ 38100 w 842963"/>
                <a:gd name="connsiteY14" fmla="*/ 100012 h 1905000"/>
                <a:gd name="connsiteX15" fmla="*/ 61913 w 842963"/>
                <a:gd name="connsiteY15" fmla="*/ 33337 h 1905000"/>
                <a:gd name="connsiteX16" fmla="*/ 147638 w 842963"/>
                <a:gd name="connsiteY16" fmla="*/ 0 h 1905000"/>
                <a:gd name="connsiteX17" fmla="*/ 257175 w 842963"/>
                <a:gd name="connsiteY17" fmla="*/ 80962 h 1905000"/>
                <a:gd name="connsiteX18" fmla="*/ 271463 w 842963"/>
                <a:gd name="connsiteY18" fmla="*/ 147637 h 1905000"/>
                <a:gd name="connsiteX19" fmla="*/ 300038 w 842963"/>
                <a:gd name="connsiteY19" fmla="*/ 257175 h 1905000"/>
                <a:gd name="connsiteX20" fmla="*/ 314325 w 842963"/>
                <a:gd name="connsiteY20" fmla="*/ 338137 h 1905000"/>
                <a:gd name="connsiteX21" fmla="*/ 300038 w 842963"/>
                <a:gd name="connsiteY21" fmla="*/ 352425 h 1905000"/>
                <a:gd name="connsiteX22" fmla="*/ 290513 w 842963"/>
                <a:gd name="connsiteY22" fmla="*/ 471487 h 1905000"/>
                <a:gd name="connsiteX23" fmla="*/ 319088 w 842963"/>
                <a:gd name="connsiteY23" fmla="*/ 581025 h 1905000"/>
                <a:gd name="connsiteX24" fmla="*/ 366713 w 842963"/>
                <a:gd name="connsiteY24" fmla="*/ 676275 h 1905000"/>
                <a:gd name="connsiteX25" fmla="*/ 461963 w 842963"/>
                <a:gd name="connsiteY25" fmla="*/ 857250 h 1905000"/>
                <a:gd name="connsiteX26" fmla="*/ 552450 w 842963"/>
                <a:gd name="connsiteY26" fmla="*/ 995362 h 1905000"/>
                <a:gd name="connsiteX27" fmla="*/ 604838 w 842963"/>
                <a:gd name="connsiteY27" fmla="*/ 1104900 h 1905000"/>
                <a:gd name="connsiteX28" fmla="*/ 642938 w 842963"/>
                <a:gd name="connsiteY28" fmla="*/ 1204912 h 1905000"/>
                <a:gd name="connsiteX29" fmla="*/ 685800 w 842963"/>
                <a:gd name="connsiteY29" fmla="*/ 1304925 h 1905000"/>
                <a:gd name="connsiteX30" fmla="*/ 700088 w 842963"/>
                <a:gd name="connsiteY30" fmla="*/ 1385887 h 1905000"/>
                <a:gd name="connsiteX31" fmla="*/ 700088 w 842963"/>
                <a:gd name="connsiteY31" fmla="*/ 1462087 h 1905000"/>
                <a:gd name="connsiteX32" fmla="*/ 766763 w 842963"/>
                <a:gd name="connsiteY32" fmla="*/ 1609725 h 1905000"/>
                <a:gd name="connsiteX33" fmla="*/ 819150 w 842963"/>
                <a:gd name="connsiteY33" fmla="*/ 1719262 h 1905000"/>
                <a:gd name="connsiteX34" fmla="*/ 814388 w 842963"/>
                <a:gd name="connsiteY34" fmla="*/ 1814512 h 1905000"/>
                <a:gd name="connsiteX35" fmla="*/ 842963 w 842963"/>
                <a:gd name="connsiteY35" fmla="*/ 1905000 h 1905000"/>
                <a:gd name="connsiteX36" fmla="*/ 776288 w 842963"/>
                <a:gd name="connsiteY36" fmla="*/ 1895475 h 1905000"/>
                <a:gd name="connsiteX37" fmla="*/ 685800 w 842963"/>
                <a:gd name="connsiteY37" fmla="*/ 1833562 h 1905000"/>
                <a:gd name="connsiteX38" fmla="*/ 633413 w 842963"/>
                <a:gd name="connsiteY38" fmla="*/ 1776412 h 1905000"/>
                <a:gd name="connsiteX39" fmla="*/ 609600 w 842963"/>
                <a:gd name="connsiteY39" fmla="*/ 1733550 h 1905000"/>
                <a:gd name="connsiteX40" fmla="*/ 604838 w 842963"/>
                <a:gd name="connsiteY40" fmla="*/ 1681162 h 1905000"/>
                <a:gd name="connsiteX41" fmla="*/ 600075 w 842963"/>
                <a:gd name="connsiteY41" fmla="*/ 1557337 h 1905000"/>
                <a:gd name="connsiteX42" fmla="*/ 633413 w 842963"/>
                <a:gd name="connsiteY42" fmla="*/ 1381125 h 1905000"/>
                <a:gd name="connsiteX43" fmla="*/ 576263 w 842963"/>
                <a:gd name="connsiteY43" fmla="*/ 1171575 h 1905000"/>
                <a:gd name="connsiteX44" fmla="*/ 542925 w 842963"/>
                <a:gd name="connsiteY44" fmla="*/ 1128712 h 1905000"/>
                <a:gd name="connsiteX45" fmla="*/ 509588 w 842963"/>
                <a:gd name="connsiteY45" fmla="*/ 1104900 h 1905000"/>
                <a:gd name="connsiteX46" fmla="*/ 500063 w 842963"/>
                <a:gd name="connsiteY46" fmla="*/ 1052512 h 1905000"/>
                <a:gd name="connsiteX47" fmla="*/ 471488 w 842963"/>
                <a:gd name="connsiteY47" fmla="*/ 1019175 h 1905000"/>
                <a:gd name="connsiteX48" fmla="*/ 452438 w 842963"/>
                <a:gd name="connsiteY48" fmla="*/ 971550 h 1905000"/>
                <a:gd name="connsiteX49" fmla="*/ 395288 w 842963"/>
                <a:gd name="connsiteY49" fmla="*/ 847725 h 1905000"/>
                <a:gd name="connsiteX50" fmla="*/ 361950 w 842963"/>
                <a:gd name="connsiteY50" fmla="*/ 819150 h 1905000"/>
                <a:gd name="connsiteX51" fmla="*/ 338138 w 842963"/>
                <a:gd name="connsiteY51" fmla="*/ 809625 h 1905000"/>
                <a:gd name="connsiteX52" fmla="*/ 328613 w 842963"/>
                <a:gd name="connsiteY52" fmla="*/ 781050 h 1905000"/>
                <a:gd name="connsiteX53" fmla="*/ 333375 w 842963"/>
                <a:gd name="connsiteY53" fmla="*/ 747712 h 1905000"/>
                <a:gd name="connsiteX54" fmla="*/ 309563 w 842963"/>
                <a:gd name="connsiteY54" fmla="*/ 728662 h 1905000"/>
                <a:gd name="connsiteX55" fmla="*/ 290513 w 842963"/>
                <a:gd name="connsiteY55" fmla="*/ 700087 h 1905000"/>
                <a:gd name="connsiteX56" fmla="*/ 285750 w 842963"/>
                <a:gd name="connsiteY56" fmla="*/ 666750 h 1905000"/>
                <a:gd name="connsiteX57" fmla="*/ 280988 w 842963"/>
                <a:gd name="connsiteY57" fmla="*/ 619125 h 1905000"/>
                <a:gd name="connsiteX58" fmla="*/ 276225 w 842963"/>
                <a:gd name="connsiteY58" fmla="*/ 590550 h 1905000"/>
                <a:gd name="connsiteX59" fmla="*/ 276225 w 842963"/>
                <a:gd name="connsiteY59" fmla="*/ 590550 h 1905000"/>
                <a:gd name="connsiteX60" fmla="*/ 266700 w 842963"/>
                <a:gd name="connsiteY60" fmla="*/ 528637 h 1905000"/>
                <a:gd name="connsiteX61" fmla="*/ 247650 w 842963"/>
                <a:gd name="connsiteY61" fmla="*/ 504825 h 1905000"/>
                <a:gd name="connsiteX62" fmla="*/ 247650 w 842963"/>
                <a:gd name="connsiteY62" fmla="*/ 504825 h 1905000"/>
                <a:gd name="connsiteX63" fmla="*/ 228600 w 842963"/>
                <a:gd name="connsiteY63" fmla="*/ 447675 h 1905000"/>
                <a:gd name="connsiteX64" fmla="*/ 228600 w 842963"/>
                <a:gd name="connsiteY64" fmla="*/ 419100 h 1905000"/>
                <a:gd name="connsiteX65" fmla="*/ 228600 w 842963"/>
                <a:gd name="connsiteY65" fmla="*/ 404812 h 1905000"/>
                <a:gd name="connsiteX66" fmla="*/ 209550 w 842963"/>
                <a:gd name="connsiteY66" fmla="*/ 400050 h 1905000"/>
                <a:gd name="connsiteX67" fmla="*/ 138113 w 842963"/>
                <a:gd name="connsiteY67" fmla="*/ 395287 h 1905000"/>
                <a:gd name="connsiteX68" fmla="*/ 104775 w 842963"/>
                <a:gd name="connsiteY68" fmla="*/ 447675 h 1905000"/>
                <a:gd name="connsiteX0" fmla="*/ 104775 w 842963"/>
                <a:gd name="connsiteY0" fmla="*/ 44767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9525 w 842963"/>
                <a:gd name="connsiteY7" fmla="*/ 319088 h 1905000"/>
                <a:gd name="connsiteX8" fmla="*/ 33338 w 842963"/>
                <a:gd name="connsiteY8" fmla="*/ 280987 h 1905000"/>
                <a:gd name="connsiteX9" fmla="*/ 23812 w 842963"/>
                <a:gd name="connsiteY9" fmla="*/ 238125 h 1905000"/>
                <a:gd name="connsiteX10" fmla="*/ 19050 w 842963"/>
                <a:gd name="connsiteY10" fmla="*/ 200025 h 1905000"/>
                <a:gd name="connsiteX11" fmla="*/ 23812 w 842963"/>
                <a:gd name="connsiteY11" fmla="*/ 195262 h 1905000"/>
                <a:gd name="connsiteX12" fmla="*/ 14287 w 842963"/>
                <a:gd name="connsiteY12" fmla="*/ 138112 h 1905000"/>
                <a:gd name="connsiteX13" fmla="*/ 0 w 842963"/>
                <a:gd name="connsiteY13" fmla="*/ 176213 h 1905000"/>
                <a:gd name="connsiteX14" fmla="*/ 38100 w 842963"/>
                <a:gd name="connsiteY14" fmla="*/ 100012 h 1905000"/>
                <a:gd name="connsiteX15" fmla="*/ 61913 w 842963"/>
                <a:gd name="connsiteY15" fmla="*/ 33337 h 1905000"/>
                <a:gd name="connsiteX16" fmla="*/ 147638 w 842963"/>
                <a:gd name="connsiteY16" fmla="*/ 0 h 1905000"/>
                <a:gd name="connsiteX17" fmla="*/ 257175 w 842963"/>
                <a:gd name="connsiteY17" fmla="*/ 80962 h 1905000"/>
                <a:gd name="connsiteX18" fmla="*/ 271463 w 842963"/>
                <a:gd name="connsiteY18" fmla="*/ 147637 h 1905000"/>
                <a:gd name="connsiteX19" fmla="*/ 300038 w 842963"/>
                <a:gd name="connsiteY19" fmla="*/ 257175 h 1905000"/>
                <a:gd name="connsiteX20" fmla="*/ 314325 w 842963"/>
                <a:gd name="connsiteY20" fmla="*/ 338137 h 1905000"/>
                <a:gd name="connsiteX21" fmla="*/ 300038 w 842963"/>
                <a:gd name="connsiteY21" fmla="*/ 352425 h 1905000"/>
                <a:gd name="connsiteX22" fmla="*/ 290513 w 842963"/>
                <a:gd name="connsiteY22" fmla="*/ 471487 h 1905000"/>
                <a:gd name="connsiteX23" fmla="*/ 319088 w 842963"/>
                <a:gd name="connsiteY23" fmla="*/ 581025 h 1905000"/>
                <a:gd name="connsiteX24" fmla="*/ 366713 w 842963"/>
                <a:gd name="connsiteY24" fmla="*/ 676275 h 1905000"/>
                <a:gd name="connsiteX25" fmla="*/ 461963 w 842963"/>
                <a:gd name="connsiteY25" fmla="*/ 857250 h 1905000"/>
                <a:gd name="connsiteX26" fmla="*/ 552450 w 842963"/>
                <a:gd name="connsiteY26" fmla="*/ 995362 h 1905000"/>
                <a:gd name="connsiteX27" fmla="*/ 604838 w 842963"/>
                <a:gd name="connsiteY27" fmla="*/ 1104900 h 1905000"/>
                <a:gd name="connsiteX28" fmla="*/ 642938 w 842963"/>
                <a:gd name="connsiteY28" fmla="*/ 1204912 h 1905000"/>
                <a:gd name="connsiteX29" fmla="*/ 685800 w 842963"/>
                <a:gd name="connsiteY29" fmla="*/ 1304925 h 1905000"/>
                <a:gd name="connsiteX30" fmla="*/ 700088 w 842963"/>
                <a:gd name="connsiteY30" fmla="*/ 1385887 h 1905000"/>
                <a:gd name="connsiteX31" fmla="*/ 700088 w 842963"/>
                <a:gd name="connsiteY31" fmla="*/ 1462087 h 1905000"/>
                <a:gd name="connsiteX32" fmla="*/ 766763 w 842963"/>
                <a:gd name="connsiteY32" fmla="*/ 1609725 h 1905000"/>
                <a:gd name="connsiteX33" fmla="*/ 819150 w 842963"/>
                <a:gd name="connsiteY33" fmla="*/ 1719262 h 1905000"/>
                <a:gd name="connsiteX34" fmla="*/ 814388 w 842963"/>
                <a:gd name="connsiteY34" fmla="*/ 1814512 h 1905000"/>
                <a:gd name="connsiteX35" fmla="*/ 842963 w 842963"/>
                <a:gd name="connsiteY35" fmla="*/ 1905000 h 1905000"/>
                <a:gd name="connsiteX36" fmla="*/ 776288 w 842963"/>
                <a:gd name="connsiteY36" fmla="*/ 1895475 h 1905000"/>
                <a:gd name="connsiteX37" fmla="*/ 685800 w 842963"/>
                <a:gd name="connsiteY37" fmla="*/ 1833562 h 1905000"/>
                <a:gd name="connsiteX38" fmla="*/ 633413 w 842963"/>
                <a:gd name="connsiteY38" fmla="*/ 1776412 h 1905000"/>
                <a:gd name="connsiteX39" fmla="*/ 609600 w 842963"/>
                <a:gd name="connsiteY39" fmla="*/ 1733550 h 1905000"/>
                <a:gd name="connsiteX40" fmla="*/ 604838 w 842963"/>
                <a:gd name="connsiteY40" fmla="*/ 1681162 h 1905000"/>
                <a:gd name="connsiteX41" fmla="*/ 600075 w 842963"/>
                <a:gd name="connsiteY41" fmla="*/ 1557337 h 1905000"/>
                <a:gd name="connsiteX42" fmla="*/ 633413 w 842963"/>
                <a:gd name="connsiteY42" fmla="*/ 1381125 h 1905000"/>
                <a:gd name="connsiteX43" fmla="*/ 576263 w 842963"/>
                <a:gd name="connsiteY43" fmla="*/ 1171575 h 1905000"/>
                <a:gd name="connsiteX44" fmla="*/ 542925 w 842963"/>
                <a:gd name="connsiteY44" fmla="*/ 1128712 h 1905000"/>
                <a:gd name="connsiteX45" fmla="*/ 509588 w 842963"/>
                <a:gd name="connsiteY45" fmla="*/ 1104900 h 1905000"/>
                <a:gd name="connsiteX46" fmla="*/ 500063 w 842963"/>
                <a:gd name="connsiteY46" fmla="*/ 1052512 h 1905000"/>
                <a:gd name="connsiteX47" fmla="*/ 471488 w 842963"/>
                <a:gd name="connsiteY47" fmla="*/ 1019175 h 1905000"/>
                <a:gd name="connsiteX48" fmla="*/ 452438 w 842963"/>
                <a:gd name="connsiteY48" fmla="*/ 971550 h 1905000"/>
                <a:gd name="connsiteX49" fmla="*/ 395288 w 842963"/>
                <a:gd name="connsiteY49" fmla="*/ 847725 h 1905000"/>
                <a:gd name="connsiteX50" fmla="*/ 361950 w 842963"/>
                <a:gd name="connsiteY50" fmla="*/ 819150 h 1905000"/>
                <a:gd name="connsiteX51" fmla="*/ 338138 w 842963"/>
                <a:gd name="connsiteY51" fmla="*/ 809625 h 1905000"/>
                <a:gd name="connsiteX52" fmla="*/ 328613 w 842963"/>
                <a:gd name="connsiteY52" fmla="*/ 781050 h 1905000"/>
                <a:gd name="connsiteX53" fmla="*/ 333375 w 842963"/>
                <a:gd name="connsiteY53" fmla="*/ 747712 h 1905000"/>
                <a:gd name="connsiteX54" fmla="*/ 309563 w 842963"/>
                <a:gd name="connsiteY54" fmla="*/ 728662 h 1905000"/>
                <a:gd name="connsiteX55" fmla="*/ 290513 w 842963"/>
                <a:gd name="connsiteY55" fmla="*/ 700087 h 1905000"/>
                <a:gd name="connsiteX56" fmla="*/ 285750 w 842963"/>
                <a:gd name="connsiteY56" fmla="*/ 666750 h 1905000"/>
                <a:gd name="connsiteX57" fmla="*/ 280988 w 842963"/>
                <a:gd name="connsiteY57" fmla="*/ 619125 h 1905000"/>
                <a:gd name="connsiteX58" fmla="*/ 276225 w 842963"/>
                <a:gd name="connsiteY58" fmla="*/ 590550 h 1905000"/>
                <a:gd name="connsiteX59" fmla="*/ 276225 w 842963"/>
                <a:gd name="connsiteY59" fmla="*/ 590550 h 1905000"/>
                <a:gd name="connsiteX60" fmla="*/ 266700 w 842963"/>
                <a:gd name="connsiteY60" fmla="*/ 528637 h 1905000"/>
                <a:gd name="connsiteX61" fmla="*/ 247650 w 842963"/>
                <a:gd name="connsiteY61" fmla="*/ 504825 h 1905000"/>
                <a:gd name="connsiteX62" fmla="*/ 247650 w 842963"/>
                <a:gd name="connsiteY62" fmla="*/ 504825 h 1905000"/>
                <a:gd name="connsiteX63" fmla="*/ 228600 w 842963"/>
                <a:gd name="connsiteY63" fmla="*/ 447675 h 1905000"/>
                <a:gd name="connsiteX64" fmla="*/ 228600 w 842963"/>
                <a:gd name="connsiteY64" fmla="*/ 419100 h 1905000"/>
                <a:gd name="connsiteX65" fmla="*/ 228600 w 842963"/>
                <a:gd name="connsiteY65" fmla="*/ 404812 h 1905000"/>
                <a:gd name="connsiteX66" fmla="*/ 209550 w 842963"/>
                <a:gd name="connsiteY66" fmla="*/ 400050 h 1905000"/>
                <a:gd name="connsiteX67" fmla="*/ 138113 w 842963"/>
                <a:gd name="connsiteY67" fmla="*/ 395287 h 1905000"/>
                <a:gd name="connsiteX68" fmla="*/ 104775 w 842963"/>
                <a:gd name="connsiteY68" fmla="*/ 44767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9525 w 842963"/>
                <a:gd name="connsiteY7" fmla="*/ 319088 h 1905000"/>
                <a:gd name="connsiteX8" fmla="*/ 33338 w 842963"/>
                <a:gd name="connsiteY8" fmla="*/ 280987 h 1905000"/>
                <a:gd name="connsiteX9" fmla="*/ 23812 w 842963"/>
                <a:gd name="connsiteY9" fmla="*/ 238125 h 1905000"/>
                <a:gd name="connsiteX10" fmla="*/ 19050 w 842963"/>
                <a:gd name="connsiteY10" fmla="*/ 200025 h 1905000"/>
                <a:gd name="connsiteX11" fmla="*/ 23812 w 842963"/>
                <a:gd name="connsiteY11" fmla="*/ 195262 h 1905000"/>
                <a:gd name="connsiteX12" fmla="*/ 14287 w 842963"/>
                <a:gd name="connsiteY12" fmla="*/ 138112 h 1905000"/>
                <a:gd name="connsiteX13" fmla="*/ 0 w 842963"/>
                <a:gd name="connsiteY13" fmla="*/ 176213 h 1905000"/>
                <a:gd name="connsiteX14" fmla="*/ 38100 w 842963"/>
                <a:gd name="connsiteY14" fmla="*/ 100012 h 1905000"/>
                <a:gd name="connsiteX15" fmla="*/ 61913 w 842963"/>
                <a:gd name="connsiteY15" fmla="*/ 33337 h 1905000"/>
                <a:gd name="connsiteX16" fmla="*/ 147638 w 842963"/>
                <a:gd name="connsiteY16" fmla="*/ 0 h 1905000"/>
                <a:gd name="connsiteX17" fmla="*/ 257175 w 842963"/>
                <a:gd name="connsiteY17" fmla="*/ 80962 h 1905000"/>
                <a:gd name="connsiteX18" fmla="*/ 271463 w 842963"/>
                <a:gd name="connsiteY18" fmla="*/ 147637 h 1905000"/>
                <a:gd name="connsiteX19" fmla="*/ 300038 w 842963"/>
                <a:gd name="connsiteY19" fmla="*/ 257175 h 1905000"/>
                <a:gd name="connsiteX20" fmla="*/ 314325 w 842963"/>
                <a:gd name="connsiteY20" fmla="*/ 338137 h 1905000"/>
                <a:gd name="connsiteX21" fmla="*/ 300038 w 842963"/>
                <a:gd name="connsiteY21" fmla="*/ 352425 h 1905000"/>
                <a:gd name="connsiteX22" fmla="*/ 290513 w 842963"/>
                <a:gd name="connsiteY22" fmla="*/ 471487 h 1905000"/>
                <a:gd name="connsiteX23" fmla="*/ 319088 w 842963"/>
                <a:gd name="connsiteY23" fmla="*/ 581025 h 1905000"/>
                <a:gd name="connsiteX24" fmla="*/ 366713 w 842963"/>
                <a:gd name="connsiteY24" fmla="*/ 676275 h 1905000"/>
                <a:gd name="connsiteX25" fmla="*/ 461963 w 842963"/>
                <a:gd name="connsiteY25" fmla="*/ 857250 h 1905000"/>
                <a:gd name="connsiteX26" fmla="*/ 552450 w 842963"/>
                <a:gd name="connsiteY26" fmla="*/ 995362 h 1905000"/>
                <a:gd name="connsiteX27" fmla="*/ 604838 w 842963"/>
                <a:gd name="connsiteY27" fmla="*/ 1104900 h 1905000"/>
                <a:gd name="connsiteX28" fmla="*/ 642938 w 842963"/>
                <a:gd name="connsiteY28" fmla="*/ 1204912 h 1905000"/>
                <a:gd name="connsiteX29" fmla="*/ 685800 w 842963"/>
                <a:gd name="connsiteY29" fmla="*/ 1304925 h 1905000"/>
                <a:gd name="connsiteX30" fmla="*/ 700088 w 842963"/>
                <a:gd name="connsiteY30" fmla="*/ 1385887 h 1905000"/>
                <a:gd name="connsiteX31" fmla="*/ 700088 w 842963"/>
                <a:gd name="connsiteY31" fmla="*/ 1462087 h 1905000"/>
                <a:gd name="connsiteX32" fmla="*/ 766763 w 842963"/>
                <a:gd name="connsiteY32" fmla="*/ 1609725 h 1905000"/>
                <a:gd name="connsiteX33" fmla="*/ 819150 w 842963"/>
                <a:gd name="connsiteY33" fmla="*/ 1719262 h 1905000"/>
                <a:gd name="connsiteX34" fmla="*/ 814388 w 842963"/>
                <a:gd name="connsiteY34" fmla="*/ 1814512 h 1905000"/>
                <a:gd name="connsiteX35" fmla="*/ 842963 w 842963"/>
                <a:gd name="connsiteY35" fmla="*/ 1905000 h 1905000"/>
                <a:gd name="connsiteX36" fmla="*/ 776288 w 842963"/>
                <a:gd name="connsiteY36" fmla="*/ 1895475 h 1905000"/>
                <a:gd name="connsiteX37" fmla="*/ 685800 w 842963"/>
                <a:gd name="connsiteY37" fmla="*/ 1833562 h 1905000"/>
                <a:gd name="connsiteX38" fmla="*/ 633413 w 842963"/>
                <a:gd name="connsiteY38" fmla="*/ 1776412 h 1905000"/>
                <a:gd name="connsiteX39" fmla="*/ 609600 w 842963"/>
                <a:gd name="connsiteY39" fmla="*/ 1733550 h 1905000"/>
                <a:gd name="connsiteX40" fmla="*/ 604838 w 842963"/>
                <a:gd name="connsiteY40" fmla="*/ 1681162 h 1905000"/>
                <a:gd name="connsiteX41" fmla="*/ 600075 w 842963"/>
                <a:gd name="connsiteY41" fmla="*/ 1557337 h 1905000"/>
                <a:gd name="connsiteX42" fmla="*/ 633413 w 842963"/>
                <a:gd name="connsiteY42" fmla="*/ 1381125 h 1905000"/>
                <a:gd name="connsiteX43" fmla="*/ 576263 w 842963"/>
                <a:gd name="connsiteY43" fmla="*/ 1171575 h 1905000"/>
                <a:gd name="connsiteX44" fmla="*/ 542925 w 842963"/>
                <a:gd name="connsiteY44" fmla="*/ 1128712 h 1905000"/>
                <a:gd name="connsiteX45" fmla="*/ 509588 w 842963"/>
                <a:gd name="connsiteY45" fmla="*/ 1104900 h 1905000"/>
                <a:gd name="connsiteX46" fmla="*/ 500063 w 842963"/>
                <a:gd name="connsiteY46" fmla="*/ 1052512 h 1905000"/>
                <a:gd name="connsiteX47" fmla="*/ 471488 w 842963"/>
                <a:gd name="connsiteY47" fmla="*/ 1019175 h 1905000"/>
                <a:gd name="connsiteX48" fmla="*/ 452438 w 842963"/>
                <a:gd name="connsiteY48" fmla="*/ 971550 h 1905000"/>
                <a:gd name="connsiteX49" fmla="*/ 395288 w 842963"/>
                <a:gd name="connsiteY49" fmla="*/ 847725 h 1905000"/>
                <a:gd name="connsiteX50" fmla="*/ 361950 w 842963"/>
                <a:gd name="connsiteY50" fmla="*/ 819150 h 1905000"/>
                <a:gd name="connsiteX51" fmla="*/ 338138 w 842963"/>
                <a:gd name="connsiteY51" fmla="*/ 809625 h 1905000"/>
                <a:gd name="connsiteX52" fmla="*/ 328613 w 842963"/>
                <a:gd name="connsiteY52" fmla="*/ 781050 h 1905000"/>
                <a:gd name="connsiteX53" fmla="*/ 333375 w 842963"/>
                <a:gd name="connsiteY53" fmla="*/ 747712 h 1905000"/>
                <a:gd name="connsiteX54" fmla="*/ 309563 w 842963"/>
                <a:gd name="connsiteY54" fmla="*/ 728662 h 1905000"/>
                <a:gd name="connsiteX55" fmla="*/ 290513 w 842963"/>
                <a:gd name="connsiteY55" fmla="*/ 700087 h 1905000"/>
                <a:gd name="connsiteX56" fmla="*/ 285750 w 842963"/>
                <a:gd name="connsiteY56" fmla="*/ 666750 h 1905000"/>
                <a:gd name="connsiteX57" fmla="*/ 280988 w 842963"/>
                <a:gd name="connsiteY57" fmla="*/ 619125 h 1905000"/>
                <a:gd name="connsiteX58" fmla="*/ 276225 w 842963"/>
                <a:gd name="connsiteY58" fmla="*/ 590550 h 1905000"/>
                <a:gd name="connsiteX59" fmla="*/ 276225 w 842963"/>
                <a:gd name="connsiteY59" fmla="*/ 590550 h 1905000"/>
                <a:gd name="connsiteX60" fmla="*/ 266700 w 842963"/>
                <a:gd name="connsiteY60" fmla="*/ 528637 h 1905000"/>
                <a:gd name="connsiteX61" fmla="*/ 247650 w 842963"/>
                <a:gd name="connsiteY61" fmla="*/ 504825 h 1905000"/>
                <a:gd name="connsiteX62" fmla="*/ 247650 w 842963"/>
                <a:gd name="connsiteY62" fmla="*/ 504825 h 1905000"/>
                <a:gd name="connsiteX63" fmla="*/ 228600 w 842963"/>
                <a:gd name="connsiteY63" fmla="*/ 447675 h 1905000"/>
                <a:gd name="connsiteX64" fmla="*/ 228600 w 842963"/>
                <a:gd name="connsiteY64" fmla="*/ 419100 h 1905000"/>
                <a:gd name="connsiteX65" fmla="*/ 228600 w 842963"/>
                <a:gd name="connsiteY65" fmla="*/ 404812 h 1905000"/>
                <a:gd name="connsiteX66" fmla="*/ 209550 w 842963"/>
                <a:gd name="connsiteY66" fmla="*/ 400050 h 1905000"/>
                <a:gd name="connsiteX67" fmla="*/ 138113 w 842963"/>
                <a:gd name="connsiteY67" fmla="*/ 395287 h 1905000"/>
                <a:gd name="connsiteX68" fmla="*/ 104775 w 842963"/>
                <a:gd name="connsiteY68"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9525 w 842963"/>
                <a:gd name="connsiteY7" fmla="*/ 319088 h 1905000"/>
                <a:gd name="connsiteX8" fmla="*/ 33338 w 842963"/>
                <a:gd name="connsiteY8" fmla="*/ 280987 h 1905000"/>
                <a:gd name="connsiteX9" fmla="*/ 23812 w 842963"/>
                <a:gd name="connsiteY9" fmla="*/ 238125 h 1905000"/>
                <a:gd name="connsiteX10" fmla="*/ 19050 w 842963"/>
                <a:gd name="connsiteY10" fmla="*/ 200025 h 1905000"/>
                <a:gd name="connsiteX11" fmla="*/ 23812 w 842963"/>
                <a:gd name="connsiteY11" fmla="*/ 195262 h 1905000"/>
                <a:gd name="connsiteX12" fmla="*/ 14287 w 842963"/>
                <a:gd name="connsiteY12" fmla="*/ 138112 h 1905000"/>
                <a:gd name="connsiteX13" fmla="*/ 0 w 842963"/>
                <a:gd name="connsiteY13" fmla="*/ 176213 h 1905000"/>
                <a:gd name="connsiteX14" fmla="*/ 38100 w 842963"/>
                <a:gd name="connsiteY14" fmla="*/ 100012 h 1905000"/>
                <a:gd name="connsiteX15" fmla="*/ 61913 w 842963"/>
                <a:gd name="connsiteY15" fmla="*/ 33337 h 1905000"/>
                <a:gd name="connsiteX16" fmla="*/ 147638 w 842963"/>
                <a:gd name="connsiteY16" fmla="*/ 0 h 1905000"/>
                <a:gd name="connsiteX17" fmla="*/ 257175 w 842963"/>
                <a:gd name="connsiteY17" fmla="*/ 80962 h 1905000"/>
                <a:gd name="connsiteX18" fmla="*/ 271463 w 842963"/>
                <a:gd name="connsiteY18" fmla="*/ 147637 h 1905000"/>
                <a:gd name="connsiteX19" fmla="*/ 300038 w 842963"/>
                <a:gd name="connsiteY19" fmla="*/ 257175 h 1905000"/>
                <a:gd name="connsiteX20" fmla="*/ 314325 w 842963"/>
                <a:gd name="connsiteY20" fmla="*/ 338137 h 1905000"/>
                <a:gd name="connsiteX21" fmla="*/ 300038 w 842963"/>
                <a:gd name="connsiteY21" fmla="*/ 352425 h 1905000"/>
                <a:gd name="connsiteX22" fmla="*/ 290513 w 842963"/>
                <a:gd name="connsiteY22" fmla="*/ 471487 h 1905000"/>
                <a:gd name="connsiteX23" fmla="*/ 319088 w 842963"/>
                <a:gd name="connsiteY23" fmla="*/ 581025 h 1905000"/>
                <a:gd name="connsiteX24" fmla="*/ 366713 w 842963"/>
                <a:gd name="connsiteY24" fmla="*/ 676275 h 1905000"/>
                <a:gd name="connsiteX25" fmla="*/ 461963 w 842963"/>
                <a:gd name="connsiteY25" fmla="*/ 857250 h 1905000"/>
                <a:gd name="connsiteX26" fmla="*/ 552450 w 842963"/>
                <a:gd name="connsiteY26" fmla="*/ 995362 h 1905000"/>
                <a:gd name="connsiteX27" fmla="*/ 604838 w 842963"/>
                <a:gd name="connsiteY27" fmla="*/ 1104900 h 1905000"/>
                <a:gd name="connsiteX28" fmla="*/ 642938 w 842963"/>
                <a:gd name="connsiteY28" fmla="*/ 1204912 h 1905000"/>
                <a:gd name="connsiteX29" fmla="*/ 685800 w 842963"/>
                <a:gd name="connsiteY29" fmla="*/ 1304925 h 1905000"/>
                <a:gd name="connsiteX30" fmla="*/ 700088 w 842963"/>
                <a:gd name="connsiteY30" fmla="*/ 1385887 h 1905000"/>
                <a:gd name="connsiteX31" fmla="*/ 700088 w 842963"/>
                <a:gd name="connsiteY31" fmla="*/ 1462087 h 1905000"/>
                <a:gd name="connsiteX32" fmla="*/ 766763 w 842963"/>
                <a:gd name="connsiteY32" fmla="*/ 1609725 h 1905000"/>
                <a:gd name="connsiteX33" fmla="*/ 819150 w 842963"/>
                <a:gd name="connsiteY33" fmla="*/ 1719262 h 1905000"/>
                <a:gd name="connsiteX34" fmla="*/ 814388 w 842963"/>
                <a:gd name="connsiteY34" fmla="*/ 1814512 h 1905000"/>
                <a:gd name="connsiteX35" fmla="*/ 842963 w 842963"/>
                <a:gd name="connsiteY35" fmla="*/ 1905000 h 1905000"/>
                <a:gd name="connsiteX36" fmla="*/ 776288 w 842963"/>
                <a:gd name="connsiteY36" fmla="*/ 1895475 h 1905000"/>
                <a:gd name="connsiteX37" fmla="*/ 685800 w 842963"/>
                <a:gd name="connsiteY37" fmla="*/ 1833562 h 1905000"/>
                <a:gd name="connsiteX38" fmla="*/ 633413 w 842963"/>
                <a:gd name="connsiteY38" fmla="*/ 1776412 h 1905000"/>
                <a:gd name="connsiteX39" fmla="*/ 609600 w 842963"/>
                <a:gd name="connsiteY39" fmla="*/ 1733550 h 1905000"/>
                <a:gd name="connsiteX40" fmla="*/ 604838 w 842963"/>
                <a:gd name="connsiteY40" fmla="*/ 1681162 h 1905000"/>
                <a:gd name="connsiteX41" fmla="*/ 600075 w 842963"/>
                <a:gd name="connsiteY41" fmla="*/ 1557337 h 1905000"/>
                <a:gd name="connsiteX42" fmla="*/ 633413 w 842963"/>
                <a:gd name="connsiteY42" fmla="*/ 1381125 h 1905000"/>
                <a:gd name="connsiteX43" fmla="*/ 576263 w 842963"/>
                <a:gd name="connsiteY43" fmla="*/ 1171575 h 1905000"/>
                <a:gd name="connsiteX44" fmla="*/ 542925 w 842963"/>
                <a:gd name="connsiteY44" fmla="*/ 1128712 h 1905000"/>
                <a:gd name="connsiteX45" fmla="*/ 509588 w 842963"/>
                <a:gd name="connsiteY45" fmla="*/ 1104900 h 1905000"/>
                <a:gd name="connsiteX46" fmla="*/ 500063 w 842963"/>
                <a:gd name="connsiteY46" fmla="*/ 1052512 h 1905000"/>
                <a:gd name="connsiteX47" fmla="*/ 471488 w 842963"/>
                <a:gd name="connsiteY47" fmla="*/ 1019175 h 1905000"/>
                <a:gd name="connsiteX48" fmla="*/ 452438 w 842963"/>
                <a:gd name="connsiteY48" fmla="*/ 971550 h 1905000"/>
                <a:gd name="connsiteX49" fmla="*/ 395288 w 842963"/>
                <a:gd name="connsiteY49" fmla="*/ 847725 h 1905000"/>
                <a:gd name="connsiteX50" fmla="*/ 361950 w 842963"/>
                <a:gd name="connsiteY50" fmla="*/ 819150 h 1905000"/>
                <a:gd name="connsiteX51" fmla="*/ 338138 w 842963"/>
                <a:gd name="connsiteY51" fmla="*/ 809625 h 1905000"/>
                <a:gd name="connsiteX52" fmla="*/ 328613 w 842963"/>
                <a:gd name="connsiteY52" fmla="*/ 781050 h 1905000"/>
                <a:gd name="connsiteX53" fmla="*/ 333375 w 842963"/>
                <a:gd name="connsiteY53" fmla="*/ 747712 h 1905000"/>
                <a:gd name="connsiteX54" fmla="*/ 309563 w 842963"/>
                <a:gd name="connsiteY54" fmla="*/ 728662 h 1905000"/>
                <a:gd name="connsiteX55" fmla="*/ 290513 w 842963"/>
                <a:gd name="connsiteY55" fmla="*/ 700087 h 1905000"/>
                <a:gd name="connsiteX56" fmla="*/ 285750 w 842963"/>
                <a:gd name="connsiteY56" fmla="*/ 666750 h 1905000"/>
                <a:gd name="connsiteX57" fmla="*/ 280988 w 842963"/>
                <a:gd name="connsiteY57" fmla="*/ 619125 h 1905000"/>
                <a:gd name="connsiteX58" fmla="*/ 276225 w 842963"/>
                <a:gd name="connsiteY58" fmla="*/ 590550 h 1905000"/>
                <a:gd name="connsiteX59" fmla="*/ 276225 w 842963"/>
                <a:gd name="connsiteY59" fmla="*/ 590550 h 1905000"/>
                <a:gd name="connsiteX60" fmla="*/ 266700 w 842963"/>
                <a:gd name="connsiteY60" fmla="*/ 528637 h 1905000"/>
                <a:gd name="connsiteX61" fmla="*/ 247650 w 842963"/>
                <a:gd name="connsiteY61" fmla="*/ 504825 h 1905000"/>
                <a:gd name="connsiteX62" fmla="*/ 247650 w 842963"/>
                <a:gd name="connsiteY62" fmla="*/ 504825 h 1905000"/>
                <a:gd name="connsiteX63" fmla="*/ 228600 w 842963"/>
                <a:gd name="connsiteY63" fmla="*/ 447675 h 1905000"/>
                <a:gd name="connsiteX64" fmla="*/ 228600 w 842963"/>
                <a:gd name="connsiteY64" fmla="*/ 419100 h 1905000"/>
                <a:gd name="connsiteX65" fmla="*/ 228600 w 842963"/>
                <a:gd name="connsiteY65" fmla="*/ 404812 h 1905000"/>
                <a:gd name="connsiteX66" fmla="*/ 209550 w 842963"/>
                <a:gd name="connsiteY66" fmla="*/ 400050 h 1905000"/>
                <a:gd name="connsiteX67" fmla="*/ 161925 w 842963"/>
                <a:gd name="connsiteY67" fmla="*/ 447675 h 1905000"/>
                <a:gd name="connsiteX68" fmla="*/ 104775 w 842963"/>
                <a:gd name="connsiteY68"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9525 w 842963"/>
                <a:gd name="connsiteY7" fmla="*/ 31908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61913 w 842963"/>
                <a:gd name="connsiteY16" fmla="*/ 33337 h 1905000"/>
                <a:gd name="connsiteX17" fmla="*/ 147638 w 842963"/>
                <a:gd name="connsiteY17" fmla="*/ 0 h 1905000"/>
                <a:gd name="connsiteX18" fmla="*/ 257175 w 842963"/>
                <a:gd name="connsiteY18" fmla="*/ 80962 h 1905000"/>
                <a:gd name="connsiteX19" fmla="*/ 271463 w 842963"/>
                <a:gd name="connsiteY19" fmla="*/ 147637 h 1905000"/>
                <a:gd name="connsiteX20" fmla="*/ 300038 w 842963"/>
                <a:gd name="connsiteY20" fmla="*/ 257175 h 1905000"/>
                <a:gd name="connsiteX21" fmla="*/ 314325 w 842963"/>
                <a:gd name="connsiteY21" fmla="*/ 338137 h 1905000"/>
                <a:gd name="connsiteX22" fmla="*/ 300038 w 842963"/>
                <a:gd name="connsiteY22" fmla="*/ 352425 h 1905000"/>
                <a:gd name="connsiteX23" fmla="*/ 290513 w 842963"/>
                <a:gd name="connsiteY23" fmla="*/ 471487 h 1905000"/>
                <a:gd name="connsiteX24" fmla="*/ 319088 w 842963"/>
                <a:gd name="connsiteY24" fmla="*/ 581025 h 1905000"/>
                <a:gd name="connsiteX25" fmla="*/ 366713 w 842963"/>
                <a:gd name="connsiteY25" fmla="*/ 676275 h 1905000"/>
                <a:gd name="connsiteX26" fmla="*/ 461963 w 842963"/>
                <a:gd name="connsiteY26" fmla="*/ 857250 h 1905000"/>
                <a:gd name="connsiteX27" fmla="*/ 552450 w 842963"/>
                <a:gd name="connsiteY27" fmla="*/ 995362 h 1905000"/>
                <a:gd name="connsiteX28" fmla="*/ 604838 w 842963"/>
                <a:gd name="connsiteY28" fmla="*/ 1104900 h 1905000"/>
                <a:gd name="connsiteX29" fmla="*/ 642938 w 842963"/>
                <a:gd name="connsiteY29" fmla="*/ 1204912 h 1905000"/>
                <a:gd name="connsiteX30" fmla="*/ 685800 w 842963"/>
                <a:gd name="connsiteY30" fmla="*/ 1304925 h 1905000"/>
                <a:gd name="connsiteX31" fmla="*/ 700088 w 842963"/>
                <a:gd name="connsiteY31" fmla="*/ 1385887 h 1905000"/>
                <a:gd name="connsiteX32" fmla="*/ 700088 w 842963"/>
                <a:gd name="connsiteY32" fmla="*/ 1462087 h 1905000"/>
                <a:gd name="connsiteX33" fmla="*/ 766763 w 842963"/>
                <a:gd name="connsiteY33" fmla="*/ 1609725 h 1905000"/>
                <a:gd name="connsiteX34" fmla="*/ 819150 w 842963"/>
                <a:gd name="connsiteY34" fmla="*/ 1719262 h 1905000"/>
                <a:gd name="connsiteX35" fmla="*/ 814388 w 842963"/>
                <a:gd name="connsiteY35" fmla="*/ 1814512 h 1905000"/>
                <a:gd name="connsiteX36" fmla="*/ 842963 w 842963"/>
                <a:gd name="connsiteY36" fmla="*/ 1905000 h 1905000"/>
                <a:gd name="connsiteX37" fmla="*/ 776288 w 842963"/>
                <a:gd name="connsiteY37" fmla="*/ 1895475 h 1905000"/>
                <a:gd name="connsiteX38" fmla="*/ 685800 w 842963"/>
                <a:gd name="connsiteY38" fmla="*/ 1833562 h 1905000"/>
                <a:gd name="connsiteX39" fmla="*/ 633413 w 842963"/>
                <a:gd name="connsiteY39" fmla="*/ 1776412 h 1905000"/>
                <a:gd name="connsiteX40" fmla="*/ 609600 w 842963"/>
                <a:gd name="connsiteY40" fmla="*/ 1733550 h 1905000"/>
                <a:gd name="connsiteX41" fmla="*/ 604838 w 842963"/>
                <a:gd name="connsiteY41" fmla="*/ 1681162 h 1905000"/>
                <a:gd name="connsiteX42" fmla="*/ 600075 w 842963"/>
                <a:gd name="connsiteY42" fmla="*/ 1557337 h 1905000"/>
                <a:gd name="connsiteX43" fmla="*/ 633413 w 842963"/>
                <a:gd name="connsiteY43" fmla="*/ 1381125 h 1905000"/>
                <a:gd name="connsiteX44" fmla="*/ 576263 w 842963"/>
                <a:gd name="connsiteY44" fmla="*/ 1171575 h 1905000"/>
                <a:gd name="connsiteX45" fmla="*/ 542925 w 842963"/>
                <a:gd name="connsiteY45" fmla="*/ 1128712 h 1905000"/>
                <a:gd name="connsiteX46" fmla="*/ 509588 w 842963"/>
                <a:gd name="connsiteY46" fmla="*/ 1104900 h 1905000"/>
                <a:gd name="connsiteX47" fmla="*/ 500063 w 842963"/>
                <a:gd name="connsiteY47" fmla="*/ 1052512 h 1905000"/>
                <a:gd name="connsiteX48" fmla="*/ 471488 w 842963"/>
                <a:gd name="connsiteY48" fmla="*/ 1019175 h 1905000"/>
                <a:gd name="connsiteX49" fmla="*/ 452438 w 842963"/>
                <a:gd name="connsiteY49" fmla="*/ 971550 h 1905000"/>
                <a:gd name="connsiteX50" fmla="*/ 395288 w 842963"/>
                <a:gd name="connsiteY50" fmla="*/ 847725 h 1905000"/>
                <a:gd name="connsiteX51" fmla="*/ 361950 w 842963"/>
                <a:gd name="connsiteY51" fmla="*/ 819150 h 1905000"/>
                <a:gd name="connsiteX52" fmla="*/ 338138 w 842963"/>
                <a:gd name="connsiteY52" fmla="*/ 809625 h 1905000"/>
                <a:gd name="connsiteX53" fmla="*/ 328613 w 842963"/>
                <a:gd name="connsiteY53" fmla="*/ 781050 h 1905000"/>
                <a:gd name="connsiteX54" fmla="*/ 333375 w 842963"/>
                <a:gd name="connsiteY54" fmla="*/ 747712 h 1905000"/>
                <a:gd name="connsiteX55" fmla="*/ 309563 w 842963"/>
                <a:gd name="connsiteY55" fmla="*/ 728662 h 1905000"/>
                <a:gd name="connsiteX56" fmla="*/ 290513 w 842963"/>
                <a:gd name="connsiteY56" fmla="*/ 700087 h 1905000"/>
                <a:gd name="connsiteX57" fmla="*/ 285750 w 842963"/>
                <a:gd name="connsiteY57" fmla="*/ 666750 h 1905000"/>
                <a:gd name="connsiteX58" fmla="*/ 280988 w 842963"/>
                <a:gd name="connsiteY58" fmla="*/ 619125 h 1905000"/>
                <a:gd name="connsiteX59" fmla="*/ 276225 w 842963"/>
                <a:gd name="connsiteY59" fmla="*/ 590550 h 1905000"/>
                <a:gd name="connsiteX60" fmla="*/ 276225 w 842963"/>
                <a:gd name="connsiteY60" fmla="*/ 590550 h 1905000"/>
                <a:gd name="connsiteX61" fmla="*/ 266700 w 842963"/>
                <a:gd name="connsiteY61" fmla="*/ 528637 h 1905000"/>
                <a:gd name="connsiteX62" fmla="*/ 247650 w 842963"/>
                <a:gd name="connsiteY62" fmla="*/ 504825 h 1905000"/>
                <a:gd name="connsiteX63" fmla="*/ 247650 w 842963"/>
                <a:gd name="connsiteY63" fmla="*/ 504825 h 1905000"/>
                <a:gd name="connsiteX64" fmla="*/ 228600 w 842963"/>
                <a:gd name="connsiteY64" fmla="*/ 447675 h 1905000"/>
                <a:gd name="connsiteX65" fmla="*/ 228600 w 842963"/>
                <a:gd name="connsiteY65" fmla="*/ 419100 h 1905000"/>
                <a:gd name="connsiteX66" fmla="*/ 228600 w 842963"/>
                <a:gd name="connsiteY66" fmla="*/ 404812 h 1905000"/>
                <a:gd name="connsiteX67" fmla="*/ 209550 w 842963"/>
                <a:gd name="connsiteY67" fmla="*/ 400050 h 1905000"/>
                <a:gd name="connsiteX68" fmla="*/ 161925 w 842963"/>
                <a:gd name="connsiteY68" fmla="*/ 447675 h 1905000"/>
                <a:gd name="connsiteX69" fmla="*/ 104775 w 842963"/>
                <a:gd name="connsiteY69"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61913 w 842963"/>
                <a:gd name="connsiteY16" fmla="*/ 33337 h 1905000"/>
                <a:gd name="connsiteX17" fmla="*/ 147638 w 842963"/>
                <a:gd name="connsiteY17" fmla="*/ 0 h 1905000"/>
                <a:gd name="connsiteX18" fmla="*/ 257175 w 842963"/>
                <a:gd name="connsiteY18" fmla="*/ 80962 h 1905000"/>
                <a:gd name="connsiteX19" fmla="*/ 271463 w 842963"/>
                <a:gd name="connsiteY19" fmla="*/ 147637 h 1905000"/>
                <a:gd name="connsiteX20" fmla="*/ 300038 w 842963"/>
                <a:gd name="connsiteY20" fmla="*/ 257175 h 1905000"/>
                <a:gd name="connsiteX21" fmla="*/ 314325 w 842963"/>
                <a:gd name="connsiteY21" fmla="*/ 338137 h 1905000"/>
                <a:gd name="connsiteX22" fmla="*/ 300038 w 842963"/>
                <a:gd name="connsiteY22" fmla="*/ 352425 h 1905000"/>
                <a:gd name="connsiteX23" fmla="*/ 290513 w 842963"/>
                <a:gd name="connsiteY23" fmla="*/ 471487 h 1905000"/>
                <a:gd name="connsiteX24" fmla="*/ 319088 w 842963"/>
                <a:gd name="connsiteY24" fmla="*/ 581025 h 1905000"/>
                <a:gd name="connsiteX25" fmla="*/ 366713 w 842963"/>
                <a:gd name="connsiteY25" fmla="*/ 676275 h 1905000"/>
                <a:gd name="connsiteX26" fmla="*/ 461963 w 842963"/>
                <a:gd name="connsiteY26" fmla="*/ 857250 h 1905000"/>
                <a:gd name="connsiteX27" fmla="*/ 552450 w 842963"/>
                <a:gd name="connsiteY27" fmla="*/ 995362 h 1905000"/>
                <a:gd name="connsiteX28" fmla="*/ 604838 w 842963"/>
                <a:gd name="connsiteY28" fmla="*/ 1104900 h 1905000"/>
                <a:gd name="connsiteX29" fmla="*/ 642938 w 842963"/>
                <a:gd name="connsiteY29" fmla="*/ 1204912 h 1905000"/>
                <a:gd name="connsiteX30" fmla="*/ 685800 w 842963"/>
                <a:gd name="connsiteY30" fmla="*/ 1304925 h 1905000"/>
                <a:gd name="connsiteX31" fmla="*/ 700088 w 842963"/>
                <a:gd name="connsiteY31" fmla="*/ 1385887 h 1905000"/>
                <a:gd name="connsiteX32" fmla="*/ 700088 w 842963"/>
                <a:gd name="connsiteY32" fmla="*/ 1462087 h 1905000"/>
                <a:gd name="connsiteX33" fmla="*/ 766763 w 842963"/>
                <a:gd name="connsiteY33" fmla="*/ 1609725 h 1905000"/>
                <a:gd name="connsiteX34" fmla="*/ 819150 w 842963"/>
                <a:gd name="connsiteY34" fmla="*/ 1719262 h 1905000"/>
                <a:gd name="connsiteX35" fmla="*/ 814388 w 842963"/>
                <a:gd name="connsiteY35" fmla="*/ 1814512 h 1905000"/>
                <a:gd name="connsiteX36" fmla="*/ 842963 w 842963"/>
                <a:gd name="connsiteY36" fmla="*/ 1905000 h 1905000"/>
                <a:gd name="connsiteX37" fmla="*/ 776288 w 842963"/>
                <a:gd name="connsiteY37" fmla="*/ 1895475 h 1905000"/>
                <a:gd name="connsiteX38" fmla="*/ 685800 w 842963"/>
                <a:gd name="connsiteY38" fmla="*/ 1833562 h 1905000"/>
                <a:gd name="connsiteX39" fmla="*/ 633413 w 842963"/>
                <a:gd name="connsiteY39" fmla="*/ 1776412 h 1905000"/>
                <a:gd name="connsiteX40" fmla="*/ 609600 w 842963"/>
                <a:gd name="connsiteY40" fmla="*/ 1733550 h 1905000"/>
                <a:gd name="connsiteX41" fmla="*/ 604838 w 842963"/>
                <a:gd name="connsiteY41" fmla="*/ 1681162 h 1905000"/>
                <a:gd name="connsiteX42" fmla="*/ 600075 w 842963"/>
                <a:gd name="connsiteY42" fmla="*/ 1557337 h 1905000"/>
                <a:gd name="connsiteX43" fmla="*/ 633413 w 842963"/>
                <a:gd name="connsiteY43" fmla="*/ 1381125 h 1905000"/>
                <a:gd name="connsiteX44" fmla="*/ 576263 w 842963"/>
                <a:gd name="connsiteY44" fmla="*/ 1171575 h 1905000"/>
                <a:gd name="connsiteX45" fmla="*/ 542925 w 842963"/>
                <a:gd name="connsiteY45" fmla="*/ 1128712 h 1905000"/>
                <a:gd name="connsiteX46" fmla="*/ 509588 w 842963"/>
                <a:gd name="connsiteY46" fmla="*/ 1104900 h 1905000"/>
                <a:gd name="connsiteX47" fmla="*/ 500063 w 842963"/>
                <a:gd name="connsiteY47" fmla="*/ 1052512 h 1905000"/>
                <a:gd name="connsiteX48" fmla="*/ 471488 w 842963"/>
                <a:gd name="connsiteY48" fmla="*/ 1019175 h 1905000"/>
                <a:gd name="connsiteX49" fmla="*/ 452438 w 842963"/>
                <a:gd name="connsiteY49" fmla="*/ 971550 h 1905000"/>
                <a:gd name="connsiteX50" fmla="*/ 395288 w 842963"/>
                <a:gd name="connsiteY50" fmla="*/ 847725 h 1905000"/>
                <a:gd name="connsiteX51" fmla="*/ 361950 w 842963"/>
                <a:gd name="connsiteY51" fmla="*/ 819150 h 1905000"/>
                <a:gd name="connsiteX52" fmla="*/ 338138 w 842963"/>
                <a:gd name="connsiteY52" fmla="*/ 809625 h 1905000"/>
                <a:gd name="connsiteX53" fmla="*/ 328613 w 842963"/>
                <a:gd name="connsiteY53" fmla="*/ 781050 h 1905000"/>
                <a:gd name="connsiteX54" fmla="*/ 333375 w 842963"/>
                <a:gd name="connsiteY54" fmla="*/ 747712 h 1905000"/>
                <a:gd name="connsiteX55" fmla="*/ 309563 w 842963"/>
                <a:gd name="connsiteY55" fmla="*/ 728662 h 1905000"/>
                <a:gd name="connsiteX56" fmla="*/ 290513 w 842963"/>
                <a:gd name="connsiteY56" fmla="*/ 700087 h 1905000"/>
                <a:gd name="connsiteX57" fmla="*/ 285750 w 842963"/>
                <a:gd name="connsiteY57" fmla="*/ 666750 h 1905000"/>
                <a:gd name="connsiteX58" fmla="*/ 280988 w 842963"/>
                <a:gd name="connsiteY58" fmla="*/ 619125 h 1905000"/>
                <a:gd name="connsiteX59" fmla="*/ 276225 w 842963"/>
                <a:gd name="connsiteY59" fmla="*/ 590550 h 1905000"/>
                <a:gd name="connsiteX60" fmla="*/ 276225 w 842963"/>
                <a:gd name="connsiteY60" fmla="*/ 590550 h 1905000"/>
                <a:gd name="connsiteX61" fmla="*/ 266700 w 842963"/>
                <a:gd name="connsiteY61" fmla="*/ 528637 h 1905000"/>
                <a:gd name="connsiteX62" fmla="*/ 247650 w 842963"/>
                <a:gd name="connsiteY62" fmla="*/ 504825 h 1905000"/>
                <a:gd name="connsiteX63" fmla="*/ 247650 w 842963"/>
                <a:gd name="connsiteY63" fmla="*/ 504825 h 1905000"/>
                <a:gd name="connsiteX64" fmla="*/ 228600 w 842963"/>
                <a:gd name="connsiteY64" fmla="*/ 447675 h 1905000"/>
                <a:gd name="connsiteX65" fmla="*/ 228600 w 842963"/>
                <a:gd name="connsiteY65" fmla="*/ 419100 h 1905000"/>
                <a:gd name="connsiteX66" fmla="*/ 228600 w 842963"/>
                <a:gd name="connsiteY66" fmla="*/ 404812 h 1905000"/>
                <a:gd name="connsiteX67" fmla="*/ 209550 w 842963"/>
                <a:gd name="connsiteY67" fmla="*/ 400050 h 1905000"/>
                <a:gd name="connsiteX68" fmla="*/ 161925 w 842963"/>
                <a:gd name="connsiteY68" fmla="*/ 447675 h 1905000"/>
                <a:gd name="connsiteX69" fmla="*/ 104775 w 842963"/>
                <a:gd name="connsiteY69"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61913 w 842963"/>
                <a:gd name="connsiteY16" fmla="*/ 33337 h 1905000"/>
                <a:gd name="connsiteX17" fmla="*/ 147638 w 842963"/>
                <a:gd name="connsiteY17" fmla="*/ 0 h 1905000"/>
                <a:gd name="connsiteX18" fmla="*/ 257175 w 842963"/>
                <a:gd name="connsiteY18" fmla="*/ 80962 h 1905000"/>
                <a:gd name="connsiteX19" fmla="*/ 271463 w 842963"/>
                <a:gd name="connsiteY19" fmla="*/ 147637 h 1905000"/>
                <a:gd name="connsiteX20" fmla="*/ 300038 w 842963"/>
                <a:gd name="connsiteY20" fmla="*/ 257175 h 1905000"/>
                <a:gd name="connsiteX21" fmla="*/ 314325 w 842963"/>
                <a:gd name="connsiteY21" fmla="*/ 338137 h 1905000"/>
                <a:gd name="connsiteX22" fmla="*/ 300038 w 842963"/>
                <a:gd name="connsiteY22" fmla="*/ 352425 h 1905000"/>
                <a:gd name="connsiteX23" fmla="*/ 290513 w 842963"/>
                <a:gd name="connsiteY23" fmla="*/ 471487 h 1905000"/>
                <a:gd name="connsiteX24" fmla="*/ 319088 w 842963"/>
                <a:gd name="connsiteY24" fmla="*/ 581025 h 1905000"/>
                <a:gd name="connsiteX25" fmla="*/ 366713 w 842963"/>
                <a:gd name="connsiteY25" fmla="*/ 676275 h 1905000"/>
                <a:gd name="connsiteX26" fmla="*/ 461963 w 842963"/>
                <a:gd name="connsiteY26" fmla="*/ 857250 h 1905000"/>
                <a:gd name="connsiteX27" fmla="*/ 552450 w 842963"/>
                <a:gd name="connsiteY27" fmla="*/ 995362 h 1905000"/>
                <a:gd name="connsiteX28" fmla="*/ 604838 w 842963"/>
                <a:gd name="connsiteY28" fmla="*/ 1104900 h 1905000"/>
                <a:gd name="connsiteX29" fmla="*/ 642938 w 842963"/>
                <a:gd name="connsiteY29" fmla="*/ 1204912 h 1905000"/>
                <a:gd name="connsiteX30" fmla="*/ 685800 w 842963"/>
                <a:gd name="connsiteY30" fmla="*/ 1304925 h 1905000"/>
                <a:gd name="connsiteX31" fmla="*/ 700088 w 842963"/>
                <a:gd name="connsiteY31" fmla="*/ 1385887 h 1905000"/>
                <a:gd name="connsiteX32" fmla="*/ 700088 w 842963"/>
                <a:gd name="connsiteY32" fmla="*/ 1462087 h 1905000"/>
                <a:gd name="connsiteX33" fmla="*/ 766763 w 842963"/>
                <a:gd name="connsiteY33" fmla="*/ 1609725 h 1905000"/>
                <a:gd name="connsiteX34" fmla="*/ 819150 w 842963"/>
                <a:gd name="connsiteY34" fmla="*/ 1719262 h 1905000"/>
                <a:gd name="connsiteX35" fmla="*/ 814388 w 842963"/>
                <a:gd name="connsiteY35" fmla="*/ 1814512 h 1905000"/>
                <a:gd name="connsiteX36" fmla="*/ 842963 w 842963"/>
                <a:gd name="connsiteY36" fmla="*/ 1905000 h 1905000"/>
                <a:gd name="connsiteX37" fmla="*/ 776288 w 842963"/>
                <a:gd name="connsiteY37" fmla="*/ 1895475 h 1905000"/>
                <a:gd name="connsiteX38" fmla="*/ 685800 w 842963"/>
                <a:gd name="connsiteY38" fmla="*/ 1833562 h 1905000"/>
                <a:gd name="connsiteX39" fmla="*/ 633413 w 842963"/>
                <a:gd name="connsiteY39" fmla="*/ 1776412 h 1905000"/>
                <a:gd name="connsiteX40" fmla="*/ 609600 w 842963"/>
                <a:gd name="connsiteY40" fmla="*/ 1733550 h 1905000"/>
                <a:gd name="connsiteX41" fmla="*/ 604838 w 842963"/>
                <a:gd name="connsiteY41" fmla="*/ 1681162 h 1905000"/>
                <a:gd name="connsiteX42" fmla="*/ 600075 w 842963"/>
                <a:gd name="connsiteY42" fmla="*/ 1557337 h 1905000"/>
                <a:gd name="connsiteX43" fmla="*/ 633413 w 842963"/>
                <a:gd name="connsiteY43" fmla="*/ 1381125 h 1905000"/>
                <a:gd name="connsiteX44" fmla="*/ 576263 w 842963"/>
                <a:gd name="connsiteY44" fmla="*/ 1171575 h 1905000"/>
                <a:gd name="connsiteX45" fmla="*/ 542925 w 842963"/>
                <a:gd name="connsiteY45" fmla="*/ 1128712 h 1905000"/>
                <a:gd name="connsiteX46" fmla="*/ 509588 w 842963"/>
                <a:gd name="connsiteY46" fmla="*/ 1104900 h 1905000"/>
                <a:gd name="connsiteX47" fmla="*/ 500063 w 842963"/>
                <a:gd name="connsiteY47" fmla="*/ 1052512 h 1905000"/>
                <a:gd name="connsiteX48" fmla="*/ 471488 w 842963"/>
                <a:gd name="connsiteY48" fmla="*/ 1019175 h 1905000"/>
                <a:gd name="connsiteX49" fmla="*/ 452438 w 842963"/>
                <a:gd name="connsiteY49" fmla="*/ 971550 h 1905000"/>
                <a:gd name="connsiteX50" fmla="*/ 395288 w 842963"/>
                <a:gd name="connsiteY50" fmla="*/ 847725 h 1905000"/>
                <a:gd name="connsiteX51" fmla="*/ 361950 w 842963"/>
                <a:gd name="connsiteY51" fmla="*/ 819150 h 1905000"/>
                <a:gd name="connsiteX52" fmla="*/ 338138 w 842963"/>
                <a:gd name="connsiteY52" fmla="*/ 809625 h 1905000"/>
                <a:gd name="connsiteX53" fmla="*/ 328613 w 842963"/>
                <a:gd name="connsiteY53" fmla="*/ 781050 h 1905000"/>
                <a:gd name="connsiteX54" fmla="*/ 333375 w 842963"/>
                <a:gd name="connsiteY54" fmla="*/ 747712 h 1905000"/>
                <a:gd name="connsiteX55" fmla="*/ 309563 w 842963"/>
                <a:gd name="connsiteY55" fmla="*/ 728662 h 1905000"/>
                <a:gd name="connsiteX56" fmla="*/ 290513 w 842963"/>
                <a:gd name="connsiteY56" fmla="*/ 700087 h 1905000"/>
                <a:gd name="connsiteX57" fmla="*/ 285750 w 842963"/>
                <a:gd name="connsiteY57" fmla="*/ 666750 h 1905000"/>
                <a:gd name="connsiteX58" fmla="*/ 280988 w 842963"/>
                <a:gd name="connsiteY58" fmla="*/ 619125 h 1905000"/>
                <a:gd name="connsiteX59" fmla="*/ 276225 w 842963"/>
                <a:gd name="connsiteY59" fmla="*/ 590550 h 1905000"/>
                <a:gd name="connsiteX60" fmla="*/ 276225 w 842963"/>
                <a:gd name="connsiteY60" fmla="*/ 590550 h 1905000"/>
                <a:gd name="connsiteX61" fmla="*/ 266700 w 842963"/>
                <a:gd name="connsiteY61" fmla="*/ 528637 h 1905000"/>
                <a:gd name="connsiteX62" fmla="*/ 247650 w 842963"/>
                <a:gd name="connsiteY62" fmla="*/ 504825 h 1905000"/>
                <a:gd name="connsiteX63" fmla="*/ 247650 w 842963"/>
                <a:gd name="connsiteY63" fmla="*/ 504825 h 1905000"/>
                <a:gd name="connsiteX64" fmla="*/ 228600 w 842963"/>
                <a:gd name="connsiteY64" fmla="*/ 447675 h 1905000"/>
                <a:gd name="connsiteX65" fmla="*/ 228600 w 842963"/>
                <a:gd name="connsiteY65" fmla="*/ 419100 h 1905000"/>
                <a:gd name="connsiteX66" fmla="*/ 228600 w 842963"/>
                <a:gd name="connsiteY66" fmla="*/ 404812 h 1905000"/>
                <a:gd name="connsiteX67" fmla="*/ 209550 w 842963"/>
                <a:gd name="connsiteY67" fmla="*/ 495300 h 1905000"/>
                <a:gd name="connsiteX68" fmla="*/ 161925 w 842963"/>
                <a:gd name="connsiteY68" fmla="*/ 447675 h 1905000"/>
                <a:gd name="connsiteX69" fmla="*/ 104775 w 842963"/>
                <a:gd name="connsiteY69"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61913 w 842963"/>
                <a:gd name="connsiteY16" fmla="*/ 33337 h 1905000"/>
                <a:gd name="connsiteX17" fmla="*/ 147638 w 842963"/>
                <a:gd name="connsiteY17" fmla="*/ 0 h 1905000"/>
                <a:gd name="connsiteX18" fmla="*/ 257175 w 842963"/>
                <a:gd name="connsiteY18" fmla="*/ 80962 h 1905000"/>
                <a:gd name="connsiteX19" fmla="*/ 271463 w 842963"/>
                <a:gd name="connsiteY19" fmla="*/ 147637 h 1905000"/>
                <a:gd name="connsiteX20" fmla="*/ 300038 w 842963"/>
                <a:gd name="connsiteY20" fmla="*/ 257175 h 1905000"/>
                <a:gd name="connsiteX21" fmla="*/ 314325 w 842963"/>
                <a:gd name="connsiteY21" fmla="*/ 338137 h 1905000"/>
                <a:gd name="connsiteX22" fmla="*/ 300038 w 842963"/>
                <a:gd name="connsiteY22" fmla="*/ 352425 h 1905000"/>
                <a:gd name="connsiteX23" fmla="*/ 290513 w 842963"/>
                <a:gd name="connsiteY23" fmla="*/ 471487 h 1905000"/>
                <a:gd name="connsiteX24" fmla="*/ 319088 w 842963"/>
                <a:gd name="connsiteY24" fmla="*/ 581025 h 1905000"/>
                <a:gd name="connsiteX25" fmla="*/ 366713 w 842963"/>
                <a:gd name="connsiteY25" fmla="*/ 676275 h 1905000"/>
                <a:gd name="connsiteX26" fmla="*/ 461963 w 842963"/>
                <a:gd name="connsiteY26" fmla="*/ 857250 h 1905000"/>
                <a:gd name="connsiteX27" fmla="*/ 552450 w 842963"/>
                <a:gd name="connsiteY27" fmla="*/ 995362 h 1905000"/>
                <a:gd name="connsiteX28" fmla="*/ 604838 w 842963"/>
                <a:gd name="connsiteY28" fmla="*/ 1104900 h 1905000"/>
                <a:gd name="connsiteX29" fmla="*/ 642938 w 842963"/>
                <a:gd name="connsiteY29" fmla="*/ 1204912 h 1905000"/>
                <a:gd name="connsiteX30" fmla="*/ 685800 w 842963"/>
                <a:gd name="connsiteY30" fmla="*/ 1304925 h 1905000"/>
                <a:gd name="connsiteX31" fmla="*/ 700088 w 842963"/>
                <a:gd name="connsiteY31" fmla="*/ 1385887 h 1905000"/>
                <a:gd name="connsiteX32" fmla="*/ 700088 w 842963"/>
                <a:gd name="connsiteY32" fmla="*/ 1462087 h 1905000"/>
                <a:gd name="connsiteX33" fmla="*/ 766763 w 842963"/>
                <a:gd name="connsiteY33" fmla="*/ 1609725 h 1905000"/>
                <a:gd name="connsiteX34" fmla="*/ 819150 w 842963"/>
                <a:gd name="connsiteY34" fmla="*/ 1719262 h 1905000"/>
                <a:gd name="connsiteX35" fmla="*/ 814388 w 842963"/>
                <a:gd name="connsiteY35" fmla="*/ 1814512 h 1905000"/>
                <a:gd name="connsiteX36" fmla="*/ 842963 w 842963"/>
                <a:gd name="connsiteY36" fmla="*/ 1905000 h 1905000"/>
                <a:gd name="connsiteX37" fmla="*/ 776288 w 842963"/>
                <a:gd name="connsiteY37" fmla="*/ 1895475 h 1905000"/>
                <a:gd name="connsiteX38" fmla="*/ 685800 w 842963"/>
                <a:gd name="connsiteY38" fmla="*/ 1833562 h 1905000"/>
                <a:gd name="connsiteX39" fmla="*/ 633413 w 842963"/>
                <a:gd name="connsiteY39" fmla="*/ 1776412 h 1905000"/>
                <a:gd name="connsiteX40" fmla="*/ 609600 w 842963"/>
                <a:gd name="connsiteY40" fmla="*/ 1733550 h 1905000"/>
                <a:gd name="connsiteX41" fmla="*/ 604838 w 842963"/>
                <a:gd name="connsiteY41" fmla="*/ 1681162 h 1905000"/>
                <a:gd name="connsiteX42" fmla="*/ 600075 w 842963"/>
                <a:gd name="connsiteY42" fmla="*/ 1557337 h 1905000"/>
                <a:gd name="connsiteX43" fmla="*/ 633413 w 842963"/>
                <a:gd name="connsiteY43" fmla="*/ 1381125 h 1905000"/>
                <a:gd name="connsiteX44" fmla="*/ 576263 w 842963"/>
                <a:gd name="connsiteY44" fmla="*/ 1171575 h 1905000"/>
                <a:gd name="connsiteX45" fmla="*/ 542925 w 842963"/>
                <a:gd name="connsiteY45" fmla="*/ 1128712 h 1905000"/>
                <a:gd name="connsiteX46" fmla="*/ 509588 w 842963"/>
                <a:gd name="connsiteY46" fmla="*/ 1104900 h 1905000"/>
                <a:gd name="connsiteX47" fmla="*/ 500063 w 842963"/>
                <a:gd name="connsiteY47" fmla="*/ 1052512 h 1905000"/>
                <a:gd name="connsiteX48" fmla="*/ 471488 w 842963"/>
                <a:gd name="connsiteY48" fmla="*/ 1019175 h 1905000"/>
                <a:gd name="connsiteX49" fmla="*/ 452438 w 842963"/>
                <a:gd name="connsiteY49" fmla="*/ 971550 h 1905000"/>
                <a:gd name="connsiteX50" fmla="*/ 395288 w 842963"/>
                <a:gd name="connsiteY50" fmla="*/ 847725 h 1905000"/>
                <a:gd name="connsiteX51" fmla="*/ 361950 w 842963"/>
                <a:gd name="connsiteY51" fmla="*/ 819150 h 1905000"/>
                <a:gd name="connsiteX52" fmla="*/ 338138 w 842963"/>
                <a:gd name="connsiteY52" fmla="*/ 809625 h 1905000"/>
                <a:gd name="connsiteX53" fmla="*/ 328613 w 842963"/>
                <a:gd name="connsiteY53" fmla="*/ 781050 h 1905000"/>
                <a:gd name="connsiteX54" fmla="*/ 333375 w 842963"/>
                <a:gd name="connsiteY54" fmla="*/ 747712 h 1905000"/>
                <a:gd name="connsiteX55" fmla="*/ 309563 w 842963"/>
                <a:gd name="connsiteY55" fmla="*/ 728662 h 1905000"/>
                <a:gd name="connsiteX56" fmla="*/ 290513 w 842963"/>
                <a:gd name="connsiteY56" fmla="*/ 700087 h 1905000"/>
                <a:gd name="connsiteX57" fmla="*/ 285750 w 842963"/>
                <a:gd name="connsiteY57" fmla="*/ 666750 h 1905000"/>
                <a:gd name="connsiteX58" fmla="*/ 280988 w 842963"/>
                <a:gd name="connsiteY58" fmla="*/ 619125 h 1905000"/>
                <a:gd name="connsiteX59" fmla="*/ 276225 w 842963"/>
                <a:gd name="connsiteY59" fmla="*/ 590550 h 1905000"/>
                <a:gd name="connsiteX60" fmla="*/ 276225 w 842963"/>
                <a:gd name="connsiteY60" fmla="*/ 590550 h 1905000"/>
                <a:gd name="connsiteX61" fmla="*/ 266700 w 842963"/>
                <a:gd name="connsiteY61" fmla="*/ 528637 h 1905000"/>
                <a:gd name="connsiteX62" fmla="*/ 247650 w 842963"/>
                <a:gd name="connsiteY62" fmla="*/ 504825 h 1905000"/>
                <a:gd name="connsiteX63" fmla="*/ 247650 w 842963"/>
                <a:gd name="connsiteY63" fmla="*/ 504825 h 1905000"/>
                <a:gd name="connsiteX64" fmla="*/ 228600 w 842963"/>
                <a:gd name="connsiteY64" fmla="*/ 447675 h 1905000"/>
                <a:gd name="connsiteX65" fmla="*/ 228600 w 842963"/>
                <a:gd name="connsiteY65" fmla="*/ 419100 h 1905000"/>
                <a:gd name="connsiteX66" fmla="*/ 223838 w 842963"/>
                <a:gd name="connsiteY66" fmla="*/ 504824 h 1905000"/>
                <a:gd name="connsiteX67" fmla="*/ 209550 w 842963"/>
                <a:gd name="connsiteY67" fmla="*/ 495300 h 1905000"/>
                <a:gd name="connsiteX68" fmla="*/ 161925 w 842963"/>
                <a:gd name="connsiteY68" fmla="*/ 447675 h 1905000"/>
                <a:gd name="connsiteX69" fmla="*/ 104775 w 842963"/>
                <a:gd name="connsiteY69"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61913 w 842963"/>
                <a:gd name="connsiteY16" fmla="*/ 33337 h 1905000"/>
                <a:gd name="connsiteX17" fmla="*/ 147638 w 842963"/>
                <a:gd name="connsiteY17" fmla="*/ 0 h 1905000"/>
                <a:gd name="connsiteX18" fmla="*/ 257175 w 842963"/>
                <a:gd name="connsiteY18" fmla="*/ 80962 h 1905000"/>
                <a:gd name="connsiteX19" fmla="*/ 271463 w 842963"/>
                <a:gd name="connsiteY19" fmla="*/ 147637 h 1905000"/>
                <a:gd name="connsiteX20" fmla="*/ 300038 w 842963"/>
                <a:gd name="connsiteY20" fmla="*/ 257175 h 1905000"/>
                <a:gd name="connsiteX21" fmla="*/ 314325 w 842963"/>
                <a:gd name="connsiteY21" fmla="*/ 338137 h 1905000"/>
                <a:gd name="connsiteX22" fmla="*/ 300038 w 842963"/>
                <a:gd name="connsiteY22" fmla="*/ 352425 h 1905000"/>
                <a:gd name="connsiteX23" fmla="*/ 290513 w 842963"/>
                <a:gd name="connsiteY23" fmla="*/ 471487 h 1905000"/>
                <a:gd name="connsiteX24" fmla="*/ 319088 w 842963"/>
                <a:gd name="connsiteY24" fmla="*/ 581025 h 1905000"/>
                <a:gd name="connsiteX25" fmla="*/ 366713 w 842963"/>
                <a:gd name="connsiteY25" fmla="*/ 676275 h 1905000"/>
                <a:gd name="connsiteX26" fmla="*/ 461963 w 842963"/>
                <a:gd name="connsiteY26" fmla="*/ 857250 h 1905000"/>
                <a:gd name="connsiteX27" fmla="*/ 552450 w 842963"/>
                <a:gd name="connsiteY27" fmla="*/ 995362 h 1905000"/>
                <a:gd name="connsiteX28" fmla="*/ 604838 w 842963"/>
                <a:gd name="connsiteY28" fmla="*/ 1104900 h 1905000"/>
                <a:gd name="connsiteX29" fmla="*/ 642938 w 842963"/>
                <a:gd name="connsiteY29" fmla="*/ 1204912 h 1905000"/>
                <a:gd name="connsiteX30" fmla="*/ 685800 w 842963"/>
                <a:gd name="connsiteY30" fmla="*/ 1304925 h 1905000"/>
                <a:gd name="connsiteX31" fmla="*/ 700088 w 842963"/>
                <a:gd name="connsiteY31" fmla="*/ 1385887 h 1905000"/>
                <a:gd name="connsiteX32" fmla="*/ 700088 w 842963"/>
                <a:gd name="connsiteY32" fmla="*/ 1462087 h 1905000"/>
                <a:gd name="connsiteX33" fmla="*/ 766763 w 842963"/>
                <a:gd name="connsiteY33" fmla="*/ 1609725 h 1905000"/>
                <a:gd name="connsiteX34" fmla="*/ 819150 w 842963"/>
                <a:gd name="connsiteY34" fmla="*/ 1719262 h 1905000"/>
                <a:gd name="connsiteX35" fmla="*/ 814388 w 842963"/>
                <a:gd name="connsiteY35" fmla="*/ 1814512 h 1905000"/>
                <a:gd name="connsiteX36" fmla="*/ 842963 w 842963"/>
                <a:gd name="connsiteY36" fmla="*/ 1905000 h 1905000"/>
                <a:gd name="connsiteX37" fmla="*/ 776288 w 842963"/>
                <a:gd name="connsiteY37" fmla="*/ 1895475 h 1905000"/>
                <a:gd name="connsiteX38" fmla="*/ 685800 w 842963"/>
                <a:gd name="connsiteY38" fmla="*/ 1833562 h 1905000"/>
                <a:gd name="connsiteX39" fmla="*/ 633413 w 842963"/>
                <a:gd name="connsiteY39" fmla="*/ 1776412 h 1905000"/>
                <a:gd name="connsiteX40" fmla="*/ 609600 w 842963"/>
                <a:gd name="connsiteY40" fmla="*/ 1733550 h 1905000"/>
                <a:gd name="connsiteX41" fmla="*/ 604838 w 842963"/>
                <a:gd name="connsiteY41" fmla="*/ 1681162 h 1905000"/>
                <a:gd name="connsiteX42" fmla="*/ 600075 w 842963"/>
                <a:gd name="connsiteY42" fmla="*/ 1557337 h 1905000"/>
                <a:gd name="connsiteX43" fmla="*/ 633413 w 842963"/>
                <a:gd name="connsiteY43" fmla="*/ 1381125 h 1905000"/>
                <a:gd name="connsiteX44" fmla="*/ 576263 w 842963"/>
                <a:gd name="connsiteY44" fmla="*/ 1171575 h 1905000"/>
                <a:gd name="connsiteX45" fmla="*/ 542925 w 842963"/>
                <a:gd name="connsiteY45" fmla="*/ 1128712 h 1905000"/>
                <a:gd name="connsiteX46" fmla="*/ 509588 w 842963"/>
                <a:gd name="connsiteY46" fmla="*/ 1104900 h 1905000"/>
                <a:gd name="connsiteX47" fmla="*/ 500063 w 842963"/>
                <a:gd name="connsiteY47" fmla="*/ 1052512 h 1905000"/>
                <a:gd name="connsiteX48" fmla="*/ 471488 w 842963"/>
                <a:gd name="connsiteY48" fmla="*/ 1019175 h 1905000"/>
                <a:gd name="connsiteX49" fmla="*/ 452438 w 842963"/>
                <a:gd name="connsiteY49" fmla="*/ 971550 h 1905000"/>
                <a:gd name="connsiteX50" fmla="*/ 395288 w 842963"/>
                <a:gd name="connsiteY50" fmla="*/ 847725 h 1905000"/>
                <a:gd name="connsiteX51" fmla="*/ 361950 w 842963"/>
                <a:gd name="connsiteY51" fmla="*/ 819150 h 1905000"/>
                <a:gd name="connsiteX52" fmla="*/ 338138 w 842963"/>
                <a:gd name="connsiteY52" fmla="*/ 809625 h 1905000"/>
                <a:gd name="connsiteX53" fmla="*/ 328613 w 842963"/>
                <a:gd name="connsiteY53" fmla="*/ 781050 h 1905000"/>
                <a:gd name="connsiteX54" fmla="*/ 333375 w 842963"/>
                <a:gd name="connsiteY54" fmla="*/ 747712 h 1905000"/>
                <a:gd name="connsiteX55" fmla="*/ 309563 w 842963"/>
                <a:gd name="connsiteY55" fmla="*/ 728662 h 1905000"/>
                <a:gd name="connsiteX56" fmla="*/ 290513 w 842963"/>
                <a:gd name="connsiteY56" fmla="*/ 700087 h 1905000"/>
                <a:gd name="connsiteX57" fmla="*/ 285750 w 842963"/>
                <a:gd name="connsiteY57" fmla="*/ 666750 h 1905000"/>
                <a:gd name="connsiteX58" fmla="*/ 280988 w 842963"/>
                <a:gd name="connsiteY58" fmla="*/ 619125 h 1905000"/>
                <a:gd name="connsiteX59" fmla="*/ 276225 w 842963"/>
                <a:gd name="connsiteY59" fmla="*/ 590550 h 1905000"/>
                <a:gd name="connsiteX60" fmla="*/ 276225 w 842963"/>
                <a:gd name="connsiteY60" fmla="*/ 590550 h 1905000"/>
                <a:gd name="connsiteX61" fmla="*/ 266700 w 842963"/>
                <a:gd name="connsiteY61" fmla="*/ 528637 h 1905000"/>
                <a:gd name="connsiteX62" fmla="*/ 247650 w 842963"/>
                <a:gd name="connsiteY62" fmla="*/ 504825 h 1905000"/>
                <a:gd name="connsiteX63" fmla="*/ 247650 w 842963"/>
                <a:gd name="connsiteY63" fmla="*/ 504825 h 1905000"/>
                <a:gd name="connsiteX64" fmla="*/ 200025 w 842963"/>
                <a:gd name="connsiteY64" fmla="*/ 538162 h 1905000"/>
                <a:gd name="connsiteX65" fmla="*/ 228600 w 842963"/>
                <a:gd name="connsiteY65" fmla="*/ 419100 h 1905000"/>
                <a:gd name="connsiteX66" fmla="*/ 223838 w 842963"/>
                <a:gd name="connsiteY66" fmla="*/ 504824 h 1905000"/>
                <a:gd name="connsiteX67" fmla="*/ 209550 w 842963"/>
                <a:gd name="connsiteY67" fmla="*/ 495300 h 1905000"/>
                <a:gd name="connsiteX68" fmla="*/ 161925 w 842963"/>
                <a:gd name="connsiteY68" fmla="*/ 447675 h 1905000"/>
                <a:gd name="connsiteX69" fmla="*/ 104775 w 842963"/>
                <a:gd name="connsiteY69"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61913 w 842963"/>
                <a:gd name="connsiteY16" fmla="*/ 33337 h 1905000"/>
                <a:gd name="connsiteX17" fmla="*/ 147638 w 842963"/>
                <a:gd name="connsiteY17" fmla="*/ 0 h 1905000"/>
                <a:gd name="connsiteX18" fmla="*/ 257175 w 842963"/>
                <a:gd name="connsiteY18" fmla="*/ 80962 h 1905000"/>
                <a:gd name="connsiteX19" fmla="*/ 271463 w 842963"/>
                <a:gd name="connsiteY19" fmla="*/ 147637 h 1905000"/>
                <a:gd name="connsiteX20" fmla="*/ 300038 w 842963"/>
                <a:gd name="connsiteY20" fmla="*/ 257175 h 1905000"/>
                <a:gd name="connsiteX21" fmla="*/ 314325 w 842963"/>
                <a:gd name="connsiteY21" fmla="*/ 338137 h 1905000"/>
                <a:gd name="connsiteX22" fmla="*/ 300038 w 842963"/>
                <a:gd name="connsiteY22" fmla="*/ 352425 h 1905000"/>
                <a:gd name="connsiteX23" fmla="*/ 290513 w 842963"/>
                <a:gd name="connsiteY23" fmla="*/ 471487 h 1905000"/>
                <a:gd name="connsiteX24" fmla="*/ 319088 w 842963"/>
                <a:gd name="connsiteY24" fmla="*/ 581025 h 1905000"/>
                <a:gd name="connsiteX25" fmla="*/ 366713 w 842963"/>
                <a:gd name="connsiteY25" fmla="*/ 676275 h 1905000"/>
                <a:gd name="connsiteX26" fmla="*/ 461963 w 842963"/>
                <a:gd name="connsiteY26" fmla="*/ 857250 h 1905000"/>
                <a:gd name="connsiteX27" fmla="*/ 552450 w 842963"/>
                <a:gd name="connsiteY27" fmla="*/ 995362 h 1905000"/>
                <a:gd name="connsiteX28" fmla="*/ 604838 w 842963"/>
                <a:gd name="connsiteY28" fmla="*/ 1104900 h 1905000"/>
                <a:gd name="connsiteX29" fmla="*/ 642938 w 842963"/>
                <a:gd name="connsiteY29" fmla="*/ 1204912 h 1905000"/>
                <a:gd name="connsiteX30" fmla="*/ 685800 w 842963"/>
                <a:gd name="connsiteY30" fmla="*/ 1304925 h 1905000"/>
                <a:gd name="connsiteX31" fmla="*/ 700088 w 842963"/>
                <a:gd name="connsiteY31" fmla="*/ 1385887 h 1905000"/>
                <a:gd name="connsiteX32" fmla="*/ 700088 w 842963"/>
                <a:gd name="connsiteY32" fmla="*/ 1462087 h 1905000"/>
                <a:gd name="connsiteX33" fmla="*/ 766763 w 842963"/>
                <a:gd name="connsiteY33" fmla="*/ 1609725 h 1905000"/>
                <a:gd name="connsiteX34" fmla="*/ 819150 w 842963"/>
                <a:gd name="connsiteY34" fmla="*/ 1719262 h 1905000"/>
                <a:gd name="connsiteX35" fmla="*/ 814388 w 842963"/>
                <a:gd name="connsiteY35" fmla="*/ 1814512 h 1905000"/>
                <a:gd name="connsiteX36" fmla="*/ 842963 w 842963"/>
                <a:gd name="connsiteY36" fmla="*/ 1905000 h 1905000"/>
                <a:gd name="connsiteX37" fmla="*/ 776288 w 842963"/>
                <a:gd name="connsiteY37" fmla="*/ 1895475 h 1905000"/>
                <a:gd name="connsiteX38" fmla="*/ 685800 w 842963"/>
                <a:gd name="connsiteY38" fmla="*/ 1833562 h 1905000"/>
                <a:gd name="connsiteX39" fmla="*/ 633413 w 842963"/>
                <a:gd name="connsiteY39" fmla="*/ 1776412 h 1905000"/>
                <a:gd name="connsiteX40" fmla="*/ 609600 w 842963"/>
                <a:gd name="connsiteY40" fmla="*/ 1733550 h 1905000"/>
                <a:gd name="connsiteX41" fmla="*/ 604838 w 842963"/>
                <a:gd name="connsiteY41" fmla="*/ 1681162 h 1905000"/>
                <a:gd name="connsiteX42" fmla="*/ 600075 w 842963"/>
                <a:gd name="connsiteY42" fmla="*/ 1557337 h 1905000"/>
                <a:gd name="connsiteX43" fmla="*/ 633413 w 842963"/>
                <a:gd name="connsiteY43" fmla="*/ 1381125 h 1905000"/>
                <a:gd name="connsiteX44" fmla="*/ 576263 w 842963"/>
                <a:gd name="connsiteY44" fmla="*/ 1171575 h 1905000"/>
                <a:gd name="connsiteX45" fmla="*/ 542925 w 842963"/>
                <a:gd name="connsiteY45" fmla="*/ 1128712 h 1905000"/>
                <a:gd name="connsiteX46" fmla="*/ 509588 w 842963"/>
                <a:gd name="connsiteY46" fmla="*/ 1104900 h 1905000"/>
                <a:gd name="connsiteX47" fmla="*/ 500063 w 842963"/>
                <a:gd name="connsiteY47" fmla="*/ 1052512 h 1905000"/>
                <a:gd name="connsiteX48" fmla="*/ 471488 w 842963"/>
                <a:gd name="connsiteY48" fmla="*/ 1019175 h 1905000"/>
                <a:gd name="connsiteX49" fmla="*/ 452438 w 842963"/>
                <a:gd name="connsiteY49" fmla="*/ 971550 h 1905000"/>
                <a:gd name="connsiteX50" fmla="*/ 395288 w 842963"/>
                <a:gd name="connsiteY50" fmla="*/ 847725 h 1905000"/>
                <a:gd name="connsiteX51" fmla="*/ 361950 w 842963"/>
                <a:gd name="connsiteY51" fmla="*/ 819150 h 1905000"/>
                <a:gd name="connsiteX52" fmla="*/ 338138 w 842963"/>
                <a:gd name="connsiteY52" fmla="*/ 809625 h 1905000"/>
                <a:gd name="connsiteX53" fmla="*/ 328613 w 842963"/>
                <a:gd name="connsiteY53" fmla="*/ 781050 h 1905000"/>
                <a:gd name="connsiteX54" fmla="*/ 333375 w 842963"/>
                <a:gd name="connsiteY54" fmla="*/ 747712 h 1905000"/>
                <a:gd name="connsiteX55" fmla="*/ 309563 w 842963"/>
                <a:gd name="connsiteY55" fmla="*/ 728662 h 1905000"/>
                <a:gd name="connsiteX56" fmla="*/ 290513 w 842963"/>
                <a:gd name="connsiteY56" fmla="*/ 700087 h 1905000"/>
                <a:gd name="connsiteX57" fmla="*/ 285750 w 842963"/>
                <a:gd name="connsiteY57" fmla="*/ 666750 h 1905000"/>
                <a:gd name="connsiteX58" fmla="*/ 280988 w 842963"/>
                <a:gd name="connsiteY58" fmla="*/ 619125 h 1905000"/>
                <a:gd name="connsiteX59" fmla="*/ 276225 w 842963"/>
                <a:gd name="connsiteY59" fmla="*/ 590550 h 1905000"/>
                <a:gd name="connsiteX60" fmla="*/ 276225 w 842963"/>
                <a:gd name="connsiteY60" fmla="*/ 590550 h 1905000"/>
                <a:gd name="connsiteX61" fmla="*/ 266700 w 842963"/>
                <a:gd name="connsiteY61" fmla="*/ 528637 h 1905000"/>
                <a:gd name="connsiteX62" fmla="*/ 247650 w 842963"/>
                <a:gd name="connsiteY62" fmla="*/ 504825 h 1905000"/>
                <a:gd name="connsiteX63" fmla="*/ 247650 w 842963"/>
                <a:gd name="connsiteY63" fmla="*/ 504825 h 1905000"/>
                <a:gd name="connsiteX64" fmla="*/ 200025 w 842963"/>
                <a:gd name="connsiteY64" fmla="*/ 538162 h 1905000"/>
                <a:gd name="connsiteX65" fmla="*/ 228600 w 842963"/>
                <a:gd name="connsiteY65" fmla="*/ 419100 h 1905000"/>
                <a:gd name="connsiteX66" fmla="*/ 223838 w 842963"/>
                <a:gd name="connsiteY66" fmla="*/ 504824 h 1905000"/>
                <a:gd name="connsiteX67" fmla="*/ 209550 w 842963"/>
                <a:gd name="connsiteY67" fmla="*/ 495300 h 1905000"/>
                <a:gd name="connsiteX68" fmla="*/ 190500 w 842963"/>
                <a:gd name="connsiteY68" fmla="*/ 523875 h 1905000"/>
                <a:gd name="connsiteX69" fmla="*/ 104775 w 842963"/>
                <a:gd name="connsiteY69"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61913 w 842963"/>
                <a:gd name="connsiteY16" fmla="*/ 33337 h 1905000"/>
                <a:gd name="connsiteX17" fmla="*/ 147638 w 842963"/>
                <a:gd name="connsiteY17" fmla="*/ 0 h 1905000"/>
                <a:gd name="connsiteX18" fmla="*/ 257175 w 842963"/>
                <a:gd name="connsiteY18" fmla="*/ 80962 h 1905000"/>
                <a:gd name="connsiteX19" fmla="*/ 271463 w 842963"/>
                <a:gd name="connsiteY19" fmla="*/ 147637 h 1905000"/>
                <a:gd name="connsiteX20" fmla="*/ 300038 w 842963"/>
                <a:gd name="connsiteY20" fmla="*/ 257175 h 1905000"/>
                <a:gd name="connsiteX21" fmla="*/ 314325 w 842963"/>
                <a:gd name="connsiteY21" fmla="*/ 338137 h 1905000"/>
                <a:gd name="connsiteX22" fmla="*/ 300038 w 842963"/>
                <a:gd name="connsiteY22" fmla="*/ 352425 h 1905000"/>
                <a:gd name="connsiteX23" fmla="*/ 290513 w 842963"/>
                <a:gd name="connsiteY23" fmla="*/ 471487 h 1905000"/>
                <a:gd name="connsiteX24" fmla="*/ 319088 w 842963"/>
                <a:gd name="connsiteY24" fmla="*/ 581025 h 1905000"/>
                <a:gd name="connsiteX25" fmla="*/ 366713 w 842963"/>
                <a:gd name="connsiteY25" fmla="*/ 676275 h 1905000"/>
                <a:gd name="connsiteX26" fmla="*/ 461963 w 842963"/>
                <a:gd name="connsiteY26" fmla="*/ 857250 h 1905000"/>
                <a:gd name="connsiteX27" fmla="*/ 552450 w 842963"/>
                <a:gd name="connsiteY27" fmla="*/ 995362 h 1905000"/>
                <a:gd name="connsiteX28" fmla="*/ 604838 w 842963"/>
                <a:gd name="connsiteY28" fmla="*/ 1104900 h 1905000"/>
                <a:gd name="connsiteX29" fmla="*/ 642938 w 842963"/>
                <a:gd name="connsiteY29" fmla="*/ 1204912 h 1905000"/>
                <a:gd name="connsiteX30" fmla="*/ 685800 w 842963"/>
                <a:gd name="connsiteY30" fmla="*/ 1304925 h 1905000"/>
                <a:gd name="connsiteX31" fmla="*/ 700088 w 842963"/>
                <a:gd name="connsiteY31" fmla="*/ 1385887 h 1905000"/>
                <a:gd name="connsiteX32" fmla="*/ 700088 w 842963"/>
                <a:gd name="connsiteY32" fmla="*/ 1462087 h 1905000"/>
                <a:gd name="connsiteX33" fmla="*/ 766763 w 842963"/>
                <a:gd name="connsiteY33" fmla="*/ 1609725 h 1905000"/>
                <a:gd name="connsiteX34" fmla="*/ 819150 w 842963"/>
                <a:gd name="connsiteY34" fmla="*/ 1719262 h 1905000"/>
                <a:gd name="connsiteX35" fmla="*/ 814388 w 842963"/>
                <a:gd name="connsiteY35" fmla="*/ 1814512 h 1905000"/>
                <a:gd name="connsiteX36" fmla="*/ 842963 w 842963"/>
                <a:gd name="connsiteY36" fmla="*/ 1905000 h 1905000"/>
                <a:gd name="connsiteX37" fmla="*/ 776288 w 842963"/>
                <a:gd name="connsiteY37" fmla="*/ 1895475 h 1905000"/>
                <a:gd name="connsiteX38" fmla="*/ 685800 w 842963"/>
                <a:gd name="connsiteY38" fmla="*/ 1833562 h 1905000"/>
                <a:gd name="connsiteX39" fmla="*/ 633413 w 842963"/>
                <a:gd name="connsiteY39" fmla="*/ 1776412 h 1905000"/>
                <a:gd name="connsiteX40" fmla="*/ 609600 w 842963"/>
                <a:gd name="connsiteY40" fmla="*/ 1733550 h 1905000"/>
                <a:gd name="connsiteX41" fmla="*/ 604838 w 842963"/>
                <a:gd name="connsiteY41" fmla="*/ 1681162 h 1905000"/>
                <a:gd name="connsiteX42" fmla="*/ 600075 w 842963"/>
                <a:gd name="connsiteY42" fmla="*/ 1557337 h 1905000"/>
                <a:gd name="connsiteX43" fmla="*/ 633413 w 842963"/>
                <a:gd name="connsiteY43" fmla="*/ 1381125 h 1905000"/>
                <a:gd name="connsiteX44" fmla="*/ 576263 w 842963"/>
                <a:gd name="connsiteY44" fmla="*/ 1171575 h 1905000"/>
                <a:gd name="connsiteX45" fmla="*/ 542925 w 842963"/>
                <a:gd name="connsiteY45" fmla="*/ 1128712 h 1905000"/>
                <a:gd name="connsiteX46" fmla="*/ 509588 w 842963"/>
                <a:gd name="connsiteY46" fmla="*/ 1104900 h 1905000"/>
                <a:gd name="connsiteX47" fmla="*/ 500063 w 842963"/>
                <a:gd name="connsiteY47" fmla="*/ 1052512 h 1905000"/>
                <a:gd name="connsiteX48" fmla="*/ 471488 w 842963"/>
                <a:gd name="connsiteY48" fmla="*/ 1019175 h 1905000"/>
                <a:gd name="connsiteX49" fmla="*/ 452438 w 842963"/>
                <a:gd name="connsiteY49" fmla="*/ 971550 h 1905000"/>
                <a:gd name="connsiteX50" fmla="*/ 395288 w 842963"/>
                <a:gd name="connsiteY50" fmla="*/ 847725 h 1905000"/>
                <a:gd name="connsiteX51" fmla="*/ 361950 w 842963"/>
                <a:gd name="connsiteY51" fmla="*/ 819150 h 1905000"/>
                <a:gd name="connsiteX52" fmla="*/ 338138 w 842963"/>
                <a:gd name="connsiteY52" fmla="*/ 809625 h 1905000"/>
                <a:gd name="connsiteX53" fmla="*/ 328613 w 842963"/>
                <a:gd name="connsiteY53" fmla="*/ 781050 h 1905000"/>
                <a:gd name="connsiteX54" fmla="*/ 333375 w 842963"/>
                <a:gd name="connsiteY54" fmla="*/ 747712 h 1905000"/>
                <a:gd name="connsiteX55" fmla="*/ 309563 w 842963"/>
                <a:gd name="connsiteY55" fmla="*/ 728662 h 1905000"/>
                <a:gd name="connsiteX56" fmla="*/ 290513 w 842963"/>
                <a:gd name="connsiteY56" fmla="*/ 700087 h 1905000"/>
                <a:gd name="connsiteX57" fmla="*/ 285750 w 842963"/>
                <a:gd name="connsiteY57" fmla="*/ 666750 h 1905000"/>
                <a:gd name="connsiteX58" fmla="*/ 280988 w 842963"/>
                <a:gd name="connsiteY58" fmla="*/ 619125 h 1905000"/>
                <a:gd name="connsiteX59" fmla="*/ 276225 w 842963"/>
                <a:gd name="connsiteY59" fmla="*/ 590550 h 1905000"/>
                <a:gd name="connsiteX60" fmla="*/ 276225 w 842963"/>
                <a:gd name="connsiteY60" fmla="*/ 590550 h 1905000"/>
                <a:gd name="connsiteX61" fmla="*/ 266700 w 842963"/>
                <a:gd name="connsiteY61" fmla="*/ 528637 h 1905000"/>
                <a:gd name="connsiteX62" fmla="*/ 247650 w 842963"/>
                <a:gd name="connsiteY62" fmla="*/ 504825 h 1905000"/>
                <a:gd name="connsiteX63" fmla="*/ 247650 w 842963"/>
                <a:gd name="connsiteY63" fmla="*/ 504825 h 1905000"/>
                <a:gd name="connsiteX64" fmla="*/ 200025 w 842963"/>
                <a:gd name="connsiteY64" fmla="*/ 538162 h 1905000"/>
                <a:gd name="connsiteX65" fmla="*/ 185738 w 842963"/>
                <a:gd name="connsiteY65" fmla="*/ 547688 h 1905000"/>
                <a:gd name="connsiteX66" fmla="*/ 223838 w 842963"/>
                <a:gd name="connsiteY66" fmla="*/ 504824 h 1905000"/>
                <a:gd name="connsiteX67" fmla="*/ 209550 w 842963"/>
                <a:gd name="connsiteY67" fmla="*/ 495300 h 1905000"/>
                <a:gd name="connsiteX68" fmla="*/ 190500 w 842963"/>
                <a:gd name="connsiteY68" fmla="*/ 523875 h 1905000"/>
                <a:gd name="connsiteX69" fmla="*/ 104775 w 842963"/>
                <a:gd name="connsiteY69"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61913 w 842963"/>
                <a:gd name="connsiteY16" fmla="*/ 33337 h 1905000"/>
                <a:gd name="connsiteX17" fmla="*/ 147638 w 842963"/>
                <a:gd name="connsiteY17" fmla="*/ 0 h 1905000"/>
                <a:gd name="connsiteX18" fmla="*/ 257175 w 842963"/>
                <a:gd name="connsiteY18" fmla="*/ 80962 h 1905000"/>
                <a:gd name="connsiteX19" fmla="*/ 271463 w 842963"/>
                <a:gd name="connsiteY19" fmla="*/ 147637 h 1905000"/>
                <a:gd name="connsiteX20" fmla="*/ 300038 w 842963"/>
                <a:gd name="connsiteY20" fmla="*/ 257175 h 1905000"/>
                <a:gd name="connsiteX21" fmla="*/ 314325 w 842963"/>
                <a:gd name="connsiteY21" fmla="*/ 338137 h 1905000"/>
                <a:gd name="connsiteX22" fmla="*/ 300038 w 842963"/>
                <a:gd name="connsiteY22" fmla="*/ 352425 h 1905000"/>
                <a:gd name="connsiteX23" fmla="*/ 319088 w 842963"/>
                <a:gd name="connsiteY23" fmla="*/ 466724 h 1905000"/>
                <a:gd name="connsiteX24" fmla="*/ 319088 w 842963"/>
                <a:gd name="connsiteY24" fmla="*/ 581025 h 1905000"/>
                <a:gd name="connsiteX25" fmla="*/ 366713 w 842963"/>
                <a:gd name="connsiteY25" fmla="*/ 676275 h 1905000"/>
                <a:gd name="connsiteX26" fmla="*/ 461963 w 842963"/>
                <a:gd name="connsiteY26" fmla="*/ 857250 h 1905000"/>
                <a:gd name="connsiteX27" fmla="*/ 552450 w 842963"/>
                <a:gd name="connsiteY27" fmla="*/ 995362 h 1905000"/>
                <a:gd name="connsiteX28" fmla="*/ 604838 w 842963"/>
                <a:gd name="connsiteY28" fmla="*/ 1104900 h 1905000"/>
                <a:gd name="connsiteX29" fmla="*/ 642938 w 842963"/>
                <a:gd name="connsiteY29" fmla="*/ 1204912 h 1905000"/>
                <a:gd name="connsiteX30" fmla="*/ 685800 w 842963"/>
                <a:gd name="connsiteY30" fmla="*/ 1304925 h 1905000"/>
                <a:gd name="connsiteX31" fmla="*/ 700088 w 842963"/>
                <a:gd name="connsiteY31" fmla="*/ 1385887 h 1905000"/>
                <a:gd name="connsiteX32" fmla="*/ 700088 w 842963"/>
                <a:gd name="connsiteY32" fmla="*/ 1462087 h 1905000"/>
                <a:gd name="connsiteX33" fmla="*/ 766763 w 842963"/>
                <a:gd name="connsiteY33" fmla="*/ 1609725 h 1905000"/>
                <a:gd name="connsiteX34" fmla="*/ 819150 w 842963"/>
                <a:gd name="connsiteY34" fmla="*/ 1719262 h 1905000"/>
                <a:gd name="connsiteX35" fmla="*/ 814388 w 842963"/>
                <a:gd name="connsiteY35" fmla="*/ 1814512 h 1905000"/>
                <a:gd name="connsiteX36" fmla="*/ 842963 w 842963"/>
                <a:gd name="connsiteY36" fmla="*/ 1905000 h 1905000"/>
                <a:gd name="connsiteX37" fmla="*/ 776288 w 842963"/>
                <a:gd name="connsiteY37" fmla="*/ 1895475 h 1905000"/>
                <a:gd name="connsiteX38" fmla="*/ 685800 w 842963"/>
                <a:gd name="connsiteY38" fmla="*/ 1833562 h 1905000"/>
                <a:gd name="connsiteX39" fmla="*/ 633413 w 842963"/>
                <a:gd name="connsiteY39" fmla="*/ 1776412 h 1905000"/>
                <a:gd name="connsiteX40" fmla="*/ 609600 w 842963"/>
                <a:gd name="connsiteY40" fmla="*/ 1733550 h 1905000"/>
                <a:gd name="connsiteX41" fmla="*/ 604838 w 842963"/>
                <a:gd name="connsiteY41" fmla="*/ 1681162 h 1905000"/>
                <a:gd name="connsiteX42" fmla="*/ 600075 w 842963"/>
                <a:gd name="connsiteY42" fmla="*/ 1557337 h 1905000"/>
                <a:gd name="connsiteX43" fmla="*/ 633413 w 842963"/>
                <a:gd name="connsiteY43" fmla="*/ 1381125 h 1905000"/>
                <a:gd name="connsiteX44" fmla="*/ 576263 w 842963"/>
                <a:gd name="connsiteY44" fmla="*/ 1171575 h 1905000"/>
                <a:gd name="connsiteX45" fmla="*/ 542925 w 842963"/>
                <a:gd name="connsiteY45" fmla="*/ 1128712 h 1905000"/>
                <a:gd name="connsiteX46" fmla="*/ 509588 w 842963"/>
                <a:gd name="connsiteY46" fmla="*/ 1104900 h 1905000"/>
                <a:gd name="connsiteX47" fmla="*/ 500063 w 842963"/>
                <a:gd name="connsiteY47" fmla="*/ 1052512 h 1905000"/>
                <a:gd name="connsiteX48" fmla="*/ 471488 w 842963"/>
                <a:gd name="connsiteY48" fmla="*/ 1019175 h 1905000"/>
                <a:gd name="connsiteX49" fmla="*/ 452438 w 842963"/>
                <a:gd name="connsiteY49" fmla="*/ 971550 h 1905000"/>
                <a:gd name="connsiteX50" fmla="*/ 395288 w 842963"/>
                <a:gd name="connsiteY50" fmla="*/ 847725 h 1905000"/>
                <a:gd name="connsiteX51" fmla="*/ 361950 w 842963"/>
                <a:gd name="connsiteY51" fmla="*/ 819150 h 1905000"/>
                <a:gd name="connsiteX52" fmla="*/ 338138 w 842963"/>
                <a:gd name="connsiteY52" fmla="*/ 809625 h 1905000"/>
                <a:gd name="connsiteX53" fmla="*/ 328613 w 842963"/>
                <a:gd name="connsiteY53" fmla="*/ 781050 h 1905000"/>
                <a:gd name="connsiteX54" fmla="*/ 333375 w 842963"/>
                <a:gd name="connsiteY54" fmla="*/ 747712 h 1905000"/>
                <a:gd name="connsiteX55" fmla="*/ 309563 w 842963"/>
                <a:gd name="connsiteY55" fmla="*/ 728662 h 1905000"/>
                <a:gd name="connsiteX56" fmla="*/ 290513 w 842963"/>
                <a:gd name="connsiteY56" fmla="*/ 700087 h 1905000"/>
                <a:gd name="connsiteX57" fmla="*/ 285750 w 842963"/>
                <a:gd name="connsiteY57" fmla="*/ 666750 h 1905000"/>
                <a:gd name="connsiteX58" fmla="*/ 280988 w 842963"/>
                <a:gd name="connsiteY58" fmla="*/ 619125 h 1905000"/>
                <a:gd name="connsiteX59" fmla="*/ 276225 w 842963"/>
                <a:gd name="connsiteY59" fmla="*/ 590550 h 1905000"/>
                <a:gd name="connsiteX60" fmla="*/ 276225 w 842963"/>
                <a:gd name="connsiteY60" fmla="*/ 590550 h 1905000"/>
                <a:gd name="connsiteX61" fmla="*/ 266700 w 842963"/>
                <a:gd name="connsiteY61" fmla="*/ 528637 h 1905000"/>
                <a:gd name="connsiteX62" fmla="*/ 247650 w 842963"/>
                <a:gd name="connsiteY62" fmla="*/ 504825 h 1905000"/>
                <a:gd name="connsiteX63" fmla="*/ 247650 w 842963"/>
                <a:gd name="connsiteY63" fmla="*/ 504825 h 1905000"/>
                <a:gd name="connsiteX64" fmla="*/ 200025 w 842963"/>
                <a:gd name="connsiteY64" fmla="*/ 538162 h 1905000"/>
                <a:gd name="connsiteX65" fmla="*/ 185738 w 842963"/>
                <a:gd name="connsiteY65" fmla="*/ 547688 h 1905000"/>
                <a:gd name="connsiteX66" fmla="*/ 223838 w 842963"/>
                <a:gd name="connsiteY66" fmla="*/ 504824 h 1905000"/>
                <a:gd name="connsiteX67" fmla="*/ 209550 w 842963"/>
                <a:gd name="connsiteY67" fmla="*/ 495300 h 1905000"/>
                <a:gd name="connsiteX68" fmla="*/ 190500 w 842963"/>
                <a:gd name="connsiteY68" fmla="*/ 523875 h 1905000"/>
                <a:gd name="connsiteX69" fmla="*/ 104775 w 842963"/>
                <a:gd name="connsiteY69"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61913 w 842963"/>
                <a:gd name="connsiteY16" fmla="*/ 33337 h 1905000"/>
                <a:gd name="connsiteX17" fmla="*/ 147638 w 842963"/>
                <a:gd name="connsiteY17" fmla="*/ 0 h 1905000"/>
                <a:gd name="connsiteX18" fmla="*/ 257175 w 842963"/>
                <a:gd name="connsiteY18" fmla="*/ 80962 h 1905000"/>
                <a:gd name="connsiteX19" fmla="*/ 238125 w 842963"/>
                <a:gd name="connsiteY19" fmla="*/ 147637 h 1905000"/>
                <a:gd name="connsiteX20" fmla="*/ 300038 w 842963"/>
                <a:gd name="connsiteY20" fmla="*/ 257175 h 1905000"/>
                <a:gd name="connsiteX21" fmla="*/ 314325 w 842963"/>
                <a:gd name="connsiteY21" fmla="*/ 338137 h 1905000"/>
                <a:gd name="connsiteX22" fmla="*/ 300038 w 842963"/>
                <a:gd name="connsiteY22" fmla="*/ 352425 h 1905000"/>
                <a:gd name="connsiteX23" fmla="*/ 319088 w 842963"/>
                <a:gd name="connsiteY23" fmla="*/ 466724 h 1905000"/>
                <a:gd name="connsiteX24" fmla="*/ 319088 w 842963"/>
                <a:gd name="connsiteY24" fmla="*/ 581025 h 1905000"/>
                <a:gd name="connsiteX25" fmla="*/ 366713 w 842963"/>
                <a:gd name="connsiteY25" fmla="*/ 676275 h 1905000"/>
                <a:gd name="connsiteX26" fmla="*/ 461963 w 842963"/>
                <a:gd name="connsiteY26" fmla="*/ 857250 h 1905000"/>
                <a:gd name="connsiteX27" fmla="*/ 552450 w 842963"/>
                <a:gd name="connsiteY27" fmla="*/ 995362 h 1905000"/>
                <a:gd name="connsiteX28" fmla="*/ 604838 w 842963"/>
                <a:gd name="connsiteY28" fmla="*/ 1104900 h 1905000"/>
                <a:gd name="connsiteX29" fmla="*/ 642938 w 842963"/>
                <a:gd name="connsiteY29" fmla="*/ 1204912 h 1905000"/>
                <a:gd name="connsiteX30" fmla="*/ 685800 w 842963"/>
                <a:gd name="connsiteY30" fmla="*/ 1304925 h 1905000"/>
                <a:gd name="connsiteX31" fmla="*/ 700088 w 842963"/>
                <a:gd name="connsiteY31" fmla="*/ 1385887 h 1905000"/>
                <a:gd name="connsiteX32" fmla="*/ 700088 w 842963"/>
                <a:gd name="connsiteY32" fmla="*/ 1462087 h 1905000"/>
                <a:gd name="connsiteX33" fmla="*/ 766763 w 842963"/>
                <a:gd name="connsiteY33" fmla="*/ 1609725 h 1905000"/>
                <a:gd name="connsiteX34" fmla="*/ 819150 w 842963"/>
                <a:gd name="connsiteY34" fmla="*/ 1719262 h 1905000"/>
                <a:gd name="connsiteX35" fmla="*/ 814388 w 842963"/>
                <a:gd name="connsiteY35" fmla="*/ 1814512 h 1905000"/>
                <a:gd name="connsiteX36" fmla="*/ 842963 w 842963"/>
                <a:gd name="connsiteY36" fmla="*/ 1905000 h 1905000"/>
                <a:gd name="connsiteX37" fmla="*/ 776288 w 842963"/>
                <a:gd name="connsiteY37" fmla="*/ 1895475 h 1905000"/>
                <a:gd name="connsiteX38" fmla="*/ 685800 w 842963"/>
                <a:gd name="connsiteY38" fmla="*/ 1833562 h 1905000"/>
                <a:gd name="connsiteX39" fmla="*/ 633413 w 842963"/>
                <a:gd name="connsiteY39" fmla="*/ 1776412 h 1905000"/>
                <a:gd name="connsiteX40" fmla="*/ 609600 w 842963"/>
                <a:gd name="connsiteY40" fmla="*/ 1733550 h 1905000"/>
                <a:gd name="connsiteX41" fmla="*/ 604838 w 842963"/>
                <a:gd name="connsiteY41" fmla="*/ 1681162 h 1905000"/>
                <a:gd name="connsiteX42" fmla="*/ 600075 w 842963"/>
                <a:gd name="connsiteY42" fmla="*/ 1557337 h 1905000"/>
                <a:gd name="connsiteX43" fmla="*/ 633413 w 842963"/>
                <a:gd name="connsiteY43" fmla="*/ 1381125 h 1905000"/>
                <a:gd name="connsiteX44" fmla="*/ 576263 w 842963"/>
                <a:gd name="connsiteY44" fmla="*/ 1171575 h 1905000"/>
                <a:gd name="connsiteX45" fmla="*/ 542925 w 842963"/>
                <a:gd name="connsiteY45" fmla="*/ 1128712 h 1905000"/>
                <a:gd name="connsiteX46" fmla="*/ 509588 w 842963"/>
                <a:gd name="connsiteY46" fmla="*/ 1104900 h 1905000"/>
                <a:gd name="connsiteX47" fmla="*/ 500063 w 842963"/>
                <a:gd name="connsiteY47" fmla="*/ 1052512 h 1905000"/>
                <a:gd name="connsiteX48" fmla="*/ 471488 w 842963"/>
                <a:gd name="connsiteY48" fmla="*/ 1019175 h 1905000"/>
                <a:gd name="connsiteX49" fmla="*/ 452438 w 842963"/>
                <a:gd name="connsiteY49" fmla="*/ 971550 h 1905000"/>
                <a:gd name="connsiteX50" fmla="*/ 395288 w 842963"/>
                <a:gd name="connsiteY50" fmla="*/ 847725 h 1905000"/>
                <a:gd name="connsiteX51" fmla="*/ 361950 w 842963"/>
                <a:gd name="connsiteY51" fmla="*/ 819150 h 1905000"/>
                <a:gd name="connsiteX52" fmla="*/ 338138 w 842963"/>
                <a:gd name="connsiteY52" fmla="*/ 809625 h 1905000"/>
                <a:gd name="connsiteX53" fmla="*/ 328613 w 842963"/>
                <a:gd name="connsiteY53" fmla="*/ 781050 h 1905000"/>
                <a:gd name="connsiteX54" fmla="*/ 333375 w 842963"/>
                <a:gd name="connsiteY54" fmla="*/ 747712 h 1905000"/>
                <a:gd name="connsiteX55" fmla="*/ 309563 w 842963"/>
                <a:gd name="connsiteY55" fmla="*/ 728662 h 1905000"/>
                <a:gd name="connsiteX56" fmla="*/ 290513 w 842963"/>
                <a:gd name="connsiteY56" fmla="*/ 700087 h 1905000"/>
                <a:gd name="connsiteX57" fmla="*/ 285750 w 842963"/>
                <a:gd name="connsiteY57" fmla="*/ 666750 h 1905000"/>
                <a:gd name="connsiteX58" fmla="*/ 280988 w 842963"/>
                <a:gd name="connsiteY58" fmla="*/ 619125 h 1905000"/>
                <a:gd name="connsiteX59" fmla="*/ 276225 w 842963"/>
                <a:gd name="connsiteY59" fmla="*/ 590550 h 1905000"/>
                <a:gd name="connsiteX60" fmla="*/ 276225 w 842963"/>
                <a:gd name="connsiteY60" fmla="*/ 590550 h 1905000"/>
                <a:gd name="connsiteX61" fmla="*/ 266700 w 842963"/>
                <a:gd name="connsiteY61" fmla="*/ 528637 h 1905000"/>
                <a:gd name="connsiteX62" fmla="*/ 247650 w 842963"/>
                <a:gd name="connsiteY62" fmla="*/ 504825 h 1905000"/>
                <a:gd name="connsiteX63" fmla="*/ 247650 w 842963"/>
                <a:gd name="connsiteY63" fmla="*/ 504825 h 1905000"/>
                <a:gd name="connsiteX64" fmla="*/ 200025 w 842963"/>
                <a:gd name="connsiteY64" fmla="*/ 538162 h 1905000"/>
                <a:gd name="connsiteX65" fmla="*/ 185738 w 842963"/>
                <a:gd name="connsiteY65" fmla="*/ 547688 h 1905000"/>
                <a:gd name="connsiteX66" fmla="*/ 223838 w 842963"/>
                <a:gd name="connsiteY66" fmla="*/ 504824 h 1905000"/>
                <a:gd name="connsiteX67" fmla="*/ 209550 w 842963"/>
                <a:gd name="connsiteY67" fmla="*/ 495300 h 1905000"/>
                <a:gd name="connsiteX68" fmla="*/ 190500 w 842963"/>
                <a:gd name="connsiteY68" fmla="*/ 523875 h 1905000"/>
                <a:gd name="connsiteX69" fmla="*/ 104775 w 842963"/>
                <a:gd name="connsiteY69"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61913 w 842963"/>
                <a:gd name="connsiteY16" fmla="*/ 33337 h 1905000"/>
                <a:gd name="connsiteX17" fmla="*/ 147638 w 842963"/>
                <a:gd name="connsiteY17" fmla="*/ 0 h 1905000"/>
                <a:gd name="connsiteX18" fmla="*/ 257175 w 842963"/>
                <a:gd name="connsiteY18" fmla="*/ 80962 h 1905000"/>
                <a:gd name="connsiteX19" fmla="*/ 238125 w 842963"/>
                <a:gd name="connsiteY19" fmla="*/ 147637 h 1905000"/>
                <a:gd name="connsiteX20" fmla="*/ 300038 w 842963"/>
                <a:gd name="connsiteY20" fmla="*/ 257175 h 1905000"/>
                <a:gd name="connsiteX21" fmla="*/ 314325 w 842963"/>
                <a:gd name="connsiteY21" fmla="*/ 338137 h 1905000"/>
                <a:gd name="connsiteX22" fmla="*/ 300038 w 842963"/>
                <a:gd name="connsiteY22" fmla="*/ 352425 h 1905000"/>
                <a:gd name="connsiteX23" fmla="*/ 319088 w 842963"/>
                <a:gd name="connsiteY23" fmla="*/ 466724 h 1905000"/>
                <a:gd name="connsiteX24" fmla="*/ 319088 w 842963"/>
                <a:gd name="connsiteY24" fmla="*/ 581025 h 1905000"/>
                <a:gd name="connsiteX25" fmla="*/ 366713 w 842963"/>
                <a:gd name="connsiteY25" fmla="*/ 676275 h 1905000"/>
                <a:gd name="connsiteX26" fmla="*/ 461963 w 842963"/>
                <a:gd name="connsiteY26" fmla="*/ 857250 h 1905000"/>
                <a:gd name="connsiteX27" fmla="*/ 552450 w 842963"/>
                <a:gd name="connsiteY27" fmla="*/ 995362 h 1905000"/>
                <a:gd name="connsiteX28" fmla="*/ 604838 w 842963"/>
                <a:gd name="connsiteY28" fmla="*/ 1104900 h 1905000"/>
                <a:gd name="connsiteX29" fmla="*/ 642938 w 842963"/>
                <a:gd name="connsiteY29" fmla="*/ 1204912 h 1905000"/>
                <a:gd name="connsiteX30" fmla="*/ 685800 w 842963"/>
                <a:gd name="connsiteY30" fmla="*/ 1304925 h 1905000"/>
                <a:gd name="connsiteX31" fmla="*/ 700088 w 842963"/>
                <a:gd name="connsiteY31" fmla="*/ 1385887 h 1905000"/>
                <a:gd name="connsiteX32" fmla="*/ 700088 w 842963"/>
                <a:gd name="connsiteY32" fmla="*/ 1462087 h 1905000"/>
                <a:gd name="connsiteX33" fmla="*/ 766763 w 842963"/>
                <a:gd name="connsiteY33" fmla="*/ 1609725 h 1905000"/>
                <a:gd name="connsiteX34" fmla="*/ 819150 w 842963"/>
                <a:gd name="connsiteY34" fmla="*/ 1719262 h 1905000"/>
                <a:gd name="connsiteX35" fmla="*/ 814388 w 842963"/>
                <a:gd name="connsiteY35" fmla="*/ 1814512 h 1905000"/>
                <a:gd name="connsiteX36" fmla="*/ 842963 w 842963"/>
                <a:gd name="connsiteY36" fmla="*/ 1905000 h 1905000"/>
                <a:gd name="connsiteX37" fmla="*/ 776288 w 842963"/>
                <a:gd name="connsiteY37" fmla="*/ 1895475 h 1905000"/>
                <a:gd name="connsiteX38" fmla="*/ 685800 w 842963"/>
                <a:gd name="connsiteY38" fmla="*/ 1833562 h 1905000"/>
                <a:gd name="connsiteX39" fmla="*/ 633413 w 842963"/>
                <a:gd name="connsiteY39" fmla="*/ 1776412 h 1905000"/>
                <a:gd name="connsiteX40" fmla="*/ 609600 w 842963"/>
                <a:gd name="connsiteY40" fmla="*/ 1733550 h 1905000"/>
                <a:gd name="connsiteX41" fmla="*/ 604838 w 842963"/>
                <a:gd name="connsiteY41" fmla="*/ 1681162 h 1905000"/>
                <a:gd name="connsiteX42" fmla="*/ 600075 w 842963"/>
                <a:gd name="connsiteY42" fmla="*/ 1557337 h 1905000"/>
                <a:gd name="connsiteX43" fmla="*/ 633413 w 842963"/>
                <a:gd name="connsiteY43" fmla="*/ 1381125 h 1905000"/>
                <a:gd name="connsiteX44" fmla="*/ 576263 w 842963"/>
                <a:gd name="connsiteY44" fmla="*/ 1171575 h 1905000"/>
                <a:gd name="connsiteX45" fmla="*/ 542925 w 842963"/>
                <a:gd name="connsiteY45" fmla="*/ 1128712 h 1905000"/>
                <a:gd name="connsiteX46" fmla="*/ 509588 w 842963"/>
                <a:gd name="connsiteY46" fmla="*/ 1104900 h 1905000"/>
                <a:gd name="connsiteX47" fmla="*/ 500063 w 842963"/>
                <a:gd name="connsiteY47" fmla="*/ 1052512 h 1905000"/>
                <a:gd name="connsiteX48" fmla="*/ 471488 w 842963"/>
                <a:gd name="connsiteY48" fmla="*/ 1019175 h 1905000"/>
                <a:gd name="connsiteX49" fmla="*/ 452438 w 842963"/>
                <a:gd name="connsiteY49" fmla="*/ 971550 h 1905000"/>
                <a:gd name="connsiteX50" fmla="*/ 395288 w 842963"/>
                <a:gd name="connsiteY50" fmla="*/ 847725 h 1905000"/>
                <a:gd name="connsiteX51" fmla="*/ 361950 w 842963"/>
                <a:gd name="connsiteY51" fmla="*/ 819150 h 1905000"/>
                <a:gd name="connsiteX52" fmla="*/ 338138 w 842963"/>
                <a:gd name="connsiteY52" fmla="*/ 809625 h 1905000"/>
                <a:gd name="connsiteX53" fmla="*/ 328613 w 842963"/>
                <a:gd name="connsiteY53" fmla="*/ 781050 h 1905000"/>
                <a:gd name="connsiteX54" fmla="*/ 333375 w 842963"/>
                <a:gd name="connsiteY54" fmla="*/ 747712 h 1905000"/>
                <a:gd name="connsiteX55" fmla="*/ 309563 w 842963"/>
                <a:gd name="connsiteY55" fmla="*/ 728662 h 1905000"/>
                <a:gd name="connsiteX56" fmla="*/ 290513 w 842963"/>
                <a:gd name="connsiteY56" fmla="*/ 700087 h 1905000"/>
                <a:gd name="connsiteX57" fmla="*/ 285750 w 842963"/>
                <a:gd name="connsiteY57" fmla="*/ 666750 h 1905000"/>
                <a:gd name="connsiteX58" fmla="*/ 280988 w 842963"/>
                <a:gd name="connsiteY58" fmla="*/ 619125 h 1905000"/>
                <a:gd name="connsiteX59" fmla="*/ 276225 w 842963"/>
                <a:gd name="connsiteY59" fmla="*/ 590550 h 1905000"/>
                <a:gd name="connsiteX60" fmla="*/ 276225 w 842963"/>
                <a:gd name="connsiteY60" fmla="*/ 590550 h 1905000"/>
                <a:gd name="connsiteX61" fmla="*/ 266700 w 842963"/>
                <a:gd name="connsiteY61" fmla="*/ 528637 h 1905000"/>
                <a:gd name="connsiteX62" fmla="*/ 247650 w 842963"/>
                <a:gd name="connsiteY62" fmla="*/ 504825 h 1905000"/>
                <a:gd name="connsiteX63" fmla="*/ 247650 w 842963"/>
                <a:gd name="connsiteY63" fmla="*/ 504825 h 1905000"/>
                <a:gd name="connsiteX64" fmla="*/ 200025 w 842963"/>
                <a:gd name="connsiteY64" fmla="*/ 538162 h 1905000"/>
                <a:gd name="connsiteX65" fmla="*/ 185738 w 842963"/>
                <a:gd name="connsiteY65" fmla="*/ 547688 h 1905000"/>
                <a:gd name="connsiteX66" fmla="*/ 223838 w 842963"/>
                <a:gd name="connsiteY66" fmla="*/ 504824 h 1905000"/>
                <a:gd name="connsiteX67" fmla="*/ 209550 w 842963"/>
                <a:gd name="connsiteY67" fmla="*/ 495300 h 1905000"/>
                <a:gd name="connsiteX68" fmla="*/ 190500 w 842963"/>
                <a:gd name="connsiteY68" fmla="*/ 523875 h 1905000"/>
                <a:gd name="connsiteX69" fmla="*/ 104775 w 842963"/>
                <a:gd name="connsiteY69"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61913 w 842963"/>
                <a:gd name="connsiteY16" fmla="*/ 33337 h 1905000"/>
                <a:gd name="connsiteX17" fmla="*/ 147638 w 842963"/>
                <a:gd name="connsiteY17" fmla="*/ 0 h 1905000"/>
                <a:gd name="connsiteX18" fmla="*/ 257175 w 842963"/>
                <a:gd name="connsiteY18" fmla="*/ 80962 h 1905000"/>
                <a:gd name="connsiteX19" fmla="*/ 238125 w 842963"/>
                <a:gd name="connsiteY19" fmla="*/ 147637 h 1905000"/>
                <a:gd name="connsiteX20" fmla="*/ 319088 w 842963"/>
                <a:gd name="connsiteY20" fmla="*/ 252413 h 1905000"/>
                <a:gd name="connsiteX21" fmla="*/ 314325 w 842963"/>
                <a:gd name="connsiteY21" fmla="*/ 338137 h 1905000"/>
                <a:gd name="connsiteX22" fmla="*/ 300038 w 842963"/>
                <a:gd name="connsiteY22" fmla="*/ 352425 h 1905000"/>
                <a:gd name="connsiteX23" fmla="*/ 319088 w 842963"/>
                <a:gd name="connsiteY23" fmla="*/ 466724 h 1905000"/>
                <a:gd name="connsiteX24" fmla="*/ 319088 w 842963"/>
                <a:gd name="connsiteY24" fmla="*/ 581025 h 1905000"/>
                <a:gd name="connsiteX25" fmla="*/ 366713 w 842963"/>
                <a:gd name="connsiteY25" fmla="*/ 676275 h 1905000"/>
                <a:gd name="connsiteX26" fmla="*/ 461963 w 842963"/>
                <a:gd name="connsiteY26" fmla="*/ 857250 h 1905000"/>
                <a:gd name="connsiteX27" fmla="*/ 552450 w 842963"/>
                <a:gd name="connsiteY27" fmla="*/ 995362 h 1905000"/>
                <a:gd name="connsiteX28" fmla="*/ 604838 w 842963"/>
                <a:gd name="connsiteY28" fmla="*/ 1104900 h 1905000"/>
                <a:gd name="connsiteX29" fmla="*/ 642938 w 842963"/>
                <a:gd name="connsiteY29" fmla="*/ 1204912 h 1905000"/>
                <a:gd name="connsiteX30" fmla="*/ 685800 w 842963"/>
                <a:gd name="connsiteY30" fmla="*/ 1304925 h 1905000"/>
                <a:gd name="connsiteX31" fmla="*/ 700088 w 842963"/>
                <a:gd name="connsiteY31" fmla="*/ 1385887 h 1905000"/>
                <a:gd name="connsiteX32" fmla="*/ 700088 w 842963"/>
                <a:gd name="connsiteY32" fmla="*/ 1462087 h 1905000"/>
                <a:gd name="connsiteX33" fmla="*/ 766763 w 842963"/>
                <a:gd name="connsiteY33" fmla="*/ 1609725 h 1905000"/>
                <a:gd name="connsiteX34" fmla="*/ 819150 w 842963"/>
                <a:gd name="connsiteY34" fmla="*/ 1719262 h 1905000"/>
                <a:gd name="connsiteX35" fmla="*/ 814388 w 842963"/>
                <a:gd name="connsiteY35" fmla="*/ 1814512 h 1905000"/>
                <a:gd name="connsiteX36" fmla="*/ 842963 w 842963"/>
                <a:gd name="connsiteY36" fmla="*/ 1905000 h 1905000"/>
                <a:gd name="connsiteX37" fmla="*/ 776288 w 842963"/>
                <a:gd name="connsiteY37" fmla="*/ 1895475 h 1905000"/>
                <a:gd name="connsiteX38" fmla="*/ 685800 w 842963"/>
                <a:gd name="connsiteY38" fmla="*/ 1833562 h 1905000"/>
                <a:gd name="connsiteX39" fmla="*/ 633413 w 842963"/>
                <a:gd name="connsiteY39" fmla="*/ 1776412 h 1905000"/>
                <a:gd name="connsiteX40" fmla="*/ 609600 w 842963"/>
                <a:gd name="connsiteY40" fmla="*/ 1733550 h 1905000"/>
                <a:gd name="connsiteX41" fmla="*/ 604838 w 842963"/>
                <a:gd name="connsiteY41" fmla="*/ 1681162 h 1905000"/>
                <a:gd name="connsiteX42" fmla="*/ 600075 w 842963"/>
                <a:gd name="connsiteY42" fmla="*/ 1557337 h 1905000"/>
                <a:gd name="connsiteX43" fmla="*/ 633413 w 842963"/>
                <a:gd name="connsiteY43" fmla="*/ 1381125 h 1905000"/>
                <a:gd name="connsiteX44" fmla="*/ 576263 w 842963"/>
                <a:gd name="connsiteY44" fmla="*/ 1171575 h 1905000"/>
                <a:gd name="connsiteX45" fmla="*/ 542925 w 842963"/>
                <a:gd name="connsiteY45" fmla="*/ 1128712 h 1905000"/>
                <a:gd name="connsiteX46" fmla="*/ 509588 w 842963"/>
                <a:gd name="connsiteY46" fmla="*/ 1104900 h 1905000"/>
                <a:gd name="connsiteX47" fmla="*/ 500063 w 842963"/>
                <a:gd name="connsiteY47" fmla="*/ 1052512 h 1905000"/>
                <a:gd name="connsiteX48" fmla="*/ 471488 w 842963"/>
                <a:gd name="connsiteY48" fmla="*/ 1019175 h 1905000"/>
                <a:gd name="connsiteX49" fmla="*/ 452438 w 842963"/>
                <a:gd name="connsiteY49" fmla="*/ 971550 h 1905000"/>
                <a:gd name="connsiteX50" fmla="*/ 395288 w 842963"/>
                <a:gd name="connsiteY50" fmla="*/ 847725 h 1905000"/>
                <a:gd name="connsiteX51" fmla="*/ 361950 w 842963"/>
                <a:gd name="connsiteY51" fmla="*/ 819150 h 1905000"/>
                <a:gd name="connsiteX52" fmla="*/ 338138 w 842963"/>
                <a:gd name="connsiteY52" fmla="*/ 809625 h 1905000"/>
                <a:gd name="connsiteX53" fmla="*/ 328613 w 842963"/>
                <a:gd name="connsiteY53" fmla="*/ 781050 h 1905000"/>
                <a:gd name="connsiteX54" fmla="*/ 333375 w 842963"/>
                <a:gd name="connsiteY54" fmla="*/ 747712 h 1905000"/>
                <a:gd name="connsiteX55" fmla="*/ 309563 w 842963"/>
                <a:gd name="connsiteY55" fmla="*/ 728662 h 1905000"/>
                <a:gd name="connsiteX56" fmla="*/ 290513 w 842963"/>
                <a:gd name="connsiteY56" fmla="*/ 700087 h 1905000"/>
                <a:gd name="connsiteX57" fmla="*/ 285750 w 842963"/>
                <a:gd name="connsiteY57" fmla="*/ 666750 h 1905000"/>
                <a:gd name="connsiteX58" fmla="*/ 280988 w 842963"/>
                <a:gd name="connsiteY58" fmla="*/ 619125 h 1905000"/>
                <a:gd name="connsiteX59" fmla="*/ 276225 w 842963"/>
                <a:gd name="connsiteY59" fmla="*/ 590550 h 1905000"/>
                <a:gd name="connsiteX60" fmla="*/ 276225 w 842963"/>
                <a:gd name="connsiteY60" fmla="*/ 590550 h 1905000"/>
                <a:gd name="connsiteX61" fmla="*/ 266700 w 842963"/>
                <a:gd name="connsiteY61" fmla="*/ 528637 h 1905000"/>
                <a:gd name="connsiteX62" fmla="*/ 247650 w 842963"/>
                <a:gd name="connsiteY62" fmla="*/ 504825 h 1905000"/>
                <a:gd name="connsiteX63" fmla="*/ 247650 w 842963"/>
                <a:gd name="connsiteY63" fmla="*/ 504825 h 1905000"/>
                <a:gd name="connsiteX64" fmla="*/ 200025 w 842963"/>
                <a:gd name="connsiteY64" fmla="*/ 538162 h 1905000"/>
                <a:gd name="connsiteX65" fmla="*/ 185738 w 842963"/>
                <a:gd name="connsiteY65" fmla="*/ 547688 h 1905000"/>
                <a:gd name="connsiteX66" fmla="*/ 223838 w 842963"/>
                <a:gd name="connsiteY66" fmla="*/ 504824 h 1905000"/>
                <a:gd name="connsiteX67" fmla="*/ 209550 w 842963"/>
                <a:gd name="connsiteY67" fmla="*/ 495300 h 1905000"/>
                <a:gd name="connsiteX68" fmla="*/ 190500 w 842963"/>
                <a:gd name="connsiteY68" fmla="*/ 523875 h 1905000"/>
                <a:gd name="connsiteX69" fmla="*/ 104775 w 842963"/>
                <a:gd name="connsiteY69"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61913 w 842963"/>
                <a:gd name="connsiteY16" fmla="*/ 33337 h 1905000"/>
                <a:gd name="connsiteX17" fmla="*/ 147638 w 842963"/>
                <a:gd name="connsiteY17" fmla="*/ 0 h 1905000"/>
                <a:gd name="connsiteX18" fmla="*/ 257175 w 842963"/>
                <a:gd name="connsiteY18" fmla="*/ 80962 h 1905000"/>
                <a:gd name="connsiteX19" fmla="*/ 238125 w 842963"/>
                <a:gd name="connsiteY19" fmla="*/ 147637 h 1905000"/>
                <a:gd name="connsiteX20" fmla="*/ 319088 w 842963"/>
                <a:gd name="connsiteY20" fmla="*/ 252413 h 1905000"/>
                <a:gd name="connsiteX21" fmla="*/ 314325 w 842963"/>
                <a:gd name="connsiteY21" fmla="*/ 338137 h 1905000"/>
                <a:gd name="connsiteX22" fmla="*/ 300038 w 842963"/>
                <a:gd name="connsiteY22" fmla="*/ 352425 h 1905000"/>
                <a:gd name="connsiteX23" fmla="*/ 352425 w 842963"/>
                <a:gd name="connsiteY23" fmla="*/ 357187 h 1905000"/>
                <a:gd name="connsiteX24" fmla="*/ 319088 w 842963"/>
                <a:gd name="connsiteY24" fmla="*/ 466724 h 1905000"/>
                <a:gd name="connsiteX25" fmla="*/ 319088 w 842963"/>
                <a:gd name="connsiteY25" fmla="*/ 581025 h 1905000"/>
                <a:gd name="connsiteX26" fmla="*/ 366713 w 842963"/>
                <a:gd name="connsiteY26" fmla="*/ 676275 h 1905000"/>
                <a:gd name="connsiteX27" fmla="*/ 461963 w 842963"/>
                <a:gd name="connsiteY27" fmla="*/ 857250 h 1905000"/>
                <a:gd name="connsiteX28" fmla="*/ 552450 w 842963"/>
                <a:gd name="connsiteY28" fmla="*/ 995362 h 1905000"/>
                <a:gd name="connsiteX29" fmla="*/ 604838 w 842963"/>
                <a:gd name="connsiteY29" fmla="*/ 1104900 h 1905000"/>
                <a:gd name="connsiteX30" fmla="*/ 642938 w 842963"/>
                <a:gd name="connsiteY30" fmla="*/ 1204912 h 1905000"/>
                <a:gd name="connsiteX31" fmla="*/ 685800 w 842963"/>
                <a:gd name="connsiteY31" fmla="*/ 1304925 h 1905000"/>
                <a:gd name="connsiteX32" fmla="*/ 700088 w 842963"/>
                <a:gd name="connsiteY32" fmla="*/ 1385887 h 1905000"/>
                <a:gd name="connsiteX33" fmla="*/ 700088 w 842963"/>
                <a:gd name="connsiteY33" fmla="*/ 1462087 h 1905000"/>
                <a:gd name="connsiteX34" fmla="*/ 766763 w 842963"/>
                <a:gd name="connsiteY34" fmla="*/ 1609725 h 1905000"/>
                <a:gd name="connsiteX35" fmla="*/ 819150 w 842963"/>
                <a:gd name="connsiteY35" fmla="*/ 1719262 h 1905000"/>
                <a:gd name="connsiteX36" fmla="*/ 814388 w 842963"/>
                <a:gd name="connsiteY36" fmla="*/ 1814512 h 1905000"/>
                <a:gd name="connsiteX37" fmla="*/ 842963 w 842963"/>
                <a:gd name="connsiteY37" fmla="*/ 1905000 h 1905000"/>
                <a:gd name="connsiteX38" fmla="*/ 776288 w 842963"/>
                <a:gd name="connsiteY38" fmla="*/ 1895475 h 1905000"/>
                <a:gd name="connsiteX39" fmla="*/ 685800 w 842963"/>
                <a:gd name="connsiteY39" fmla="*/ 1833562 h 1905000"/>
                <a:gd name="connsiteX40" fmla="*/ 633413 w 842963"/>
                <a:gd name="connsiteY40" fmla="*/ 1776412 h 1905000"/>
                <a:gd name="connsiteX41" fmla="*/ 609600 w 842963"/>
                <a:gd name="connsiteY41" fmla="*/ 1733550 h 1905000"/>
                <a:gd name="connsiteX42" fmla="*/ 604838 w 842963"/>
                <a:gd name="connsiteY42" fmla="*/ 1681162 h 1905000"/>
                <a:gd name="connsiteX43" fmla="*/ 600075 w 842963"/>
                <a:gd name="connsiteY43" fmla="*/ 1557337 h 1905000"/>
                <a:gd name="connsiteX44" fmla="*/ 633413 w 842963"/>
                <a:gd name="connsiteY44" fmla="*/ 1381125 h 1905000"/>
                <a:gd name="connsiteX45" fmla="*/ 576263 w 842963"/>
                <a:gd name="connsiteY45" fmla="*/ 1171575 h 1905000"/>
                <a:gd name="connsiteX46" fmla="*/ 542925 w 842963"/>
                <a:gd name="connsiteY46" fmla="*/ 1128712 h 1905000"/>
                <a:gd name="connsiteX47" fmla="*/ 509588 w 842963"/>
                <a:gd name="connsiteY47" fmla="*/ 1104900 h 1905000"/>
                <a:gd name="connsiteX48" fmla="*/ 500063 w 842963"/>
                <a:gd name="connsiteY48" fmla="*/ 1052512 h 1905000"/>
                <a:gd name="connsiteX49" fmla="*/ 471488 w 842963"/>
                <a:gd name="connsiteY49" fmla="*/ 1019175 h 1905000"/>
                <a:gd name="connsiteX50" fmla="*/ 452438 w 842963"/>
                <a:gd name="connsiteY50" fmla="*/ 971550 h 1905000"/>
                <a:gd name="connsiteX51" fmla="*/ 395288 w 842963"/>
                <a:gd name="connsiteY51" fmla="*/ 847725 h 1905000"/>
                <a:gd name="connsiteX52" fmla="*/ 361950 w 842963"/>
                <a:gd name="connsiteY52" fmla="*/ 819150 h 1905000"/>
                <a:gd name="connsiteX53" fmla="*/ 338138 w 842963"/>
                <a:gd name="connsiteY53" fmla="*/ 809625 h 1905000"/>
                <a:gd name="connsiteX54" fmla="*/ 328613 w 842963"/>
                <a:gd name="connsiteY54" fmla="*/ 781050 h 1905000"/>
                <a:gd name="connsiteX55" fmla="*/ 333375 w 842963"/>
                <a:gd name="connsiteY55" fmla="*/ 747712 h 1905000"/>
                <a:gd name="connsiteX56" fmla="*/ 309563 w 842963"/>
                <a:gd name="connsiteY56" fmla="*/ 728662 h 1905000"/>
                <a:gd name="connsiteX57" fmla="*/ 290513 w 842963"/>
                <a:gd name="connsiteY57" fmla="*/ 700087 h 1905000"/>
                <a:gd name="connsiteX58" fmla="*/ 285750 w 842963"/>
                <a:gd name="connsiteY58" fmla="*/ 666750 h 1905000"/>
                <a:gd name="connsiteX59" fmla="*/ 280988 w 842963"/>
                <a:gd name="connsiteY59" fmla="*/ 619125 h 1905000"/>
                <a:gd name="connsiteX60" fmla="*/ 276225 w 842963"/>
                <a:gd name="connsiteY60" fmla="*/ 590550 h 1905000"/>
                <a:gd name="connsiteX61" fmla="*/ 276225 w 842963"/>
                <a:gd name="connsiteY61" fmla="*/ 590550 h 1905000"/>
                <a:gd name="connsiteX62" fmla="*/ 266700 w 842963"/>
                <a:gd name="connsiteY62" fmla="*/ 528637 h 1905000"/>
                <a:gd name="connsiteX63" fmla="*/ 247650 w 842963"/>
                <a:gd name="connsiteY63" fmla="*/ 504825 h 1905000"/>
                <a:gd name="connsiteX64" fmla="*/ 247650 w 842963"/>
                <a:gd name="connsiteY64" fmla="*/ 504825 h 1905000"/>
                <a:gd name="connsiteX65" fmla="*/ 200025 w 842963"/>
                <a:gd name="connsiteY65" fmla="*/ 538162 h 1905000"/>
                <a:gd name="connsiteX66" fmla="*/ 185738 w 842963"/>
                <a:gd name="connsiteY66" fmla="*/ 547688 h 1905000"/>
                <a:gd name="connsiteX67" fmla="*/ 223838 w 842963"/>
                <a:gd name="connsiteY67" fmla="*/ 504824 h 1905000"/>
                <a:gd name="connsiteX68" fmla="*/ 209550 w 842963"/>
                <a:gd name="connsiteY68" fmla="*/ 495300 h 1905000"/>
                <a:gd name="connsiteX69" fmla="*/ 190500 w 842963"/>
                <a:gd name="connsiteY69" fmla="*/ 523875 h 1905000"/>
                <a:gd name="connsiteX70" fmla="*/ 104775 w 842963"/>
                <a:gd name="connsiteY70"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61913 w 842963"/>
                <a:gd name="connsiteY16" fmla="*/ 33337 h 1905000"/>
                <a:gd name="connsiteX17" fmla="*/ 147638 w 842963"/>
                <a:gd name="connsiteY17" fmla="*/ 0 h 1905000"/>
                <a:gd name="connsiteX18" fmla="*/ 257175 w 842963"/>
                <a:gd name="connsiteY18" fmla="*/ 80962 h 1905000"/>
                <a:gd name="connsiteX19" fmla="*/ 238125 w 842963"/>
                <a:gd name="connsiteY19" fmla="*/ 147637 h 1905000"/>
                <a:gd name="connsiteX20" fmla="*/ 319088 w 842963"/>
                <a:gd name="connsiteY20" fmla="*/ 252413 h 1905000"/>
                <a:gd name="connsiteX21" fmla="*/ 314325 w 842963"/>
                <a:gd name="connsiteY21" fmla="*/ 338137 h 1905000"/>
                <a:gd name="connsiteX22" fmla="*/ 300038 w 842963"/>
                <a:gd name="connsiteY22" fmla="*/ 352425 h 1905000"/>
                <a:gd name="connsiteX23" fmla="*/ 352425 w 842963"/>
                <a:gd name="connsiteY23" fmla="*/ 357187 h 1905000"/>
                <a:gd name="connsiteX24" fmla="*/ 319088 w 842963"/>
                <a:gd name="connsiteY24" fmla="*/ 466724 h 1905000"/>
                <a:gd name="connsiteX25" fmla="*/ 371475 w 842963"/>
                <a:gd name="connsiteY25" fmla="*/ 581025 h 1905000"/>
                <a:gd name="connsiteX26" fmla="*/ 366713 w 842963"/>
                <a:gd name="connsiteY26" fmla="*/ 676275 h 1905000"/>
                <a:gd name="connsiteX27" fmla="*/ 461963 w 842963"/>
                <a:gd name="connsiteY27" fmla="*/ 857250 h 1905000"/>
                <a:gd name="connsiteX28" fmla="*/ 552450 w 842963"/>
                <a:gd name="connsiteY28" fmla="*/ 995362 h 1905000"/>
                <a:gd name="connsiteX29" fmla="*/ 604838 w 842963"/>
                <a:gd name="connsiteY29" fmla="*/ 1104900 h 1905000"/>
                <a:gd name="connsiteX30" fmla="*/ 642938 w 842963"/>
                <a:gd name="connsiteY30" fmla="*/ 1204912 h 1905000"/>
                <a:gd name="connsiteX31" fmla="*/ 685800 w 842963"/>
                <a:gd name="connsiteY31" fmla="*/ 1304925 h 1905000"/>
                <a:gd name="connsiteX32" fmla="*/ 700088 w 842963"/>
                <a:gd name="connsiteY32" fmla="*/ 1385887 h 1905000"/>
                <a:gd name="connsiteX33" fmla="*/ 700088 w 842963"/>
                <a:gd name="connsiteY33" fmla="*/ 1462087 h 1905000"/>
                <a:gd name="connsiteX34" fmla="*/ 766763 w 842963"/>
                <a:gd name="connsiteY34" fmla="*/ 1609725 h 1905000"/>
                <a:gd name="connsiteX35" fmla="*/ 819150 w 842963"/>
                <a:gd name="connsiteY35" fmla="*/ 1719262 h 1905000"/>
                <a:gd name="connsiteX36" fmla="*/ 814388 w 842963"/>
                <a:gd name="connsiteY36" fmla="*/ 1814512 h 1905000"/>
                <a:gd name="connsiteX37" fmla="*/ 842963 w 842963"/>
                <a:gd name="connsiteY37" fmla="*/ 1905000 h 1905000"/>
                <a:gd name="connsiteX38" fmla="*/ 776288 w 842963"/>
                <a:gd name="connsiteY38" fmla="*/ 1895475 h 1905000"/>
                <a:gd name="connsiteX39" fmla="*/ 685800 w 842963"/>
                <a:gd name="connsiteY39" fmla="*/ 1833562 h 1905000"/>
                <a:gd name="connsiteX40" fmla="*/ 633413 w 842963"/>
                <a:gd name="connsiteY40" fmla="*/ 1776412 h 1905000"/>
                <a:gd name="connsiteX41" fmla="*/ 609600 w 842963"/>
                <a:gd name="connsiteY41" fmla="*/ 1733550 h 1905000"/>
                <a:gd name="connsiteX42" fmla="*/ 604838 w 842963"/>
                <a:gd name="connsiteY42" fmla="*/ 1681162 h 1905000"/>
                <a:gd name="connsiteX43" fmla="*/ 600075 w 842963"/>
                <a:gd name="connsiteY43" fmla="*/ 1557337 h 1905000"/>
                <a:gd name="connsiteX44" fmla="*/ 633413 w 842963"/>
                <a:gd name="connsiteY44" fmla="*/ 1381125 h 1905000"/>
                <a:gd name="connsiteX45" fmla="*/ 576263 w 842963"/>
                <a:gd name="connsiteY45" fmla="*/ 1171575 h 1905000"/>
                <a:gd name="connsiteX46" fmla="*/ 542925 w 842963"/>
                <a:gd name="connsiteY46" fmla="*/ 1128712 h 1905000"/>
                <a:gd name="connsiteX47" fmla="*/ 509588 w 842963"/>
                <a:gd name="connsiteY47" fmla="*/ 1104900 h 1905000"/>
                <a:gd name="connsiteX48" fmla="*/ 500063 w 842963"/>
                <a:gd name="connsiteY48" fmla="*/ 1052512 h 1905000"/>
                <a:gd name="connsiteX49" fmla="*/ 471488 w 842963"/>
                <a:gd name="connsiteY49" fmla="*/ 1019175 h 1905000"/>
                <a:gd name="connsiteX50" fmla="*/ 452438 w 842963"/>
                <a:gd name="connsiteY50" fmla="*/ 971550 h 1905000"/>
                <a:gd name="connsiteX51" fmla="*/ 395288 w 842963"/>
                <a:gd name="connsiteY51" fmla="*/ 847725 h 1905000"/>
                <a:gd name="connsiteX52" fmla="*/ 361950 w 842963"/>
                <a:gd name="connsiteY52" fmla="*/ 819150 h 1905000"/>
                <a:gd name="connsiteX53" fmla="*/ 338138 w 842963"/>
                <a:gd name="connsiteY53" fmla="*/ 809625 h 1905000"/>
                <a:gd name="connsiteX54" fmla="*/ 328613 w 842963"/>
                <a:gd name="connsiteY54" fmla="*/ 781050 h 1905000"/>
                <a:gd name="connsiteX55" fmla="*/ 333375 w 842963"/>
                <a:gd name="connsiteY55" fmla="*/ 747712 h 1905000"/>
                <a:gd name="connsiteX56" fmla="*/ 309563 w 842963"/>
                <a:gd name="connsiteY56" fmla="*/ 728662 h 1905000"/>
                <a:gd name="connsiteX57" fmla="*/ 290513 w 842963"/>
                <a:gd name="connsiteY57" fmla="*/ 700087 h 1905000"/>
                <a:gd name="connsiteX58" fmla="*/ 285750 w 842963"/>
                <a:gd name="connsiteY58" fmla="*/ 666750 h 1905000"/>
                <a:gd name="connsiteX59" fmla="*/ 280988 w 842963"/>
                <a:gd name="connsiteY59" fmla="*/ 619125 h 1905000"/>
                <a:gd name="connsiteX60" fmla="*/ 276225 w 842963"/>
                <a:gd name="connsiteY60" fmla="*/ 590550 h 1905000"/>
                <a:gd name="connsiteX61" fmla="*/ 276225 w 842963"/>
                <a:gd name="connsiteY61" fmla="*/ 590550 h 1905000"/>
                <a:gd name="connsiteX62" fmla="*/ 266700 w 842963"/>
                <a:gd name="connsiteY62" fmla="*/ 528637 h 1905000"/>
                <a:gd name="connsiteX63" fmla="*/ 247650 w 842963"/>
                <a:gd name="connsiteY63" fmla="*/ 504825 h 1905000"/>
                <a:gd name="connsiteX64" fmla="*/ 247650 w 842963"/>
                <a:gd name="connsiteY64" fmla="*/ 504825 h 1905000"/>
                <a:gd name="connsiteX65" fmla="*/ 200025 w 842963"/>
                <a:gd name="connsiteY65" fmla="*/ 538162 h 1905000"/>
                <a:gd name="connsiteX66" fmla="*/ 185738 w 842963"/>
                <a:gd name="connsiteY66" fmla="*/ 547688 h 1905000"/>
                <a:gd name="connsiteX67" fmla="*/ 223838 w 842963"/>
                <a:gd name="connsiteY67" fmla="*/ 504824 h 1905000"/>
                <a:gd name="connsiteX68" fmla="*/ 209550 w 842963"/>
                <a:gd name="connsiteY68" fmla="*/ 495300 h 1905000"/>
                <a:gd name="connsiteX69" fmla="*/ 190500 w 842963"/>
                <a:gd name="connsiteY69" fmla="*/ 523875 h 1905000"/>
                <a:gd name="connsiteX70" fmla="*/ 104775 w 842963"/>
                <a:gd name="connsiteY70"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61913 w 842963"/>
                <a:gd name="connsiteY16" fmla="*/ 33337 h 1905000"/>
                <a:gd name="connsiteX17" fmla="*/ 147638 w 842963"/>
                <a:gd name="connsiteY17" fmla="*/ 0 h 1905000"/>
                <a:gd name="connsiteX18" fmla="*/ 257175 w 842963"/>
                <a:gd name="connsiteY18" fmla="*/ 80962 h 1905000"/>
                <a:gd name="connsiteX19" fmla="*/ 238125 w 842963"/>
                <a:gd name="connsiteY19" fmla="*/ 147637 h 1905000"/>
                <a:gd name="connsiteX20" fmla="*/ 319088 w 842963"/>
                <a:gd name="connsiteY20" fmla="*/ 252413 h 1905000"/>
                <a:gd name="connsiteX21" fmla="*/ 314325 w 842963"/>
                <a:gd name="connsiteY21" fmla="*/ 338137 h 1905000"/>
                <a:gd name="connsiteX22" fmla="*/ 300038 w 842963"/>
                <a:gd name="connsiteY22" fmla="*/ 352425 h 1905000"/>
                <a:gd name="connsiteX23" fmla="*/ 352425 w 842963"/>
                <a:gd name="connsiteY23" fmla="*/ 357187 h 1905000"/>
                <a:gd name="connsiteX24" fmla="*/ 400051 w 842963"/>
                <a:gd name="connsiteY24" fmla="*/ 447674 h 1905000"/>
                <a:gd name="connsiteX25" fmla="*/ 371475 w 842963"/>
                <a:gd name="connsiteY25" fmla="*/ 581025 h 1905000"/>
                <a:gd name="connsiteX26" fmla="*/ 366713 w 842963"/>
                <a:gd name="connsiteY26" fmla="*/ 676275 h 1905000"/>
                <a:gd name="connsiteX27" fmla="*/ 461963 w 842963"/>
                <a:gd name="connsiteY27" fmla="*/ 857250 h 1905000"/>
                <a:gd name="connsiteX28" fmla="*/ 552450 w 842963"/>
                <a:gd name="connsiteY28" fmla="*/ 995362 h 1905000"/>
                <a:gd name="connsiteX29" fmla="*/ 604838 w 842963"/>
                <a:gd name="connsiteY29" fmla="*/ 1104900 h 1905000"/>
                <a:gd name="connsiteX30" fmla="*/ 642938 w 842963"/>
                <a:gd name="connsiteY30" fmla="*/ 1204912 h 1905000"/>
                <a:gd name="connsiteX31" fmla="*/ 685800 w 842963"/>
                <a:gd name="connsiteY31" fmla="*/ 1304925 h 1905000"/>
                <a:gd name="connsiteX32" fmla="*/ 700088 w 842963"/>
                <a:gd name="connsiteY32" fmla="*/ 1385887 h 1905000"/>
                <a:gd name="connsiteX33" fmla="*/ 700088 w 842963"/>
                <a:gd name="connsiteY33" fmla="*/ 1462087 h 1905000"/>
                <a:gd name="connsiteX34" fmla="*/ 766763 w 842963"/>
                <a:gd name="connsiteY34" fmla="*/ 1609725 h 1905000"/>
                <a:gd name="connsiteX35" fmla="*/ 819150 w 842963"/>
                <a:gd name="connsiteY35" fmla="*/ 1719262 h 1905000"/>
                <a:gd name="connsiteX36" fmla="*/ 814388 w 842963"/>
                <a:gd name="connsiteY36" fmla="*/ 1814512 h 1905000"/>
                <a:gd name="connsiteX37" fmla="*/ 842963 w 842963"/>
                <a:gd name="connsiteY37" fmla="*/ 1905000 h 1905000"/>
                <a:gd name="connsiteX38" fmla="*/ 776288 w 842963"/>
                <a:gd name="connsiteY38" fmla="*/ 1895475 h 1905000"/>
                <a:gd name="connsiteX39" fmla="*/ 685800 w 842963"/>
                <a:gd name="connsiteY39" fmla="*/ 1833562 h 1905000"/>
                <a:gd name="connsiteX40" fmla="*/ 633413 w 842963"/>
                <a:gd name="connsiteY40" fmla="*/ 1776412 h 1905000"/>
                <a:gd name="connsiteX41" fmla="*/ 609600 w 842963"/>
                <a:gd name="connsiteY41" fmla="*/ 1733550 h 1905000"/>
                <a:gd name="connsiteX42" fmla="*/ 604838 w 842963"/>
                <a:gd name="connsiteY42" fmla="*/ 1681162 h 1905000"/>
                <a:gd name="connsiteX43" fmla="*/ 600075 w 842963"/>
                <a:gd name="connsiteY43" fmla="*/ 1557337 h 1905000"/>
                <a:gd name="connsiteX44" fmla="*/ 633413 w 842963"/>
                <a:gd name="connsiteY44" fmla="*/ 1381125 h 1905000"/>
                <a:gd name="connsiteX45" fmla="*/ 576263 w 842963"/>
                <a:gd name="connsiteY45" fmla="*/ 1171575 h 1905000"/>
                <a:gd name="connsiteX46" fmla="*/ 542925 w 842963"/>
                <a:gd name="connsiteY46" fmla="*/ 1128712 h 1905000"/>
                <a:gd name="connsiteX47" fmla="*/ 509588 w 842963"/>
                <a:gd name="connsiteY47" fmla="*/ 1104900 h 1905000"/>
                <a:gd name="connsiteX48" fmla="*/ 500063 w 842963"/>
                <a:gd name="connsiteY48" fmla="*/ 1052512 h 1905000"/>
                <a:gd name="connsiteX49" fmla="*/ 471488 w 842963"/>
                <a:gd name="connsiteY49" fmla="*/ 1019175 h 1905000"/>
                <a:gd name="connsiteX50" fmla="*/ 452438 w 842963"/>
                <a:gd name="connsiteY50" fmla="*/ 971550 h 1905000"/>
                <a:gd name="connsiteX51" fmla="*/ 395288 w 842963"/>
                <a:gd name="connsiteY51" fmla="*/ 847725 h 1905000"/>
                <a:gd name="connsiteX52" fmla="*/ 361950 w 842963"/>
                <a:gd name="connsiteY52" fmla="*/ 819150 h 1905000"/>
                <a:gd name="connsiteX53" fmla="*/ 338138 w 842963"/>
                <a:gd name="connsiteY53" fmla="*/ 809625 h 1905000"/>
                <a:gd name="connsiteX54" fmla="*/ 328613 w 842963"/>
                <a:gd name="connsiteY54" fmla="*/ 781050 h 1905000"/>
                <a:gd name="connsiteX55" fmla="*/ 333375 w 842963"/>
                <a:gd name="connsiteY55" fmla="*/ 747712 h 1905000"/>
                <a:gd name="connsiteX56" fmla="*/ 309563 w 842963"/>
                <a:gd name="connsiteY56" fmla="*/ 728662 h 1905000"/>
                <a:gd name="connsiteX57" fmla="*/ 290513 w 842963"/>
                <a:gd name="connsiteY57" fmla="*/ 700087 h 1905000"/>
                <a:gd name="connsiteX58" fmla="*/ 285750 w 842963"/>
                <a:gd name="connsiteY58" fmla="*/ 666750 h 1905000"/>
                <a:gd name="connsiteX59" fmla="*/ 280988 w 842963"/>
                <a:gd name="connsiteY59" fmla="*/ 619125 h 1905000"/>
                <a:gd name="connsiteX60" fmla="*/ 276225 w 842963"/>
                <a:gd name="connsiteY60" fmla="*/ 590550 h 1905000"/>
                <a:gd name="connsiteX61" fmla="*/ 276225 w 842963"/>
                <a:gd name="connsiteY61" fmla="*/ 590550 h 1905000"/>
                <a:gd name="connsiteX62" fmla="*/ 266700 w 842963"/>
                <a:gd name="connsiteY62" fmla="*/ 528637 h 1905000"/>
                <a:gd name="connsiteX63" fmla="*/ 247650 w 842963"/>
                <a:gd name="connsiteY63" fmla="*/ 504825 h 1905000"/>
                <a:gd name="connsiteX64" fmla="*/ 247650 w 842963"/>
                <a:gd name="connsiteY64" fmla="*/ 504825 h 1905000"/>
                <a:gd name="connsiteX65" fmla="*/ 200025 w 842963"/>
                <a:gd name="connsiteY65" fmla="*/ 538162 h 1905000"/>
                <a:gd name="connsiteX66" fmla="*/ 185738 w 842963"/>
                <a:gd name="connsiteY66" fmla="*/ 547688 h 1905000"/>
                <a:gd name="connsiteX67" fmla="*/ 223838 w 842963"/>
                <a:gd name="connsiteY67" fmla="*/ 504824 h 1905000"/>
                <a:gd name="connsiteX68" fmla="*/ 209550 w 842963"/>
                <a:gd name="connsiteY68" fmla="*/ 495300 h 1905000"/>
                <a:gd name="connsiteX69" fmla="*/ 190500 w 842963"/>
                <a:gd name="connsiteY69" fmla="*/ 523875 h 1905000"/>
                <a:gd name="connsiteX70" fmla="*/ 104775 w 842963"/>
                <a:gd name="connsiteY70"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61913 w 842963"/>
                <a:gd name="connsiteY16" fmla="*/ 33337 h 1905000"/>
                <a:gd name="connsiteX17" fmla="*/ 147638 w 842963"/>
                <a:gd name="connsiteY17" fmla="*/ 0 h 1905000"/>
                <a:gd name="connsiteX18" fmla="*/ 257175 w 842963"/>
                <a:gd name="connsiteY18" fmla="*/ 80962 h 1905000"/>
                <a:gd name="connsiteX19" fmla="*/ 238125 w 842963"/>
                <a:gd name="connsiteY19" fmla="*/ 147637 h 1905000"/>
                <a:gd name="connsiteX20" fmla="*/ 319088 w 842963"/>
                <a:gd name="connsiteY20" fmla="*/ 252413 h 1905000"/>
                <a:gd name="connsiteX21" fmla="*/ 314325 w 842963"/>
                <a:gd name="connsiteY21" fmla="*/ 338137 h 1905000"/>
                <a:gd name="connsiteX22" fmla="*/ 300038 w 842963"/>
                <a:gd name="connsiteY22" fmla="*/ 352425 h 1905000"/>
                <a:gd name="connsiteX23" fmla="*/ 395287 w 842963"/>
                <a:gd name="connsiteY23" fmla="*/ 319087 h 1905000"/>
                <a:gd name="connsiteX24" fmla="*/ 400051 w 842963"/>
                <a:gd name="connsiteY24" fmla="*/ 447674 h 1905000"/>
                <a:gd name="connsiteX25" fmla="*/ 371475 w 842963"/>
                <a:gd name="connsiteY25" fmla="*/ 581025 h 1905000"/>
                <a:gd name="connsiteX26" fmla="*/ 366713 w 842963"/>
                <a:gd name="connsiteY26" fmla="*/ 676275 h 1905000"/>
                <a:gd name="connsiteX27" fmla="*/ 461963 w 842963"/>
                <a:gd name="connsiteY27" fmla="*/ 857250 h 1905000"/>
                <a:gd name="connsiteX28" fmla="*/ 552450 w 842963"/>
                <a:gd name="connsiteY28" fmla="*/ 995362 h 1905000"/>
                <a:gd name="connsiteX29" fmla="*/ 604838 w 842963"/>
                <a:gd name="connsiteY29" fmla="*/ 1104900 h 1905000"/>
                <a:gd name="connsiteX30" fmla="*/ 642938 w 842963"/>
                <a:gd name="connsiteY30" fmla="*/ 1204912 h 1905000"/>
                <a:gd name="connsiteX31" fmla="*/ 685800 w 842963"/>
                <a:gd name="connsiteY31" fmla="*/ 1304925 h 1905000"/>
                <a:gd name="connsiteX32" fmla="*/ 700088 w 842963"/>
                <a:gd name="connsiteY32" fmla="*/ 1385887 h 1905000"/>
                <a:gd name="connsiteX33" fmla="*/ 700088 w 842963"/>
                <a:gd name="connsiteY33" fmla="*/ 1462087 h 1905000"/>
                <a:gd name="connsiteX34" fmla="*/ 766763 w 842963"/>
                <a:gd name="connsiteY34" fmla="*/ 1609725 h 1905000"/>
                <a:gd name="connsiteX35" fmla="*/ 819150 w 842963"/>
                <a:gd name="connsiteY35" fmla="*/ 1719262 h 1905000"/>
                <a:gd name="connsiteX36" fmla="*/ 814388 w 842963"/>
                <a:gd name="connsiteY36" fmla="*/ 1814512 h 1905000"/>
                <a:gd name="connsiteX37" fmla="*/ 842963 w 842963"/>
                <a:gd name="connsiteY37" fmla="*/ 1905000 h 1905000"/>
                <a:gd name="connsiteX38" fmla="*/ 776288 w 842963"/>
                <a:gd name="connsiteY38" fmla="*/ 1895475 h 1905000"/>
                <a:gd name="connsiteX39" fmla="*/ 685800 w 842963"/>
                <a:gd name="connsiteY39" fmla="*/ 1833562 h 1905000"/>
                <a:gd name="connsiteX40" fmla="*/ 633413 w 842963"/>
                <a:gd name="connsiteY40" fmla="*/ 1776412 h 1905000"/>
                <a:gd name="connsiteX41" fmla="*/ 609600 w 842963"/>
                <a:gd name="connsiteY41" fmla="*/ 1733550 h 1905000"/>
                <a:gd name="connsiteX42" fmla="*/ 604838 w 842963"/>
                <a:gd name="connsiteY42" fmla="*/ 1681162 h 1905000"/>
                <a:gd name="connsiteX43" fmla="*/ 600075 w 842963"/>
                <a:gd name="connsiteY43" fmla="*/ 1557337 h 1905000"/>
                <a:gd name="connsiteX44" fmla="*/ 633413 w 842963"/>
                <a:gd name="connsiteY44" fmla="*/ 1381125 h 1905000"/>
                <a:gd name="connsiteX45" fmla="*/ 576263 w 842963"/>
                <a:gd name="connsiteY45" fmla="*/ 1171575 h 1905000"/>
                <a:gd name="connsiteX46" fmla="*/ 542925 w 842963"/>
                <a:gd name="connsiteY46" fmla="*/ 1128712 h 1905000"/>
                <a:gd name="connsiteX47" fmla="*/ 509588 w 842963"/>
                <a:gd name="connsiteY47" fmla="*/ 1104900 h 1905000"/>
                <a:gd name="connsiteX48" fmla="*/ 500063 w 842963"/>
                <a:gd name="connsiteY48" fmla="*/ 1052512 h 1905000"/>
                <a:gd name="connsiteX49" fmla="*/ 471488 w 842963"/>
                <a:gd name="connsiteY49" fmla="*/ 1019175 h 1905000"/>
                <a:gd name="connsiteX50" fmla="*/ 452438 w 842963"/>
                <a:gd name="connsiteY50" fmla="*/ 971550 h 1905000"/>
                <a:gd name="connsiteX51" fmla="*/ 395288 w 842963"/>
                <a:gd name="connsiteY51" fmla="*/ 847725 h 1905000"/>
                <a:gd name="connsiteX52" fmla="*/ 361950 w 842963"/>
                <a:gd name="connsiteY52" fmla="*/ 819150 h 1905000"/>
                <a:gd name="connsiteX53" fmla="*/ 338138 w 842963"/>
                <a:gd name="connsiteY53" fmla="*/ 809625 h 1905000"/>
                <a:gd name="connsiteX54" fmla="*/ 328613 w 842963"/>
                <a:gd name="connsiteY54" fmla="*/ 781050 h 1905000"/>
                <a:gd name="connsiteX55" fmla="*/ 333375 w 842963"/>
                <a:gd name="connsiteY55" fmla="*/ 747712 h 1905000"/>
                <a:gd name="connsiteX56" fmla="*/ 309563 w 842963"/>
                <a:gd name="connsiteY56" fmla="*/ 728662 h 1905000"/>
                <a:gd name="connsiteX57" fmla="*/ 290513 w 842963"/>
                <a:gd name="connsiteY57" fmla="*/ 700087 h 1905000"/>
                <a:gd name="connsiteX58" fmla="*/ 285750 w 842963"/>
                <a:gd name="connsiteY58" fmla="*/ 666750 h 1905000"/>
                <a:gd name="connsiteX59" fmla="*/ 280988 w 842963"/>
                <a:gd name="connsiteY59" fmla="*/ 619125 h 1905000"/>
                <a:gd name="connsiteX60" fmla="*/ 276225 w 842963"/>
                <a:gd name="connsiteY60" fmla="*/ 590550 h 1905000"/>
                <a:gd name="connsiteX61" fmla="*/ 276225 w 842963"/>
                <a:gd name="connsiteY61" fmla="*/ 590550 h 1905000"/>
                <a:gd name="connsiteX62" fmla="*/ 266700 w 842963"/>
                <a:gd name="connsiteY62" fmla="*/ 528637 h 1905000"/>
                <a:gd name="connsiteX63" fmla="*/ 247650 w 842963"/>
                <a:gd name="connsiteY63" fmla="*/ 504825 h 1905000"/>
                <a:gd name="connsiteX64" fmla="*/ 247650 w 842963"/>
                <a:gd name="connsiteY64" fmla="*/ 504825 h 1905000"/>
                <a:gd name="connsiteX65" fmla="*/ 200025 w 842963"/>
                <a:gd name="connsiteY65" fmla="*/ 538162 h 1905000"/>
                <a:gd name="connsiteX66" fmla="*/ 185738 w 842963"/>
                <a:gd name="connsiteY66" fmla="*/ 547688 h 1905000"/>
                <a:gd name="connsiteX67" fmla="*/ 223838 w 842963"/>
                <a:gd name="connsiteY67" fmla="*/ 504824 h 1905000"/>
                <a:gd name="connsiteX68" fmla="*/ 209550 w 842963"/>
                <a:gd name="connsiteY68" fmla="*/ 495300 h 1905000"/>
                <a:gd name="connsiteX69" fmla="*/ 190500 w 842963"/>
                <a:gd name="connsiteY69" fmla="*/ 523875 h 1905000"/>
                <a:gd name="connsiteX70" fmla="*/ 104775 w 842963"/>
                <a:gd name="connsiteY70"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61913 w 842963"/>
                <a:gd name="connsiteY16" fmla="*/ 33337 h 1905000"/>
                <a:gd name="connsiteX17" fmla="*/ 147638 w 842963"/>
                <a:gd name="connsiteY17" fmla="*/ 0 h 1905000"/>
                <a:gd name="connsiteX18" fmla="*/ 257175 w 842963"/>
                <a:gd name="connsiteY18" fmla="*/ 80962 h 1905000"/>
                <a:gd name="connsiteX19" fmla="*/ 238125 w 842963"/>
                <a:gd name="connsiteY19" fmla="*/ 147637 h 1905000"/>
                <a:gd name="connsiteX20" fmla="*/ 338138 w 842963"/>
                <a:gd name="connsiteY20" fmla="*/ 214313 h 1905000"/>
                <a:gd name="connsiteX21" fmla="*/ 314325 w 842963"/>
                <a:gd name="connsiteY21" fmla="*/ 338137 h 1905000"/>
                <a:gd name="connsiteX22" fmla="*/ 300038 w 842963"/>
                <a:gd name="connsiteY22" fmla="*/ 352425 h 1905000"/>
                <a:gd name="connsiteX23" fmla="*/ 395287 w 842963"/>
                <a:gd name="connsiteY23" fmla="*/ 319087 h 1905000"/>
                <a:gd name="connsiteX24" fmla="*/ 400051 w 842963"/>
                <a:gd name="connsiteY24" fmla="*/ 447674 h 1905000"/>
                <a:gd name="connsiteX25" fmla="*/ 371475 w 842963"/>
                <a:gd name="connsiteY25" fmla="*/ 581025 h 1905000"/>
                <a:gd name="connsiteX26" fmla="*/ 366713 w 842963"/>
                <a:gd name="connsiteY26" fmla="*/ 676275 h 1905000"/>
                <a:gd name="connsiteX27" fmla="*/ 461963 w 842963"/>
                <a:gd name="connsiteY27" fmla="*/ 857250 h 1905000"/>
                <a:gd name="connsiteX28" fmla="*/ 552450 w 842963"/>
                <a:gd name="connsiteY28" fmla="*/ 995362 h 1905000"/>
                <a:gd name="connsiteX29" fmla="*/ 604838 w 842963"/>
                <a:gd name="connsiteY29" fmla="*/ 1104900 h 1905000"/>
                <a:gd name="connsiteX30" fmla="*/ 642938 w 842963"/>
                <a:gd name="connsiteY30" fmla="*/ 1204912 h 1905000"/>
                <a:gd name="connsiteX31" fmla="*/ 685800 w 842963"/>
                <a:gd name="connsiteY31" fmla="*/ 1304925 h 1905000"/>
                <a:gd name="connsiteX32" fmla="*/ 700088 w 842963"/>
                <a:gd name="connsiteY32" fmla="*/ 1385887 h 1905000"/>
                <a:gd name="connsiteX33" fmla="*/ 700088 w 842963"/>
                <a:gd name="connsiteY33" fmla="*/ 1462087 h 1905000"/>
                <a:gd name="connsiteX34" fmla="*/ 766763 w 842963"/>
                <a:gd name="connsiteY34" fmla="*/ 1609725 h 1905000"/>
                <a:gd name="connsiteX35" fmla="*/ 819150 w 842963"/>
                <a:gd name="connsiteY35" fmla="*/ 1719262 h 1905000"/>
                <a:gd name="connsiteX36" fmla="*/ 814388 w 842963"/>
                <a:gd name="connsiteY36" fmla="*/ 1814512 h 1905000"/>
                <a:gd name="connsiteX37" fmla="*/ 842963 w 842963"/>
                <a:gd name="connsiteY37" fmla="*/ 1905000 h 1905000"/>
                <a:gd name="connsiteX38" fmla="*/ 776288 w 842963"/>
                <a:gd name="connsiteY38" fmla="*/ 1895475 h 1905000"/>
                <a:gd name="connsiteX39" fmla="*/ 685800 w 842963"/>
                <a:gd name="connsiteY39" fmla="*/ 1833562 h 1905000"/>
                <a:gd name="connsiteX40" fmla="*/ 633413 w 842963"/>
                <a:gd name="connsiteY40" fmla="*/ 1776412 h 1905000"/>
                <a:gd name="connsiteX41" fmla="*/ 609600 w 842963"/>
                <a:gd name="connsiteY41" fmla="*/ 1733550 h 1905000"/>
                <a:gd name="connsiteX42" fmla="*/ 604838 w 842963"/>
                <a:gd name="connsiteY42" fmla="*/ 1681162 h 1905000"/>
                <a:gd name="connsiteX43" fmla="*/ 600075 w 842963"/>
                <a:gd name="connsiteY43" fmla="*/ 1557337 h 1905000"/>
                <a:gd name="connsiteX44" fmla="*/ 633413 w 842963"/>
                <a:gd name="connsiteY44" fmla="*/ 1381125 h 1905000"/>
                <a:gd name="connsiteX45" fmla="*/ 576263 w 842963"/>
                <a:gd name="connsiteY45" fmla="*/ 1171575 h 1905000"/>
                <a:gd name="connsiteX46" fmla="*/ 542925 w 842963"/>
                <a:gd name="connsiteY46" fmla="*/ 1128712 h 1905000"/>
                <a:gd name="connsiteX47" fmla="*/ 509588 w 842963"/>
                <a:gd name="connsiteY47" fmla="*/ 1104900 h 1905000"/>
                <a:gd name="connsiteX48" fmla="*/ 500063 w 842963"/>
                <a:gd name="connsiteY48" fmla="*/ 1052512 h 1905000"/>
                <a:gd name="connsiteX49" fmla="*/ 471488 w 842963"/>
                <a:gd name="connsiteY49" fmla="*/ 1019175 h 1905000"/>
                <a:gd name="connsiteX50" fmla="*/ 452438 w 842963"/>
                <a:gd name="connsiteY50" fmla="*/ 971550 h 1905000"/>
                <a:gd name="connsiteX51" fmla="*/ 395288 w 842963"/>
                <a:gd name="connsiteY51" fmla="*/ 847725 h 1905000"/>
                <a:gd name="connsiteX52" fmla="*/ 361950 w 842963"/>
                <a:gd name="connsiteY52" fmla="*/ 819150 h 1905000"/>
                <a:gd name="connsiteX53" fmla="*/ 338138 w 842963"/>
                <a:gd name="connsiteY53" fmla="*/ 809625 h 1905000"/>
                <a:gd name="connsiteX54" fmla="*/ 328613 w 842963"/>
                <a:gd name="connsiteY54" fmla="*/ 781050 h 1905000"/>
                <a:gd name="connsiteX55" fmla="*/ 333375 w 842963"/>
                <a:gd name="connsiteY55" fmla="*/ 747712 h 1905000"/>
                <a:gd name="connsiteX56" fmla="*/ 309563 w 842963"/>
                <a:gd name="connsiteY56" fmla="*/ 728662 h 1905000"/>
                <a:gd name="connsiteX57" fmla="*/ 290513 w 842963"/>
                <a:gd name="connsiteY57" fmla="*/ 700087 h 1905000"/>
                <a:gd name="connsiteX58" fmla="*/ 285750 w 842963"/>
                <a:gd name="connsiteY58" fmla="*/ 666750 h 1905000"/>
                <a:gd name="connsiteX59" fmla="*/ 280988 w 842963"/>
                <a:gd name="connsiteY59" fmla="*/ 619125 h 1905000"/>
                <a:gd name="connsiteX60" fmla="*/ 276225 w 842963"/>
                <a:gd name="connsiteY60" fmla="*/ 590550 h 1905000"/>
                <a:gd name="connsiteX61" fmla="*/ 276225 w 842963"/>
                <a:gd name="connsiteY61" fmla="*/ 590550 h 1905000"/>
                <a:gd name="connsiteX62" fmla="*/ 266700 w 842963"/>
                <a:gd name="connsiteY62" fmla="*/ 528637 h 1905000"/>
                <a:gd name="connsiteX63" fmla="*/ 247650 w 842963"/>
                <a:gd name="connsiteY63" fmla="*/ 504825 h 1905000"/>
                <a:gd name="connsiteX64" fmla="*/ 247650 w 842963"/>
                <a:gd name="connsiteY64" fmla="*/ 504825 h 1905000"/>
                <a:gd name="connsiteX65" fmla="*/ 200025 w 842963"/>
                <a:gd name="connsiteY65" fmla="*/ 538162 h 1905000"/>
                <a:gd name="connsiteX66" fmla="*/ 185738 w 842963"/>
                <a:gd name="connsiteY66" fmla="*/ 547688 h 1905000"/>
                <a:gd name="connsiteX67" fmla="*/ 223838 w 842963"/>
                <a:gd name="connsiteY67" fmla="*/ 504824 h 1905000"/>
                <a:gd name="connsiteX68" fmla="*/ 209550 w 842963"/>
                <a:gd name="connsiteY68" fmla="*/ 495300 h 1905000"/>
                <a:gd name="connsiteX69" fmla="*/ 190500 w 842963"/>
                <a:gd name="connsiteY69" fmla="*/ 523875 h 1905000"/>
                <a:gd name="connsiteX70" fmla="*/ 104775 w 842963"/>
                <a:gd name="connsiteY70"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61913 w 842963"/>
                <a:gd name="connsiteY16" fmla="*/ 33337 h 1905000"/>
                <a:gd name="connsiteX17" fmla="*/ 147638 w 842963"/>
                <a:gd name="connsiteY17" fmla="*/ 0 h 1905000"/>
                <a:gd name="connsiteX18" fmla="*/ 257175 w 842963"/>
                <a:gd name="connsiteY18" fmla="*/ 80962 h 1905000"/>
                <a:gd name="connsiteX19" fmla="*/ 238125 w 842963"/>
                <a:gd name="connsiteY19" fmla="*/ 147637 h 1905000"/>
                <a:gd name="connsiteX20" fmla="*/ 338138 w 842963"/>
                <a:gd name="connsiteY20" fmla="*/ 214313 h 1905000"/>
                <a:gd name="connsiteX21" fmla="*/ 314325 w 842963"/>
                <a:gd name="connsiteY21" fmla="*/ 338137 h 1905000"/>
                <a:gd name="connsiteX22" fmla="*/ 300038 w 842963"/>
                <a:gd name="connsiteY22" fmla="*/ 352425 h 1905000"/>
                <a:gd name="connsiteX23" fmla="*/ 323849 w 842963"/>
                <a:gd name="connsiteY23" fmla="*/ 347662 h 1905000"/>
                <a:gd name="connsiteX24" fmla="*/ 400051 w 842963"/>
                <a:gd name="connsiteY24" fmla="*/ 447674 h 1905000"/>
                <a:gd name="connsiteX25" fmla="*/ 371475 w 842963"/>
                <a:gd name="connsiteY25" fmla="*/ 581025 h 1905000"/>
                <a:gd name="connsiteX26" fmla="*/ 366713 w 842963"/>
                <a:gd name="connsiteY26" fmla="*/ 676275 h 1905000"/>
                <a:gd name="connsiteX27" fmla="*/ 461963 w 842963"/>
                <a:gd name="connsiteY27" fmla="*/ 857250 h 1905000"/>
                <a:gd name="connsiteX28" fmla="*/ 552450 w 842963"/>
                <a:gd name="connsiteY28" fmla="*/ 995362 h 1905000"/>
                <a:gd name="connsiteX29" fmla="*/ 604838 w 842963"/>
                <a:gd name="connsiteY29" fmla="*/ 1104900 h 1905000"/>
                <a:gd name="connsiteX30" fmla="*/ 642938 w 842963"/>
                <a:gd name="connsiteY30" fmla="*/ 1204912 h 1905000"/>
                <a:gd name="connsiteX31" fmla="*/ 685800 w 842963"/>
                <a:gd name="connsiteY31" fmla="*/ 1304925 h 1905000"/>
                <a:gd name="connsiteX32" fmla="*/ 700088 w 842963"/>
                <a:gd name="connsiteY32" fmla="*/ 1385887 h 1905000"/>
                <a:gd name="connsiteX33" fmla="*/ 700088 w 842963"/>
                <a:gd name="connsiteY33" fmla="*/ 1462087 h 1905000"/>
                <a:gd name="connsiteX34" fmla="*/ 766763 w 842963"/>
                <a:gd name="connsiteY34" fmla="*/ 1609725 h 1905000"/>
                <a:gd name="connsiteX35" fmla="*/ 819150 w 842963"/>
                <a:gd name="connsiteY35" fmla="*/ 1719262 h 1905000"/>
                <a:gd name="connsiteX36" fmla="*/ 814388 w 842963"/>
                <a:gd name="connsiteY36" fmla="*/ 1814512 h 1905000"/>
                <a:gd name="connsiteX37" fmla="*/ 842963 w 842963"/>
                <a:gd name="connsiteY37" fmla="*/ 1905000 h 1905000"/>
                <a:gd name="connsiteX38" fmla="*/ 776288 w 842963"/>
                <a:gd name="connsiteY38" fmla="*/ 1895475 h 1905000"/>
                <a:gd name="connsiteX39" fmla="*/ 685800 w 842963"/>
                <a:gd name="connsiteY39" fmla="*/ 1833562 h 1905000"/>
                <a:gd name="connsiteX40" fmla="*/ 633413 w 842963"/>
                <a:gd name="connsiteY40" fmla="*/ 1776412 h 1905000"/>
                <a:gd name="connsiteX41" fmla="*/ 609600 w 842963"/>
                <a:gd name="connsiteY41" fmla="*/ 1733550 h 1905000"/>
                <a:gd name="connsiteX42" fmla="*/ 604838 w 842963"/>
                <a:gd name="connsiteY42" fmla="*/ 1681162 h 1905000"/>
                <a:gd name="connsiteX43" fmla="*/ 600075 w 842963"/>
                <a:gd name="connsiteY43" fmla="*/ 1557337 h 1905000"/>
                <a:gd name="connsiteX44" fmla="*/ 633413 w 842963"/>
                <a:gd name="connsiteY44" fmla="*/ 1381125 h 1905000"/>
                <a:gd name="connsiteX45" fmla="*/ 576263 w 842963"/>
                <a:gd name="connsiteY45" fmla="*/ 1171575 h 1905000"/>
                <a:gd name="connsiteX46" fmla="*/ 542925 w 842963"/>
                <a:gd name="connsiteY46" fmla="*/ 1128712 h 1905000"/>
                <a:gd name="connsiteX47" fmla="*/ 509588 w 842963"/>
                <a:gd name="connsiteY47" fmla="*/ 1104900 h 1905000"/>
                <a:gd name="connsiteX48" fmla="*/ 500063 w 842963"/>
                <a:gd name="connsiteY48" fmla="*/ 1052512 h 1905000"/>
                <a:gd name="connsiteX49" fmla="*/ 471488 w 842963"/>
                <a:gd name="connsiteY49" fmla="*/ 1019175 h 1905000"/>
                <a:gd name="connsiteX50" fmla="*/ 452438 w 842963"/>
                <a:gd name="connsiteY50" fmla="*/ 971550 h 1905000"/>
                <a:gd name="connsiteX51" fmla="*/ 395288 w 842963"/>
                <a:gd name="connsiteY51" fmla="*/ 847725 h 1905000"/>
                <a:gd name="connsiteX52" fmla="*/ 361950 w 842963"/>
                <a:gd name="connsiteY52" fmla="*/ 819150 h 1905000"/>
                <a:gd name="connsiteX53" fmla="*/ 338138 w 842963"/>
                <a:gd name="connsiteY53" fmla="*/ 809625 h 1905000"/>
                <a:gd name="connsiteX54" fmla="*/ 328613 w 842963"/>
                <a:gd name="connsiteY54" fmla="*/ 781050 h 1905000"/>
                <a:gd name="connsiteX55" fmla="*/ 333375 w 842963"/>
                <a:gd name="connsiteY55" fmla="*/ 747712 h 1905000"/>
                <a:gd name="connsiteX56" fmla="*/ 309563 w 842963"/>
                <a:gd name="connsiteY56" fmla="*/ 728662 h 1905000"/>
                <a:gd name="connsiteX57" fmla="*/ 290513 w 842963"/>
                <a:gd name="connsiteY57" fmla="*/ 700087 h 1905000"/>
                <a:gd name="connsiteX58" fmla="*/ 285750 w 842963"/>
                <a:gd name="connsiteY58" fmla="*/ 666750 h 1905000"/>
                <a:gd name="connsiteX59" fmla="*/ 280988 w 842963"/>
                <a:gd name="connsiteY59" fmla="*/ 619125 h 1905000"/>
                <a:gd name="connsiteX60" fmla="*/ 276225 w 842963"/>
                <a:gd name="connsiteY60" fmla="*/ 590550 h 1905000"/>
                <a:gd name="connsiteX61" fmla="*/ 276225 w 842963"/>
                <a:gd name="connsiteY61" fmla="*/ 590550 h 1905000"/>
                <a:gd name="connsiteX62" fmla="*/ 266700 w 842963"/>
                <a:gd name="connsiteY62" fmla="*/ 528637 h 1905000"/>
                <a:gd name="connsiteX63" fmla="*/ 247650 w 842963"/>
                <a:gd name="connsiteY63" fmla="*/ 504825 h 1905000"/>
                <a:gd name="connsiteX64" fmla="*/ 247650 w 842963"/>
                <a:gd name="connsiteY64" fmla="*/ 504825 h 1905000"/>
                <a:gd name="connsiteX65" fmla="*/ 200025 w 842963"/>
                <a:gd name="connsiteY65" fmla="*/ 538162 h 1905000"/>
                <a:gd name="connsiteX66" fmla="*/ 185738 w 842963"/>
                <a:gd name="connsiteY66" fmla="*/ 547688 h 1905000"/>
                <a:gd name="connsiteX67" fmla="*/ 223838 w 842963"/>
                <a:gd name="connsiteY67" fmla="*/ 504824 h 1905000"/>
                <a:gd name="connsiteX68" fmla="*/ 209550 w 842963"/>
                <a:gd name="connsiteY68" fmla="*/ 495300 h 1905000"/>
                <a:gd name="connsiteX69" fmla="*/ 190500 w 842963"/>
                <a:gd name="connsiteY69" fmla="*/ 523875 h 1905000"/>
                <a:gd name="connsiteX70" fmla="*/ 104775 w 842963"/>
                <a:gd name="connsiteY70"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61913 w 842963"/>
                <a:gd name="connsiteY16" fmla="*/ 33337 h 1905000"/>
                <a:gd name="connsiteX17" fmla="*/ 147638 w 842963"/>
                <a:gd name="connsiteY17" fmla="*/ 0 h 1905000"/>
                <a:gd name="connsiteX18" fmla="*/ 257175 w 842963"/>
                <a:gd name="connsiteY18" fmla="*/ 80962 h 1905000"/>
                <a:gd name="connsiteX19" fmla="*/ 238125 w 842963"/>
                <a:gd name="connsiteY19" fmla="*/ 147637 h 1905000"/>
                <a:gd name="connsiteX20" fmla="*/ 338138 w 842963"/>
                <a:gd name="connsiteY20" fmla="*/ 214313 h 1905000"/>
                <a:gd name="connsiteX21" fmla="*/ 314325 w 842963"/>
                <a:gd name="connsiteY21" fmla="*/ 338137 h 1905000"/>
                <a:gd name="connsiteX22" fmla="*/ 300038 w 842963"/>
                <a:gd name="connsiteY22" fmla="*/ 352425 h 1905000"/>
                <a:gd name="connsiteX23" fmla="*/ 323849 w 842963"/>
                <a:gd name="connsiteY23" fmla="*/ 347662 h 1905000"/>
                <a:gd name="connsiteX24" fmla="*/ 366713 w 842963"/>
                <a:gd name="connsiteY24" fmla="*/ 500062 h 1905000"/>
                <a:gd name="connsiteX25" fmla="*/ 371475 w 842963"/>
                <a:gd name="connsiteY25" fmla="*/ 581025 h 1905000"/>
                <a:gd name="connsiteX26" fmla="*/ 366713 w 842963"/>
                <a:gd name="connsiteY26" fmla="*/ 676275 h 1905000"/>
                <a:gd name="connsiteX27" fmla="*/ 461963 w 842963"/>
                <a:gd name="connsiteY27" fmla="*/ 857250 h 1905000"/>
                <a:gd name="connsiteX28" fmla="*/ 552450 w 842963"/>
                <a:gd name="connsiteY28" fmla="*/ 995362 h 1905000"/>
                <a:gd name="connsiteX29" fmla="*/ 604838 w 842963"/>
                <a:gd name="connsiteY29" fmla="*/ 1104900 h 1905000"/>
                <a:gd name="connsiteX30" fmla="*/ 642938 w 842963"/>
                <a:gd name="connsiteY30" fmla="*/ 1204912 h 1905000"/>
                <a:gd name="connsiteX31" fmla="*/ 685800 w 842963"/>
                <a:gd name="connsiteY31" fmla="*/ 1304925 h 1905000"/>
                <a:gd name="connsiteX32" fmla="*/ 700088 w 842963"/>
                <a:gd name="connsiteY32" fmla="*/ 1385887 h 1905000"/>
                <a:gd name="connsiteX33" fmla="*/ 700088 w 842963"/>
                <a:gd name="connsiteY33" fmla="*/ 1462087 h 1905000"/>
                <a:gd name="connsiteX34" fmla="*/ 766763 w 842963"/>
                <a:gd name="connsiteY34" fmla="*/ 1609725 h 1905000"/>
                <a:gd name="connsiteX35" fmla="*/ 819150 w 842963"/>
                <a:gd name="connsiteY35" fmla="*/ 1719262 h 1905000"/>
                <a:gd name="connsiteX36" fmla="*/ 814388 w 842963"/>
                <a:gd name="connsiteY36" fmla="*/ 1814512 h 1905000"/>
                <a:gd name="connsiteX37" fmla="*/ 842963 w 842963"/>
                <a:gd name="connsiteY37" fmla="*/ 1905000 h 1905000"/>
                <a:gd name="connsiteX38" fmla="*/ 776288 w 842963"/>
                <a:gd name="connsiteY38" fmla="*/ 1895475 h 1905000"/>
                <a:gd name="connsiteX39" fmla="*/ 685800 w 842963"/>
                <a:gd name="connsiteY39" fmla="*/ 1833562 h 1905000"/>
                <a:gd name="connsiteX40" fmla="*/ 633413 w 842963"/>
                <a:gd name="connsiteY40" fmla="*/ 1776412 h 1905000"/>
                <a:gd name="connsiteX41" fmla="*/ 609600 w 842963"/>
                <a:gd name="connsiteY41" fmla="*/ 1733550 h 1905000"/>
                <a:gd name="connsiteX42" fmla="*/ 604838 w 842963"/>
                <a:gd name="connsiteY42" fmla="*/ 1681162 h 1905000"/>
                <a:gd name="connsiteX43" fmla="*/ 600075 w 842963"/>
                <a:gd name="connsiteY43" fmla="*/ 1557337 h 1905000"/>
                <a:gd name="connsiteX44" fmla="*/ 633413 w 842963"/>
                <a:gd name="connsiteY44" fmla="*/ 1381125 h 1905000"/>
                <a:gd name="connsiteX45" fmla="*/ 576263 w 842963"/>
                <a:gd name="connsiteY45" fmla="*/ 1171575 h 1905000"/>
                <a:gd name="connsiteX46" fmla="*/ 542925 w 842963"/>
                <a:gd name="connsiteY46" fmla="*/ 1128712 h 1905000"/>
                <a:gd name="connsiteX47" fmla="*/ 509588 w 842963"/>
                <a:gd name="connsiteY47" fmla="*/ 1104900 h 1905000"/>
                <a:gd name="connsiteX48" fmla="*/ 500063 w 842963"/>
                <a:gd name="connsiteY48" fmla="*/ 1052512 h 1905000"/>
                <a:gd name="connsiteX49" fmla="*/ 471488 w 842963"/>
                <a:gd name="connsiteY49" fmla="*/ 1019175 h 1905000"/>
                <a:gd name="connsiteX50" fmla="*/ 452438 w 842963"/>
                <a:gd name="connsiteY50" fmla="*/ 971550 h 1905000"/>
                <a:gd name="connsiteX51" fmla="*/ 395288 w 842963"/>
                <a:gd name="connsiteY51" fmla="*/ 847725 h 1905000"/>
                <a:gd name="connsiteX52" fmla="*/ 361950 w 842963"/>
                <a:gd name="connsiteY52" fmla="*/ 819150 h 1905000"/>
                <a:gd name="connsiteX53" fmla="*/ 338138 w 842963"/>
                <a:gd name="connsiteY53" fmla="*/ 809625 h 1905000"/>
                <a:gd name="connsiteX54" fmla="*/ 328613 w 842963"/>
                <a:gd name="connsiteY54" fmla="*/ 781050 h 1905000"/>
                <a:gd name="connsiteX55" fmla="*/ 333375 w 842963"/>
                <a:gd name="connsiteY55" fmla="*/ 747712 h 1905000"/>
                <a:gd name="connsiteX56" fmla="*/ 309563 w 842963"/>
                <a:gd name="connsiteY56" fmla="*/ 728662 h 1905000"/>
                <a:gd name="connsiteX57" fmla="*/ 290513 w 842963"/>
                <a:gd name="connsiteY57" fmla="*/ 700087 h 1905000"/>
                <a:gd name="connsiteX58" fmla="*/ 285750 w 842963"/>
                <a:gd name="connsiteY58" fmla="*/ 666750 h 1905000"/>
                <a:gd name="connsiteX59" fmla="*/ 280988 w 842963"/>
                <a:gd name="connsiteY59" fmla="*/ 619125 h 1905000"/>
                <a:gd name="connsiteX60" fmla="*/ 276225 w 842963"/>
                <a:gd name="connsiteY60" fmla="*/ 590550 h 1905000"/>
                <a:gd name="connsiteX61" fmla="*/ 276225 w 842963"/>
                <a:gd name="connsiteY61" fmla="*/ 590550 h 1905000"/>
                <a:gd name="connsiteX62" fmla="*/ 266700 w 842963"/>
                <a:gd name="connsiteY62" fmla="*/ 528637 h 1905000"/>
                <a:gd name="connsiteX63" fmla="*/ 247650 w 842963"/>
                <a:gd name="connsiteY63" fmla="*/ 504825 h 1905000"/>
                <a:gd name="connsiteX64" fmla="*/ 247650 w 842963"/>
                <a:gd name="connsiteY64" fmla="*/ 504825 h 1905000"/>
                <a:gd name="connsiteX65" fmla="*/ 200025 w 842963"/>
                <a:gd name="connsiteY65" fmla="*/ 538162 h 1905000"/>
                <a:gd name="connsiteX66" fmla="*/ 185738 w 842963"/>
                <a:gd name="connsiteY66" fmla="*/ 547688 h 1905000"/>
                <a:gd name="connsiteX67" fmla="*/ 223838 w 842963"/>
                <a:gd name="connsiteY67" fmla="*/ 504824 h 1905000"/>
                <a:gd name="connsiteX68" fmla="*/ 209550 w 842963"/>
                <a:gd name="connsiteY68" fmla="*/ 495300 h 1905000"/>
                <a:gd name="connsiteX69" fmla="*/ 190500 w 842963"/>
                <a:gd name="connsiteY69" fmla="*/ 523875 h 1905000"/>
                <a:gd name="connsiteX70" fmla="*/ 104775 w 842963"/>
                <a:gd name="connsiteY70"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61913 w 842963"/>
                <a:gd name="connsiteY16" fmla="*/ 33337 h 1905000"/>
                <a:gd name="connsiteX17" fmla="*/ 147638 w 842963"/>
                <a:gd name="connsiteY17" fmla="*/ 0 h 1905000"/>
                <a:gd name="connsiteX18" fmla="*/ 257175 w 842963"/>
                <a:gd name="connsiteY18" fmla="*/ 80962 h 1905000"/>
                <a:gd name="connsiteX19" fmla="*/ 238125 w 842963"/>
                <a:gd name="connsiteY19" fmla="*/ 147637 h 1905000"/>
                <a:gd name="connsiteX20" fmla="*/ 266700 w 842963"/>
                <a:gd name="connsiteY20" fmla="*/ 190500 h 1905000"/>
                <a:gd name="connsiteX21" fmla="*/ 338138 w 842963"/>
                <a:gd name="connsiteY21" fmla="*/ 214313 h 1905000"/>
                <a:gd name="connsiteX22" fmla="*/ 314325 w 842963"/>
                <a:gd name="connsiteY22" fmla="*/ 338137 h 1905000"/>
                <a:gd name="connsiteX23" fmla="*/ 300038 w 842963"/>
                <a:gd name="connsiteY23" fmla="*/ 352425 h 1905000"/>
                <a:gd name="connsiteX24" fmla="*/ 323849 w 842963"/>
                <a:gd name="connsiteY24" fmla="*/ 347662 h 1905000"/>
                <a:gd name="connsiteX25" fmla="*/ 366713 w 842963"/>
                <a:gd name="connsiteY25" fmla="*/ 500062 h 1905000"/>
                <a:gd name="connsiteX26" fmla="*/ 371475 w 842963"/>
                <a:gd name="connsiteY26" fmla="*/ 581025 h 1905000"/>
                <a:gd name="connsiteX27" fmla="*/ 366713 w 842963"/>
                <a:gd name="connsiteY27" fmla="*/ 676275 h 1905000"/>
                <a:gd name="connsiteX28" fmla="*/ 461963 w 842963"/>
                <a:gd name="connsiteY28" fmla="*/ 857250 h 1905000"/>
                <a:gd name="connsiteX29" fmla="*/ 552450 w 842963"/>
                <a:gd name="connsiteY29" fmla="*/ 995362 h 1905000"/>
                <a:gd name="connsiteX30" fmla="*/ 604838 w 842963"/>
                <a:gd name="connsiteY30" fmla="*/ 1104900 h 1905000"/>
                <a:gd name="connsiteX31" fmla="*/ 642938 w 842963"/>
                <a:gd name="connsiteY31" fmla="*/ 1204912 h 1905000"/>
                <a:gd name="connsiteX32" fmla="*/ 685800 w 842963"/>
                <a:gd name="connsiteY32" fmla="*/ 1304925 h 1905000"/>
                <a:gd name="connsiteX33" fmla="*/ 700088 w 842963"/>
                <a:gd name="connsiteY33" fmla="*/ 1385887 h 1905000"/>
                <a:gd name="connsiteX34" fmla="*/ 700088 w 842963"/>
                <a:gd name="connsiteY34" fmla="*/ 1462087 h 1905000"/>
                <a:gd name="connsiteX35" fmla="*/ 766763 w 842963"/>
                <a:gd name="connsiteY35" fmla="*/ 1609725 h 1905000"/>
                <a:gd name="connsiteX36" fmla="*/ 819150 w 842963"/>
                <a:gd name="connsiteY36" fmla="*/ 1719262 h 1905000"/>
                <a:gd name="connsiteX37" fmla="*/ 814388 w 842963"/>
                <a:gd name="connsiteY37" fmla="*/ 1814512 h 1905000"/>
                <a:gd name="connsiteX38" fmla="*/ 842963 w 842963"/>
                <a:gd name="connsiteY38" fmla="*/ 1905000 h 1905000"/>
                <a:gd name="connsiteX39" fmla="*/ 776288 w 842963"/>
                <a:gd name="connsiteY39" fmla="*/ 1895475 h 1905000"/>
                <a:gd name="connsiteX40" fmla="*/ 685800 w 842963"/>
                <a:gd name="connsiteY40" fmla="*/ 1833562 h 1905000"/>
                <a:gd name="connsiteX41" fmla="*/ 633413 w 842963"/>
                <a:gd name="connsiteY41" fmla="*/ 1776412 h 1905000"/>
                <a:gd name="connsiteX42" fmla="*/ 609600 w 842963"/>
                <a:gd name="connsiteY42" fmla="*/ 1733550 h 1905000"/>
                <a:gd name="connsiteX43" fmla="*/ 604838 w 842963"/>
                <a:gd name="connsiteY43" fmla="*/ 1681162 h 1905000"/>
                <a:gd name="connsiteX44" fmla="*/ 600075 w 842963"/>
                <a:gd name="connsiteY44" fmla="*/ 1557337 h 1905000"/>
                <a:gd name="connsiteX45" fmla="*/ 633413 w 842963"/>
                <a:gd name="connsiteY45" fmla="*/ 1381125 h 1905000"/>
                <a:gd name="connsiteX46" fmla="*/ 576263 w 842963"/>
                <a:gd name="connsiteY46" fmla="*/ 1171575 h 1905000"/>
                <a:gd name="connsiteX47" fmla="*/ 542925 w 842963"/>
                <a:gd name="connsiteY47" fmla="*/ 1128712 h 1905000"/>
                <a:gd name="connsiteX48" fmla="*/ 509588 w 842963"/>
                <a:gd name="connsiteY48" fmla="*/ 1104900 h 1905000"/>
                <a:gd name="connsiteX49" fmla="*/ 500063 w 842963"/>
                <a:gd name="connsiteY49" fmla="*/ 1052512 h 1905000"/>
                <a:gd name="connsiteX50" fmla="*/ 471488 w 842963"/>
                <a:gd name="connsiteY50" fmla="*/ 1019175 h 1905000"/>
                <a:gd name="connsiteX51" fmla="*/ 452438 w 842963"/>
                <a:gd name="connsiteY51" fmla="*/ 971550 h 1905000"/>
                <a:gd name="connsiteX52" fmla="*/ 395288 w 842963"/>
                <a:gd name="connsiteY52" fmla="*/ 847725 h 1905000"/>
                <a:gd name="connsiteX53" fmla="*/ 361950 w 842963"/>
                <a:gd name="connsiteY53" fmla="*/ 819150 h 1905000"/>
                <a:gd name="connsiteX54" fmla="*/ 338138 w 842963"/>
                <a:gd name="connsiteY54" fmla="*/ 809625 h 1905000"/>
                <a:gd name="connsiteX55" fmla="*/ 328613 w 842963"/>
                <a:gd name="connsiteY55" fmla="*/ 781050 h 1905000"/>
                <a:gd name="connsiteX56" fmla="*/ 333375 w 842963"/>
                <a:gd name="connsiteY56" fmla="*/ 747712 h 1905000"/>
                <a:gd name="connsiteX57" fmla="*/ 309563 w 842963"/>
                <a:gd name="connsiteY57" fmla="*/ 728662 h 1905000"/>
                <a:gd name="connsiteX58" fmla="*/ 290513 w 842963"/>
                <a:gd name="connsiteY58" fmla="*/ 700087 h 1905000"/>
                <a:gd name="connsiteX59" fmla="*/ 285750 w 842963"/>
                <a:gd name="connsiteY59" fmla="*/ 666750 h 1905000"/>
                <a:gd name="connsiteX60" fmla="*/ 280988 w 842963"/>
                <a:gd name="connsiteY60" fmla="*/ 619125 h 1905000"/>
                <a:gd name="connsiteX61" fmla="*/ 276225 w 842963"/>
                <a:gd name="connsiteY61" fmla="*/ 590550 h 1905000"/>
                <a:gd name="connsiteX62" fmla="*/ 276225 w 842963"/>
                <a:gd name="connsiteY62" fmla="*/ 590550 h 1905000"/>
                <a:gd name="connsiteX63" fmla="*/ 266700 w 842963"/>
                <a:gd name="connsiteY63" fmla="*/ 528637 h 1905000"/>
                <a:gd name="connsiteX64" fmla="*/ 247650 w 842963"/>
                <a:gd name="connsiteY64" fmla="*/ 504825 h 1905000"/>
                <a:gd name="connsiteX65" fmla="*/ 247650 w 842963"/>
                <a:gd name="connsiteY65" fmla="*/ 504825 h 1905000"/>
                <a:gd name="connsiteX66" fmla="*/ 200025 w 842963"/>
                <a:gd name="connsiteY66" fmla="*/ 538162 h 1905000"/>
                <a:gd name="connsiteX67" fmla="*/ 185738 w 842963"/>
                <a:gd name="connsiteY67" fmla="*/ 547688 h 1905000"/>
                <a:gd name="connsiteX68" fmla="*/ 223838 w 842963"/>
                <a:gd name="connsiteY68" fmla="*/ 504824 h 1905000"/>
                <a:gd name="connsiteX69" fmla="*/ 209550 w 842963"/>
                <a:gd name="connsiteY69" fmla="*/ 495300 h 1905000"/>
                <a:gd name="connsiteX70" fmla="*/ 190500 w 842963"/>
                <a:gd name="connsiteY70" fmla="*/ 523875 h 1905000"/>
                <a:gd name="connsiteX71" fmla="*/ 104775 w 842963"/>
                <a:gd name="connsiteY71"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61913 w 842963"/>
                <a:gd name="connsiteY16" fmla="*/ 33337 h 1905000"/>
                <a:gd name="connsiteX17" fmla="*/ 147638 w 842963"/>
                <a:gd name="connsiteY17" fmla="*/ 0 h 1905000"/>
                <a:gd name="connsiteX18" fmla="*/ 257175 w 842963"/>
                <a:gd name="connsiteY18" fmla="*/ 80962 h 1905000"/>
                <a:gd name="connsiteX19" fmla="*/ 238125 w 842963"/>
                <a:gd name="connsiteY19" fmla="*/ 147637 h 1905000"/>
                <a:gd name="connsiteX20" fmla="*/ 266700 w 842963"/>
                <a:gd name="connsiteY20" fmla="*/ 190500 h 1905000"/>
                <a:gd name="connsiteX21" fmla="*/ 314325 w 842963"/>
                <a:gd name="connsiteY21" fmla="*/ 228600 h 1905000"/>
                <a:gd name="connsiteX22" fmla="*/ 314325 w 842963"/>
                <a:gd name="connsiteY22" fmla="*/ 338137 h 1905000"/>
                <a:gd name="connsiteX23" fmla="*/ 300038 w 842963"/>
                <a:gd name="connsiteY23" fmla="*/ 352425 h 1905000"/>
                <a:gd name="connsiteX24" fmla="*/ 323849 w 842963"/>
                <a:gd name="connsiteY24" fmla="*/ 347662 h 1905000"/>
                <a:gd name="connsiteX25" fmla="*/ 366713 w 842963"/>
                <a:gd name="connsiteY25" fmla="*/ 500062 h 1905000"/>
                <a:gd name="connsiteX26" fmla="*/ 371475 w 842963"/>
                <a:gd name="connsiteY26" fmla="*/ 581025 h 1905000"/>
                <a:gd name="connsiteX27" fmla="*/ 366713 w 842963"/>
                <a:gd name="connsiteY27" fmla="*/ 676275 h 1905000"/>
                <a:gd name="connsiteX28" fmla="*/ 461963 w 842963"/>
                <a:gd name="connsiteY28" fmla="*/ 857250 h 1905000"/>
                <a:gd name="connsiteX29" fmla="*/ 552450 w 842963"/>
                <a:gd name="connsiteY29" fmla="*/ 995362 h 1905000"/>
                <a:gd name="connsiteX30" fmla="*/ 604838 w 842963"/>
                <a:gd name="connsiteY30" fmla="*/ 1104900 h 1905000"/>
                <a:gd name="connsiteX31" fmla="*/ 642938 w 842963"/>
                <a:gd name="connsiteY31" fmla="*/ 1204912 h 1905000"/>
                <a:gd name="connsiteX32" fmla="*/ 685800 w 842963"/>
                <a:gd name="connsiteY32" fmla="*/ 1304925 h 1905000"/>
                <a:gd name="connsiteX33" fmla="*/ 700088 w 842963"/>
                <a:gd name="connsiteY33" fmla="*/ 1385887 h 1905000"/>
                <a:gd name="connsiteX34" fmla="*/ 700088 w 842963"/>
                <a:gd name="connsiteY34" fmla="*/ 1462087 h 1905000"/>
                <a:gd name="connsiteX35" fmla="*/ 766763 w 842963"/>
                <a:gd name="connsiteY35" fmla="*/ 1609725 h 1905000"/>
                <a:gd name="connsiteX36" fmla="*/ 819150 w 842963"/>
                <a:gd name="connsiteY36" fmla="*/ 1719262 h 1905000"/>
                <a:gd name="connsiteX37" fmla="*/ 814388 w 842963"/>
                <a:gd name="connsiteY37" fmla="*/ 1814512 h 1905000"/>
                <a:gd name="connsiteX38" fmla="*/ 842963 w 842963"/>
                <a:gd name="connsiteY38" fmla="*/ 1905000 h 1905000"/>
                <a:gd name="connsiteX39" fmla="*/ 776288 w 842963"/>
                <a:gd name="connsiteY39" fmla="*/ 1895475 h 1905000"/>
                <a:gd name="connsiteX40" fmla="*/ 685800 w 842963"/>
                <a:gd name="connsiteY40" fmla="*/ 1833562 h 1905000"/>
                <a:gd name="connsiteX41" fmla="*/ 633413 w 842963"/>
                <a:gd name="connsiteY41" fmla="*/ 1776412 h 1905000"/>
                <a:gd name="connsiteX42" fmla="*/ 609600 w 842963"/>
                <a:gd name="connsiteY42" fmla="*/ 1733550 h 1905000"/>
                <a:gd name="connsiteX43" fmla="*/ 604838 w 842963"/>
                <a:gd name="connsiteY43" fmla="*/ 1681162 h 1905000"/>
                <a:gd name="connsiteX44" fmla="*/ 600075 w 842963"/>
                <a:gd name="connsiteY44" fmla="*/ 1557337 h 1905000"/>
                <a:gd name="connsiteX45" fmla="*/ 633413 w 842963"/>
                <a:gd name="connsiteY45" fmla="*/ 1381125 h 1905000"/>
                <a:gd name="connsiteX46" fmla="*/ 576263 w 842963"/>
                <a:gd name="connsiteY46" fmla="*/ 1171575 h 1905000"/>
                <a:gd name="connsiteX47" fmla="*/ 542925 w 842963"/>
                <a:gd name="connsiteY47" fmla="*/ 1128712 h 1905000"/>
                <a:gd name="connsiteX48" fmla="*/ 509588 w 842963"/>
                <a:gd name="connsiteY48" fmla="*/ 1104900 h 1905000"/>
                <a:gd name="connsiteX49" fmla="*/ 500063 w 842963"/>
                <a:gd name="connsiteY49" fmla="*/ 1052512 h 1905000"/>
                <a:gd name="connsiteX50" fmla="*/ 471488 w 842963"/>
                <a:gd name="connsiteY50" fmla="*/ 1019175 h 1905000"/>
                <a:gd name="connsiteX51" fmla="*/ 452438 w 842963"/>
                <a:gd name="connsiteY51" fmla="*/ 971550 h 1905000"/>
                <a:gd name="connsiteX52" fmla="*/ 395288 w 842963"/>
                <a:gd name="connsiteY52" fmla="*/ 847725 h 1905000"/>
                <a:gd name="connsiteX53" fmla="*/ 361950 w 842963"/>
                <a:gd name="connsiteY53" fmla="*/ 819150 h 1905000"/>
                <a:gd name="connsiteX54" fmla="*/ 338138 w 842963"/>
                <a:gd name="connsiteY54" fmla="*/ 809625 h 1905000"/>
                <a:gd name="connsiteX55" fmla="*/ 328613 w 842963"/>
                <a:gd name="connsiteY55" fmla="*/ 781050 h 1905000"/>
                <a:gd name="connsiteX56" fmla="*/ 333375 w 842963"/>
                <a:gd name="connsiteY56" fmla="*/ 747712 h 1905000"/>
                <a:gd name="connsiteX57" fmla="*/ 309563 w 842963"/>
                <a:gd name="connsiteY57" fmla="*/ 728662 h 1905000"/>
                <a:gd name="connsiteX58" fmla="*/ 290513 w 842963"/>
                <a:gd name="connsiteY58" fmla="*/ 700087 h 1905000"/>
                <a:gd name="connsiteX59" fmla="*/ 285750 w 842963"/>
                <a:gd name="connsiteY59" fmla="*/ 666750 h 1905000"/>
                <a:gd name="connsiteX60" fmla="*/ 280988 w 842963"/>
                <a:gd name="connsiteY60" fmla="*/ 619125 h 1905000"/>
                <a:gd name="connsiteX61" fmla="*/ 276225 w 842963"/>
                <a:gd name="connsiteY61" fmla="*/ 590550 h 1905000"/>
                <a:gd name="connsiteX62" fmla="*/ 276225 w 842963"/>
                <a:gd name="connsiteY62" fmla="*/ 590550 h 1905000"/>
                <a:gd name="connsiteX63" fmla="*/ 266700 w 842963"/>
                <a:gd name="connsiteY63" fmla="*/ 528637 h 1905000"/>
                <a:gd name="connsiteX64" fmla="*/ 247650 w 842963"/>
                <a:gd name="connsiteY64" fmla="*/ 504825 h 1905000"/>
                <a:gd name="connsiteX65" fmla="*/ 247650 w 842963"/>
                <a:gd name="connsiteY65" fmla="*/ 504825 h 1905000"/>
                <a:gd name="connsiteX66" fmla="*/ 200025 w 842963"/>
                <a:gd name="connsiteY66" fmla="*/ 538162 h 1905000"/>
                <a:gd name="connsiteX67" fmla="*/ 185738 w 842963"/>
                <a:gd name="connsiteY67" fmla="*/ 547688 h 1905000"/>
                <a:gd name="connsiteX68" fmla="*/ 223838 w 842963"/>
                <a:gd name="connsiteY68" fmla="*/ 504824 h 1905000"/>
                <a:gd name="connsiteX69" fmla="*/ 209550 w 842963"/>
                <a:gd name="connsiteY69" fmla="*/ 495300 h 1905000"/>
                <a:gd name="connsiteX70" fmla="*/ 190500 w 842963"/>
                <a:gd name="connsiteY70" fmla="*/ 523875 h 1905000"/>
                <a:gd name="connsiteX71" fmla="*/ 104775 w 842963"/>
                <a:gd name="connsiteY71"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38100 w 842963"/>
                <a:gd name="connsiteY15" fmla="*/ 100012 h 1905000"/>
                <a:gd name="connsiteX16" fmla="*/ 71438 w 842963"/>
                <a:gd name="connsiteY16" fmla="*/ 90487 h 1905000"/>
                <a:gd name="connsiteX17" fmla="*/ 147638 w 842963"/>
                <a:gd name="connsiteY17" fmla="*/ 0 h 1905000"/>
                <a:gd name="connsiteX18" fmla="*/ 257175 w 842963"/>
                <a:gd name="connsiteY18" fmla="*/ 80962 h 1905000"/>
                <a:gd name="connsiteX19" fmla="*/ 238125 w 842963"/>
                <a:gd name="connsiteY19" fmla="*/ 147637 h 1905000"/>
                <a:gd name="connsiteX20" fmla="*/ 266700 w 842963"/>
                <a:gd name="connsiteY20" fmla="*/ 190500 h 1905000"/>
                <a:gd name="connsiteX21" fmla="*/ 314325 w 842963"/>
                <a:gd name="connsiteY21" fmla="*/ 228600 h 1905000"/>
                <a:gd name="connsiteX22" fmla="*/ 314325 w 842963"/>
                <a:gd name="connsiteY22" fmla="*/ 338137 h 1905000"/>
                <a:gd name="connsiteX23" fmla="*/ 300038 w 842963"/>
                <a:gd name="connsiteY23" fmla="*/ 352425 h 1905000"/>
                <a:gd name="connsiteX24" fmla="*/ 323849 w 842963"/>
                <a:gd name="connsiteY24" fmla="*/ 347662 h 1905000"/>
                <a:gd name="connsiteX25" fmla="*/ 366713 w 842963"/>
                <a:gd name="connsiteY25" fmla="*/ 500062 h 1905000"/>
                <a:gd name="connsiteX26" fmla="*/ 371475 w 842963"/>
                <a:gd name="connsiteY26" fmla="*/ 581025 h 1905000"/>
                <a:gd name="connsiteX27" fmla="*/ 366713 w 842963"/>
                <a:gd name="connsiteY27" fmla="*/ 676275 h 1905000"/>
                <a:gd name="connsiteX28" fmla="*/ 461963 w 842963"/>
                <a:gd name="connsiteY28" fmla="*/ 857250 h 1905000"/>
                <a:gd name="connsiteX29" fmla="*/ 552450 w 842963"/>
                <a:gd name="connsiteY29" fmla="*/ 995362 h 1905000"/>
                <a:gd name="connsiteX30" fmla="*/ 604838 w 842963"/>
                <a:gd name="connsiteY30" fmla="*/ 1104900 h 1905000"/>
                <a:gd name="connsiteX31" fmla="*/ 642938 w 842963"/>
                <a:gd name="connsiteY31" fmla="*/ 1204912 h 1905000"/>
                <a:gd name="connsiteX32" fmla="*/ 685800 w 842963"/>
                <a:gd name="connsiteY32" fmla="*/ 1304925 h 1905000"/>
                <a:gd name="connsiteX33" fmla="*/ 700088 w 842963"/>
                <a:gd name="connsiteY33" fmla="*/ 1385887 h 1905000"/>
                <a:gd name="connsiteX34" fmla="*/ 700088 w 842963"/>
                <a:gd name="connsiteY34" fmla="*/ 1462087 h 1905000"/>
                <a:gd name="connsiteX35" fmla="*/ 766763 w 842963"/>
                <a:gd name="connsiteY35" fmla="*/ 1609725 h 1905000"/>
                <a:gd name="connsiteX36" fmla="*/ 819150 w 842963"/>
                <a:gd name="connsiteY36" fmla="*/ 1719262 h 1905000"/>
                <a:gd name="connsiteX37" fmla="*/ 814388 w 842963"/>
                <a:gd name="connsiteY37" fmla="*/ 1814512 h 1905000"/>
                <a:gd name="connsiteX38" fmla="*/ 842963 w 842963"/>
                <a:gd name="connsiteY38" fmla="*/ 1905000 h 1905000"/>
                <a:gd name="connsiteX39" fmla="*/ 776288 w 842963"/>
                <a:gd name="connsiteY39" fmla="*/ 1895475 h 1905000"/>
                <a:gd name="connsiteX40" fmla="*/ 685800 w 842963"/>
                <a:gd name="connsiteY40" fmla="*/ 1833562 h 1905000"/>
                <a:gd name="connsiteX41" fmla="*/ 633413 w 842963"/>
                <a:gd name="connsiteY41" fmla="*/ 1776412 h 1905000"/>
                <a:gd name="connsiteX42" fmla="*/ 609600 w 842963"/>
                <a:gd name="connsiteY42" fmla="*/ 1733550 h 1905000"/>
                <a:gd name="connsiteX43" fmla="*/ 604838 w 842963"/>
                <a:gd name="connsiteY43" fmla="*/ 1681162 h 1905000"/>
                <a:gd name="connsiteX44" fmla="*/ 600075 w 842963"/>
                <a:gd name="connsiteY44" fmla="*/ 1557337 h 1905000"/>
                <a:gd name="connsiteX45" fmla="*/ 633413 w 842963"/>
                <a:gd name="connsiteY45" fmla="*/ 1381125 h 1905000"/>
                <a:gd name="connsiteX46" fmla="*/ 576263 w 842963"/>
                <a:gd name="connsiteY46" fmla="*/ 1171575 h 1905000"/>
                <a:gd name="connsiteX47" fmla="*/ 542925 w 842963"/>
                <a:gd name="connsiteY47" fmla="*/ 1128712 h 1905000"/>
                <a:gd name="connsiteX48" fmla="*/ 509588 w 842963"/>
                <a:gd name="connsiteY48" fmla="*/ 1104900 h 1905000"/>
                <a:gd name="connsiteX49" fmla="*/ 500063 w 842963"/>
                <a:gd name="connsiteY49" fmla="*/ 1052512 h 1905000"/>
                <a:gd name="connsiteX50" fmla="*/ 471488 w 842963"/>
                <a:gd name="connsiteY50" fmla="*/ 1019175 h 1905000"/>
                <a:gd name="connsiteX51" fmla="*/ 452438 w 842963"/>
                <a:gd name="connsiteY51" fmla="*/ 971550 h 1905000"/>
                <a:gd name="connsiteX52" fmla="*/ 395288 w 842963"/>
                <a:gd name="connsiteY52" fmla="*/ 847725 h 1905000"/>
                <a:gd name="connsiteX53" fmla="*/ 361950 w 842963"/>
                <a:gd name="connsiteY53" fmla="*/ 819150 h 1905000"/>
                <a:gd name="connsiteX54" fmla="*/ 338138 w 842963"/>
                <a:gd name="connsiteY54" fmla="*/ 809625 h 1905000"/>
                <a:gd name="connsiteX55" fmla="*/ 328613 w 842963"/>
                <a:gd name="connsiteY55" fmla="*/ 781050 h 1905000"/>
                <a:gd name="connsiteX56" fmla="*/ 333375 w 842963"/>
                <a:gd name="connsiteY56" fmla="*/ 747712 h 1905000"/>
                <a:gd name="connsiteX57" fmla="*/ 309563 w 842963"/>
                <a:gd name="connsiteY57" fmla="*/ 728662 h 1905000"/>
                <a:gd name="connsiteX58" fmla="*/ 290513 w 842963"/>
                <a:gd name="connsiteY58" fmla="*/ 700087 h 1905000"/>
                <a:gd name="connsiteX59" fmla="*/ 285750 w 842963"/>
                <a:gd name="connsiteY59" fmla="*/ 666750 h 1905000"/>
                <a:gd name="connsiteX60" fmla="*/ 280988 w 842963"/>
                <a:gd name="connsiteY60" fmla="*/ 619125 h 1905000"/>
                <a:gd name="connsiteX61" fmla="*/ 276225 w 842963"/>
                <a:gd name="connsiteY61" fmla="*/ 590550 h 1905000"/>
                <a:gd name="connsiteX62" fmla="*/ 276225 w 842963"/>
                <a:gd name="connsiteY62" fmla="*/ 590550 h 1905000"/>
                <a:gd name="connsiteX63" fmla="*/ 266700 w 842963"/>
                <a:gd name="connsiteY63" fmla="*/ 528637 h 1905000"/>
                <a:gd name="connsiteX64" fmla="*/ 247650 w 842963"/>
                <a:gd name="connsiteY64" fmla="*/ 504825 h 1905000"/>
                <a:gd name="connsiteX65" fmla="*/ 247650 w 842963"/>
                <a:gd name="connsiteY65" fmla="*/ 504825 h 1905000"/>
                <a:gd name="connsiteX66" fmla="*/ 200025 w 842963"/>
                <a:gd name="connsiteY66" fmla="*/ 538162 h 1905000"/>
                <a:gd name="connsiteX67" fmla="*/ 185738 w 842963"/>
                <a:gd name="connsiteY67" fmla="*/ 547688 h 1905000"/>
                <a:gd name="connsiteX68" fmla="*/ 223838 w 842963"/>
                <a:gd name="connsiteY68" fmla="*/ 504824 h 1905000"/>
                <a:gd name="connsiteX69" fmla="*/ 209550 w 842963"/>
                <a:gd name="connsiteY69" fmla="*/ 495300 h 1905000"/>
                <a:gd name="connsiteX70" fmla="*/ 190500 w 842963"/>
                <a:gd name="connsiteY70" fmla="*/ 523875 h 1905000"/>
                <a:gd name="connsiteX71" fmla="*/ 104775 w 842963"/>
                <a:gd name="connsiteY71"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52387 w 842963"/>
                <a:gd name="connsiteY15" fmla="*/ 176212 h 1905000"/>
                <a:gd name="connsiteX16" fmla="*/ 71438 w 842963"/>
                <a:gd name="connsiteY16" fmla="*/ 90487 h 1905000"/>
                <a:gd name="connsiteX17" fmla="*/ 147638 w 842963"/>
                <a:gd name="connsiteY17" fmla="*/ 0 h 1905000"/>
                <a:gd name="connsiteX18" fmla="*/ 257175 w 842963"/>
                <a:gd name="connsiteY18" fmla="*/ 80962 h 1905000"/>
                <a:gd name="connsiteX19" fmla="*/ 238125 w 842963"/>
                <a:gd name="connsiteY19" fmla="*/ 147637 h 1905000"/>
                <a:gd name="connsiteX20" fmla="*/ 266700 w 842963"/>
                <a:gd name="connsiteY20" fmla="*/ 190500 h 1905000"/>
                <a:gd name="connsiteX21" fmla="*/ 314325 w 842963"/>
                <a:gd name="connsiteY21" fmla="*/ 228600 h 1905000"/>
                <a:gd name="connsiteX22" fmla="*/ 314325 w 842963"/>
                <a:gd name="connsiteY22" fmla="*/ 338137 h 1905000"/>
                <a:gd name="connsiteX23" fmla="*/ 300038 w 842963"/>
                <a:gd name="connsiteY23" fmla="*/ 352425 h 1905000"/>
                <a:gd name="connsiteX24" fmla="*/ 323849 w 842963"/>
                <a:gd name="connsiteY24" fmla="*/ 347662 h 1905000"/>
                <a:gd name="connsiteX25" fmla="*/ 366713 w 842963"/>
                <a:gd name="connsiteY25" fmla="*/ 500062 h 1905000"/>
                <a:gd name="connsiteX26" fmla="*/ 371475 w 842963"/>
                <a:gd name="connsiteY26" fmla="*/ 581025 h 1905000"/>
                <a:gd name="connsiteX27" fmla="*/ 366713 w 842963"/>
                <a:gd name="connsiteY27" fmla="*/ 676275 h 1905000"/>
                <a:gd name="connsiteX28" fmla="*/ 461963 w 842963"/>
                <a:gd name="connsiteY28" fmla="*/ 857250 h 1905000"/>
                <a:gd name="connsiteX29" fmla="*/ 552450 w 842963"/>
                <a:gd name="connsiteY29" fmla="*/ 995362 h 1905000"/>
                <a:gd name="connsiteX30" fmla="*/ 604838 w 842963"/>
                <a:gd name="connsiteY30" fmla="*/ 1104900 h 1905000"/>
                <a:gd name="connsiteX31" fmla="*/ 642938 w 842963"/>
                <a:gd name="connsiteY31" fmla="*/ 1204912 h 1905000"/>
                <a:gd name="connsiteX32" fmla="*/ 685800 w 842963"/>
                <a:gd name="connsiteY32" fmla="*/ 1304925 h 1905000"/>
                <a:gd name="connsiteX33" fmla="*/ 700088 w 842963"/>
                <a:gd name="connsiteY33" fmla="*/ 1385887 h 1905000"/>
                <a:gd name="connsiteX34" fmla="*/ 700088 w 842963"/>
                <a:gd name="connsiteY34" fmla="*/ 1462087 h 1905000"/>
                <a:gd name="connsiteX35" fmla="*/ 766763 w 842963"/>
                <a:gd name="connsiteY35" fmla="*/ 1609725 h 1905000"/>
                <a:gd name="connsiteX36" fmla="*/ 819150 w 842963"/>
                <a:gd name="connsiteY36" fmla="*/ 1719262 h 1905000"/>
                <a:gd name="connsiteX37" fmla="*/ 814388 w 842963"/>
                <a:gd name="connsiteY37" fmla="*/ 1814512 h 1905000"/>
                <a:gd name="connsiteX38" fmla="*/ 842963 w 842963"/>
                <a:gd name="connsiteY38" fmla="*/ 1905000 h 1905000"/>
                <a:gd name="connsiteX39" fmla="*/ 776288 w 842963"/>
                <a:gd name="connsiteY39" fmla="*/ 1895475 h 1905000"/>
                <a:gd name="connsiteX40" fmla="*/ 685800 w 842963"/>
                <a:gd name="connsiteY40" fmla="*/ 1833562 h 1905000"/>
                <a:gd name="connsiteX41" fmla="*/ 633413 w 842963"/>
                <a:gd name="connsiteY41" fmla="*/ 1776412 h 1905000"/>
                <a:gd name="connsiteX42" fmla="*/ 609600 w 842963"/>
                <a:gd name="connsiteY42" fmla="*/ 1733550 h 1905000"/>
                <a:gd name="connsiteX43" fmla="*/ 604838 w 842963"/>
                <a:gd name="connsiteY43" fmla="*/ 1681162 h 1905000"/>
                <a:gd name="connsiteX44" fmla="*/ 600075 w 842963"/>
                <a:gd name="connsiteY44" fmla="*/ 1557337 h 1905000"/>
                <a:gd name="connsiteX45" fmla="*/ 633413 w 842963"/>
                <a:gd name="connsiteY45" fmla="*/ 1381125 h 1905000"/>
                <a:gd name="connsiteX46" fmla="*/ 576263 w 842963"/>
                <a:gd name="connsiteY46" fmla="*/ 1171575 h 1905000"/>
                <a:gd name="connsiteX47" fmla="*/ 542925 w 842963"/>
                <a:gd name="connsiteY47" fmla="*/ 1128712 h 1905000"/>
                <a:gd name="connsiteX48" fmla="*/ 509588 w 842963"/>
                <a:gd name="connsiteY48" fmla="*/ 1104900 h 1905000"/>
                <a:gd name="connsiteX49" fmla="*/ 500063 w 842963"/>
                <a:gd name="connsiteY49" fmla="*/ 1052512 h 1905000"/>
                <a:gd name="connsiteX50" fmla="*/ 471488 w 842963"/>
                <a:gd name="connsiteY50" fmla="*/ 1019175 h 1905000"/>
                <a:gd name="connsiteX51" fmla="*/ 452438 w 842963"/>
                <a:gd name="connsiteY51" fmla="*/ 971550 h 1905000"/>
                <a:gd name="connsiteX52" fmla="*/ 395288 w 842963"/>
                <a:gd name="connsiteY52" fmla="*/ 847725 h 1905000"/>
                <a:gd name="connsiteX53" fmla="*/ 361950 w 842963"/>
                <a:gd name="connsiteY53" fmla="*/ 819150 h 1905000"/>
                <a:gd name="connsiteX54" fmla="*/ 338138 w 842963"/>
                <a:gd name="connsiteY54" fmla="*/ 809625 h 1905000"/>
                <a:gd name="connsiteX55" fmla="*/ 328613 w 842963"/>
                <a:gd name="connsiteY55" fmla="*/ 781050 h 1905000"/>
                <a:gd name="connsiteX56" fmla="*/ 333375 w 842963"/>
                <a:gd name="connsiteY56" fmla="*/ 747712 h 1905000"/>
                <a:gd name="connsiteX57" fmla="*/ 309563 w 842963"/>
                <a:gd name="connsiteY57" fmla="*/ 728662 h 1905000"/>
                <a:gd name="connsiteX58" fmla="*/ 290513 w 842963"/>
                <a:gd name="connsiteY58" fmla="*/ 700087 h 1905000"/>
                <a:gd name="connsiteX59" fmla="*/ 285750 w 842963"/>
                <a:gd name="connsiteY59" fmla="*/ 666750 h 1905000"/>
                <a:gd name="connsiteX60" fmla="*/ 280988 w 842963"/>
                <a:gd name="connsiteY60" fmla="*/ 619125 h 1905000"/>
                <a:gd name="connsiteX61" fmla="*/ 276225 w 842963"/>
                <a:gd name="connsiteY61" fmla="*/ 590550 h 1905000"/>
                <a:gd name="connsiteX62" fmla="*/ 276225 w 842963"/>
                <a:gd name="connsiteY62" fmla="*/ 590550 h 1905000"/>
                <a:gd name="connsiteX63" fmla="*/ 266700 w 842963"/>
                <a:gd name="connsiteY63" fmla="*/ 528637 h 1905000"/>
                <a:gd name="connsiteX64" fmla="*/ 247650 w 842963"/>
                <a:gd name="connsiteY64" fmla="*/ 504825 h 1905000"/>
                <a:gd name="connsiteX65" fmla="*/ 247650 w 842963"/>
                <a:gd name="connsiteY65" fmla="*/ 504825 h 1905000"/>
                <a:gd name="connsiteX66" fmla="*/ 200025 w 842963"/>
                <a:gd name="connsiteY66" fmla="*/ 538162 h 1905000"/>
                <a:gd name="connsiteX67" fmla="*/ 185738 w 842963"/>
                <a:gd name="connsiteY67" fmla="*/ 547688 h 1905000"/>
                <a:gd name="connsiteX68" fmla="*/ 223838 w 842963"/>
                <a:gd name="connsiteY68" fmla="*/ 504824 h 1905000"/>
                <a:gd name="connsiteX69" fmla="*/ 209550 w 842963"/>
                <a:gd name="connsiteY69" fmla="*/ 495300 h 1905000"/>
                <a:gd name="connsiteX70" fmla="*/ 190500 w 842963"/>
                <a:gd name="connsiteY70" fmla="*/ 523875 h 1905000"/>
                <a:gd name="connsiteX71" fmla="*/ 104775 w 842963"/>
                <a:gd name="connsiteY71" fmla="*/ 466725 h 1905000"/>
                <a:gd name="connsiteX0" fmla="*/ 104775 w 842963"/>
                <a:gd name="connsiteY0" fmla="*/ 466725 h 1905000"/>
                <a:gd name="connsiteX1" fmla="*/ 104775 w 842963"/>
                <a:gd name="connsiteY1" fmla="*/ 447675 h 1905000"/>
                <a:gd name="connsiteX2" fmla="*/ 71438 w 842963"/>
                <a:gd name="connsiteY2" fmla="*/ 419100 h 1905000"/>
                <a:gd name="connsiteX3" fmla="*/ 57150 w 842963"/>
                <a:gd name="connsiteY3" fmla="*/ 404812 h 1905000"/>
                <a:gd name="connsiteX4" fmla="*/ 76201 w 842963"/>
                <a:gd name="connsiteY4" fmla="*/ 404812 h 1905000"/>
                <a:gd name="connsiteX5" fmla="*/ 42863 w 842963"/>
                <a:gd name="connsiteY5" fmla="*/ 323849 h 1905000"/>
                <a:gd name="connsiteX6" fmla="*/ 47625 w 842963"/>
                <a:gd name="connsiteY6" fmla="*/ 376238 h 1905000"/>
                <a:gd name="connsiteX7" fmla="*/ 38100 w 842963"/>
                <a:gd name="connsiteY7" fmla="*/ 338138 h 1905000"/>
                <a:gd name="connsiteX8" fmla="*/ 33338 w 842963"/>
                <a:gd name="connsiteY8" fmla="*/ 309562 h 1905000"/>
                <a:gd name="connsiteX9" fmla="*/ 33338 w 842963"/>
                <a:gd name="connsiteY9" fmla="*/ 280987 h 1905000"/>
                <a:gd name="connsiteX10" fmla="*/ 23812 w 842963"/>
                <a:gd name="connsiteY10" fmla="*/ 238125 h 1905000"/>
                <a:gd name="connsiteX11" fmla="*/ 19050 w 842963"/>
                <a:gd name="connsiteY11" fmla="*/ 200025 h 1905000"/>
                <a:gd name="connsiteX12" fmla="*/ 23812 w 842963"/>
                <a:gd name="connsiteY12" fmla="*/ 195262 h 1905000"/>
                <a:gd name="connsiteX13" fmla="*/ 14287 w 842963"/>
                <a:gd name="connsiteY13" fmla="*/ 138112 h 1905000"/>
                <a:gd name="connsiteX14" fmla="*/ 0 w 842963"/>
                <a:gd name="connsiteY14" fmla="*/ 176213 h 1905000"/>
                <a:gd name="connsiteX15" fmla="*/ 52387 w 842963"/>
                <a:gd name="connsiteY15" fmla="*/ 176212 h 1905000"/>
                <a:gd name="connsiteX16" fmla="*/ 80963 w 842963"/>
                <a:gd name="connsiteY16" fmla="*/ 114300 h 1905000"/>
                <a:gd name="connsiteX17" fmla="*/ 147638 w 842963"/>
                <a:gd name="connsiteY17" fmla="*/ 0 h 1905000"/>
                <a:gd name="connsiteX18" fmla="*/ 257175 w 842963"/>
                <a:gd name="connsiteY18" fmla="*/ 80962 h 1905000"/>
                <a:gd name="connsiteX19" fmla="*/ 238125 w 842963"/>
                <a:gd name="connsiteY19" fmla="*/ 147637 h 1905000"/>
                <a:gd name="connsiteX20" fmla="*/ 266700 w 842963"/>
                <a:gd name="connsiteY20" fmla="*/ 190500 h 1905000"/>
                <a:gd name="connsiteX21" fmla="*/ 314325 w 842963"/>
                <a:gd name="connsiteY21" fmla="*/ 228600 h 1905000"/>
                <a:gd name="connsiteX22" fmla="*/ 314325 w 842963"/>
                <a:gd name="connsiteY22" fmla="*/ 338137 h 1905000"/>
                <a:gd name="connsiteX23" fmla="*/ 300038 w 842963"/>
                <a:gd name="connsiteY23" fmla="*/ 352425 h 1905000"/>
                <a:gd name="connsiteX24" fmla="*/ 323849 w 842963"/>
                <a:gd name="connsiteY24" fmla="*/ 347662 h 1905000"/>
                <a:gd name="connsiteX25" fmla="*/ 366713 w 842963"/>
                <a:gd name="connsiteY25" fmla="*/ 500062 h 1905000"/>
                <a:gd name="connsiteX26" fmla="*/ 371475 w 842963"/>
                <a:gd name="connsiteY26" fmla="*/ 581025 h 1905000"/>
                <a:gd name="connsiteX27" fmla="*/ 366713 w 842963"/>
                <a:gd name="connsiteY27" fmla="*/ 676275 h 1905000"/>
                <a:gd name="connsiteX28" fmla="*/ 461963 w 842963"/>
                <a:gd name="connsiteY28" fmla="*/ 857250 h 1905000"/>
                <a:gd name="connsiteX29" fmla="*/ 552450 w 842963"/>
                <a:gd name="connsiteY29" fmla="*/ 995362 h 1905000"/>
                <a:gd name="connsiteX30" fmla="*/ 604838 w 842963"/>
                <a:gd name="connsiteY30" fmla="*/ 1104900 h 1905000"/>
                <a:gd name="connsiteX31" fmla="*/ 642938 w 842963"/>
                <a:gd name="connsiteY31" fmla="*/ 1204912 h 1905000"/>
                <a:gd name="connsiteX32" fmla="*/ 685800 w 842963"/>
                <a:gd name="connsiteY32" fmla="*/ 1304925 h 1905000"/>
                <a:gd name="connsiteX33" fmla="*/ 700088 w 842963"/>
                <a:gd name="connsiteY33" fmla="*/ 1385887 h 1905000"/>
                <a:gd name="connsiteX34" fmla="*/ 700088 w 842963"/>
                <a:gd name="connsiteY34" fmla="*/ 1462087 h 1905000"/>
                <a:gd name="connsiteX35" fmla="*/ 766763 w 842963"/>
                <a:gd name="connsiteY35" fmla="*/ 1609725 h 1905000"/>
                <a:gd name="connsiteX36" fmla="*/ 819150 w 842963"/>
                <a:gd name="connsiteY36" fmla="*/ 1719262 h 1905000"/>
                <a:gd name="connsiteX37" fmla="*/ 814388 w 842963"/>
                <a:gd name="connsiteY37" fmla="*/ 1814512 h 1905000"/>
                <a:gd name="connsiteX38" fmla="*/ 842963 w 842963"/>
                <a:gd name="connsiteY38" fmla="*/ 1905000 h 1905000"/>
                <a:gd name="connsiteX39" fmla="*/ 776288 w 842963"/>
                <a:gd name="connsiteY39" fmla="*/ 1895475 h 1905000"/>
                <a:gd name="connsiteX40" fmla="*/ 685800 w 842963"/>
                <a:gd name="connsiteY40" fmla="*/ 1833562 h 1905000"/>
                <a:gd name="connsiteX41" fmla="*/ 633413 w 842963"/>
                <a:gd name="connsiteY41" fmla="*/ 1776412 h 1905000"/>
                <a:gd name="connsiteX42" fmla="*/ 609600 w 842963"/>
                <a:gd name="connsiteY42" fmla="*/ 1733550 h 1905000"/>
                <a:gd name="connsiteX43" fmla="*/ 604838 w 842963"/>
                <a:gd name="connsiteY43" fmla="*/ 1681162 h 1905000"/>
                <a:gd name="connsiteX44" fmla="*/ 600075 w 842963"/>
                <a:gd name="connsiteY44" fmla="*/ 1557337 h 1905000"/>
                <a:gd name="connsiteX45" fmla="*/ 633413 w 842963"/>
                <a:gd name="connsiteY45" fmla="*/ 1381125 h 1905000"/>
                <a:gd name="connsiteX46" fmla="*/ 576263 w 842963"/>
                <a:gd name="connsiteY46" fmla="*/ 1171575 h 1905000"/>
                <a:gd name="connsiteX47" fmla="*/ 542925 w 842963"/>
                <a:gd name="connsiteY47" fmla="*/ 1128712 h 1905000"/>
                <a:gd name="connsiteX48" fmla="*/ 509588 w 842963"/>
                <a:gd name="connsiteY48" fmla="*/ 1104900 h 1905000"/>
                <a:gd name="connsiteX49" fmla="*/ 500063 w 842963"/>
                <a:gd name="connsiteY49" fmla="*/ 1052512 h 1905000"/>
                <a:gd name="connsiteX50" fmla="*/ 471488 w 842963"/>
                <a:gd name="connsiteY50" fmla="*/ 1019175 h 1905000"/>
                <a:gd name="connsiteX51" fmla="*/ 452438 w 842963"/>
                <a:gd name="connsiteY51" fmla="*/ 971550 h 1905000"/>
                <a:gd name="connsiteX52" fmla="*/ 395288 w 842963"/>
                <a:gd name="connsiteY52" fmla="*/ 847725 h 1905000"/>
                <a:gd name="connsiteX53" fmla="*/ 361950 w 842963"/>
                <a:gd name="connsiteY53" fmla="*/ 819150 h 1905000"/>
                <a:gd name="connsiteX54" fmla="*/ 338138 w 842963"/>
                <a:gd name="connsiteY54" fmla="*/ 809625 h 1905000"/>
                <a:gd name="connsiteX55" fmla="*/ 328613 w 842963"/>
                <a:gd name="connsiteY55" fmla="*/ 781050 h 1905000"/>
                <a:gd name="connsiteX56" fmla="*/ 333375 w 842963"/>
                <a:gd name="connsiteY56" fmla="*/ 747712 h 1905000"/>
                <a:gd name="connsiteX57" fmla="*/ 309563 w 842963"/>
                <a:gd name="connsiteY57" fmla="*/ 728662 h 1905000"/>
                <a:gd name="connsiteX58" fmla="*/ 290513 w 842963"/>
                <a:gd name="connsiteY58" fmla="*/ 700087 h 1905000"/>
                <a:gd name="connsiteX59" fmla="*/ 285750 w 842963"/>
                <a:gd name="connsiteY59" fmla="*/ 666750 h 1905000"/>
                <a:gd name="connsiteX60" fmla="*/ 280988 w 842963"/>
                <a:gd name="connsiteY60" fmla="*/ 619125 h 1905000"/>
                <a:gd name="connsiteX61" fmla="*/ 276225 w 842963"/>
                <a:gd name="connsiteY61" fmla="*/ 590550 h 1905000"/>
                <a:gd name="connsiteX62" fmla="*/ 276225 w 842963"/>
                <a:gd name="connsiteY62" fmla="*/ 590550 h 1905000"/>
                <a:gd name="connsiteX63" fmla="*/ 266700 w 842963"/>
                <a:gd name="connsiteY63" fmla="*/ 528637 h 1905000"/>
                <a:gd name="connsiteX64" fmla="*/ 247650 w 842963"/>
                <a:gd name="connsiteY64" fmla="*/ 504825 h 1905000"/>
                <a:gd name="connsiteX65" fmla="*/ 247650 w 842963"/>
                <a:gd name="connsiteY65" fmla="*/ 504825 h 1905000"/>
                <a:gd name="connsiteX66" fmla="*/ 200025 w 842963"/>
                <a:gd name="connsiteY66" fmla="*/ 538162 h 1905000"/>
                <a:gd name="connsiteX67" fmla="*/ 185738 w 842963"/>
                <a:gd name="connsiteY67" fmla="*/ 547688 h 1905000"/>
                <a:gd name="connsiteX68" fmla="*/ 223838 w 842963"/>
                <a:gd name="connsiteY68" fmla="*/ 504824 h 1905000"/>
                <a:gd name="connsiteX69" fmla="*/ 209550 w 842963"/>
                <a:gd name="connsiteY69" fmla="*/ 495300 h 1905000"/>
                <a:gd name="connsiteX70" fmla="*/ 190500 w 842963"/>
                <a:gd name="connsiteY70" fmla="*/ 523875 h 1905000"/>
                <a:gd name="connsiteX71" fmla="*/ 104775 w 842963"/>
                <a:gd name="connsiteY71" fmla="*/ 466725 h 1905000"/>
                <a:gd name="connsiteX0" fmla="*/ 104775 w 842963"/>
                <a:gd name="connsiteY0" fmla="*/ 390525 h 1828800"/>
                <a:gd name="connsiteX1" fmla="*/ 104775 w 842963"/>
                <a:gd name="connsiteY1" fmla="*/ 371475 h 1828800"/>
                <a:gd name="connsiteX2" fmla="*/ 71438 w 842963"/>
                <a:gd name="connsiteY2" fmla="*/ 342900 h 1828800"/>
                <a:gd name="connsiteX3" fmla="*/ 57150 w 842963"/>
                <a:gd name="connsiteY3" fmla="*/ 328612 h 1828800"/>
                <a:gd name="connsiteX4" fmla="*/ 76201 w 842963"/>
                <a:gd name="connsiteY4" fmla="*/ 328612 h 1828800"/>
                <a:gd name="connsiteX5" fmla="*/ 42863 w 842963"/>
                <a:gd name="connsiteY5" fmla="*/ 247649 h 1828800"/>
                <a:gd name="connsiteX6" fmla="*/ 47625 w 842963"/>
                <a:gd name="connsiteY6" fmla="*/ 300038 h 1828800"/>
                <a:gd name="connsiteX7" fmla="*/ 38100 w 842963"/>
                <a:gd name="connsiteY7" fmla="*/ 261938 h 1828800"/>
                <a:gd name="connsiteX8" fmla="*/ 33338 w 842963"/>
                <a:gd name="connsiteY8" fmla="*/ 233362 h 1828800"/>
                <a:gd name="connsiteX9" fmla="*/ 33338 w 842963"/>
                <a:gd name="connsiteY9" fmla="*/ 204787 h 1828800"/>
                <a:gd name="connsiteX10" fmla="*/ 23812 w 842963"/>
                <a:gd name="connsiteY10" fmla="*/ 161925 h 1828800"/>
                <a:gd name="connsiteX11" fmla="*/ 19050 w 842963"/>
                <a:gd name="connsiteY11" fmla="*/ 123825 h 1828800"/>
                <a:gd name="connsiteX12" fmla="*/ 23812 w 842963"/>
                <a:gd name="connsiteY12" fmla="*/ 119062 h 1828800"/>
                <a:gd name="connsiteX13" fmla="*/ 14287 w 842963"/>
                <a:gd name="connsiteY13" fmla="*/ 61912 h 1828800"/>
                <a:gd name="connsiteX14" fmla="*/ 0 w 842963"/>
                <a:gd name="connsiteY14" fmla="*/ 100013 h 1828800"/>
                <a:gd name="connsiteX15" fmla="*/ 52387 w 842963"/>
                <a:gd name="connsiteY15" fmla="*/ 100012 h 1828800"/>
                <a:gd name="connsiteX16" fmla="*/ 80963 w 842963"/>
                <a:gd name="connsiteY16" fmla="*/ 38100 h 1828800"/>
                <a:gd name="connsiteX17" fmla="*/ 219076 w 842963"/>
                <a:gd name="connsiteY17" fmla="*/ 0 h 1828800"/>
                <a:gd name="connsiteX18" fmla="*/ 257175 w 842963"/>
                <a:gd name="connsiteY18" fmla="*/ 4762 h 1828800"/>
                <a:gd name="connsiteX19" fmla="*/ 238125 w 842963"/>
                <a:gd name="connsiteY19" fmla="*/ 71437 h 1828800"/>
                <a:gd name="connsiteX20" fmla="*/ 266700 w 842963"/>
                <a:gd name="connsiteY20" fmla="*/ 114300 h 1828800"/>
                <a:gd name="connsiteX21" fmla="*/ 314325 w 842963"/>
                <a:gd name="connsiteY21" fmla="*/ 152400 h 1828800"/>
                <a:gd name="connsiteX22" fmla="*/ 314325 w 842963"/>
                <a:gd name="connsiteY22" fmla="*/ 261937 h 1828800"/>
                <a:gd name="connsiteX23" fmla="*/ 300038 w 842963"/>
                <a:gd name="connsiteY23" fmla="*/ 276225 h 1828800"/>
                <a:gd name="connsiteX24" fmla="*/ 323849 w 842963"/>
                <a:gd name="connsiteY24" fmla="*/ 271462 h 1828800"/>
                <a:gd name="connsiteX25" fmla="*/ 366713 w 842963"/>
                <a:gd name="connsiteY25" fmla="*/ 423862 h 1828800"/>
                <a:gd name="connsiteX26" fmla="*/ 371475 w 842963"/>
                <a:gd name="connsiteY26" fmla="*/ 504825 h 1828800"/>
                <a:gd name="connsiteX27" fmla="*/ 366713 w 842963"/>
                <a:gd name="connsiteY27" fmla="*/ 600075 h 1828800"/>
                <a:gd name="connsiteX28" fmla="*/ 461963 w 842963"/>
                <a:gd name="connsiteY28" fmla="*/ 781050 h 1828800"/>
                <a:gd name="connsiteX29" fmla="*/ 552450 w 842963"/>
                <a:gd name="connsiteY29" fmla="*/ 919162 h 1828800"/>
                <a:gd name="connsiteX30" fmla="*/ 604838 w 842963"/>
                <a:gd name="connsiteY30" fmla="*/ 1028700 h 1828800"/>
                <a:gd name="connsiteX31" fmla="*/ 642938 w 842963"/>
                <a:gd name="connsiteY31" fmla="*/ 1128712 h 1828800"/>
                <a:gd name="connsiteX32" fmla="*/ 685800 w 842963"/>
                <a:gd name="connsiteY32" fmla="*/ 1228725 h 1828800"/>
                <a:gd name="connsiteX33" fmla="*/ 700088 w 842963"/>
                <a:gd name="connsiteY33" fmla="*/ 1309687 h 1828800"/>
                <a:gd name="connsiteX34" fmla="*/ 700088 w 842963"/>
                <a:gd name="connsiteY34" fmla="*/ 1385887 h 1828800"/>
                <a:gd name="connsiteX35" fmla="*/ 766763 w 842963"/>
                <a:gd name="connsiteY35" fmla="*/ 1533525 h 1828800"/>
                <a:gd name="connsiteX36" fmla="*/ 819150 w 842963"/>
                <a:gd name="connsiteY36" fmla="*/ 1643062 h 1828800"/>
                <a:gd name="connsiteX37" fmla="*/ 814388 w 842963"/>
                <a:gd name="connsiteY37" fmla="*/ 1738312 h 1828800"/>
                <a:gd name="connsiteX38" fmla="*/ 842963 w 842963"/>
                <a:gd name="connsiteY38" fmla="*/ 1828800 h 1828800"/>
                <a:gd name="connsiteX39" fmla="*/ 776288 w 842963"/>
                <a:gd name="connsiteY39" fmla="*/ 1819275 h 1828800"/>
                <a:gd name="connsiteX40" fmla="*/ 685800 w 842963"/>
                <a:gd name="connsiteY40" fmla="*/ 1757362 h 1828800"/>
                <a:gd name="connsiteX41" fmla="*/ 633413 w 842963"/>
                <a:gd name="connsiteY41" fmla="*/ 1700212 h 1828800"/>
                <a:gd name="connsiteX42" fmla="*/ 609600 w 842963"/>
                <a:gd name="connsiteY42" fmla="*/ 1657350 h 1828800"/>
                <a:gd name="connsiteX43" fmla="*/ 604838 w 842963"/>
                <a:gd name="connsiteY43" fmla="*/ 1604962 h 1828800"/>
                <a:gd name="connsiteX44" fmla="*/ 600075 w 842963"/>
                <a:gd name="connsiteY44" fmla="*/ 1481137 h 1828800"/>
                <a:gd name="connsiteX45" fmla="*/ 633413 w 842963"/>
                <a:gd name="connsiteY45" fmla="*/ 1304925 h 1828800"/>
                <a:gd name="connsiteX46" fmla="*/ 576263 w 842963"/>
                <a:gd name="connsiteY46" fmla="*/ 1095375 h 1828800"/>
                <a:gd name="connsiteX47" fmla="*/ 542925 w 842963"/>
                <a:gd name="connsiteY47" fmla="*/ 1052512 h 1828800"/>
                <a:gd name="connsiteX48" fmla="*/ 509588 w 842963"/>
                <a:gd name="connsiteY48" fmla="*/ 1028700 h 1828800"/>
                <a:gd name="connsiteX49" fmla="*/ 500063 w 842963"/>
                <a:gd name="connsiteY49" fmla="*/ 976312 h 1828800"/>
                <a:gd name="connsiteX50" fmla="*/ 471488 w 842963"/>
                <a:gd name="connsiteY50" fmla="*/ 942975 h 1828800"/>
                <a:gd name="connsiteX51" fmla="*/ 452438 w 842963"/>
                <a:gd name="connsiteY51" fmla="*/ 895350 h 1828800"/>
                <a:gd name="connsiteX52" fmla="*/ 395288 w 842963"/>
                <a:gd name="connsiteY52" fmla="*/ 771525 h 1828800"/>
                <a:gd name="connsiteX53" fmla="*/ 361950 w 842963"/>
                <a:gd name="connsiteY53" fmla="*/ 742950 h 1828800"/>
                <a:gd name="connsiteX54" fmla="*/ 338138 w 842963"/>
                <a:gd name="connsiteY54" fmla="*/ 733425 h 1828800"/>
                <a:gd name="connsiteX55" fmla="*/ 328613 w 842963"/>
                <a:gd name="connsiteY55" fmla="*/ 704850 h 1828800"/>
                <a:gd name="connsiteX56" fmla="*/ 333375 w 842963"/>
                <a:gd name="connsiteY56" fmla="*/ 671512 h 1828800"/>
                <a:gd name="connsiteX57" fmla="*/ 309563 w 842963"/>
                <a:gd name="connsiteY57" fmla="*/ 652462 h 1828800"/>
                <a:gd name="connsiteX58" fmla="*/ 290513 w 842963"/>
                <a:gd name="connsiteY58" fmla="*/ 623887 h 1828800"/>
                <a:gd name="connsiteX59" fmla="*/ 285750 w 842963"/>
                <a:gd name="connsiteY59" fmla="*/ 590550 h 1828800"/>
                <a:gd name="connsiteX60" fmla="*/ 280988 w 842963"/>
                <a:gd name="connsiteY60" fmla="*/ 542925 h 1828800"/>
                <a:gd name="connsiteX61" fmla="*/ 276225 w 842963"/>
                <a:gd name="connsiteY61" fmla="*/ 514350 h 1828800"/>
                <a:gd name="connsiteX62" fmla="*/ 276225 w 842963"/>
                <a:gd name="connsiteY62" fmla="*/ 514350 h 1828800"/>
                <a:gd name="connsiteX63" fmla="*/ 266700 w 842963"/>
                <a:gd name="connsiteY63" fmla="*/ 452437 h 1828800"/>
                <a:gd name="connsiteX64" fmla="*/ 247650 w 842963"/>
                <a:gd name="connsiteY64" fmla="*/ 428625 h 1828800"/>
                <a:gd name="connsiteX65" fmla="*/ 247650 w 842963"/>
                <a:gd name="connsiteY65" fmla="*/ 428625 h 1828800"/>
                <a:gd name="connsiteX66" fmla="*/ 200025 w 842963"/>
                <a:gd name="connsiteY66" fmla="*/ 461962 h 1828800"/>
                <a:gd name="connsiteX67" fmla="*/ 185738 w 842963"/>
                <a:gd name="connsiteY67" fmla="*/ 471488 h 1828800"/>
                <a:gd name="connsiteX68" fmla="*/ 223838 w 842963"/>
                <a:gd name="connsiteY68" fmla="*/ 428624 h 1828800"/>
                <a:gd name="connsiteX69" fmla="*/ 209550 w 842963"/>
                <a:gd name="connsiteY69" fmla="*/ 419100 h 1828800"/>
                <a:gd name="connsiteX70" fmla="*/ 190500 w 842963"/>
                <a:gd name="connsiteY70" fmla="*/ 447675 h 1828800"/>
                <a:gd name="connsiteX71" fmla="*/ 104775 w 842963"/>
                <a:gd name="connsiteY71" fmla="*/ 390525 h 1828800"/>
                <a:gd name="connsiteX0" fmla="*/ 104775 w 842963"/>
                <a:gd name="connsiteY0" fmla="*/ 390525 h 1828800"/>
                <a:gd name="connsiteX1" fmla="*/ 104775 w 842963"/>
                <a:gd name="connsiteY1" fmla="*/ 371475 h 1828800"/>
                <a:gd name="connsiteX2" fmla="*/ 71438 w 842963"/>
                <a:gd name="connsiteY2" fmla="*/ 342900 h 1828800"/>
                <a:gd name="connsiteX3" fmla="*/ 57150 w 842963"/>
                <a:gd name="connsiteY3" fmla="*/ 328612 h 1828800"/>
                <a:gd name="connsiteX4" fmla="*/ 76201 w 842963"/>
                <a:gd name="connsiteY4" fmla="*/ 328612 h 1828800"/>
                <a:gd name="connsiteX5" fmla="*/ 42863 w 842963"/>
                <a:gd name="connsiteY5" fmla="*/ 247649 h 1828800"/>
                <a:gd name="connsiteX6" fmla="*/ 47625 w 842963"/>
                <a:gd name="connsiteY6" fmla="*/ 300038 h 1828800"/>
                <a:gd name="connsiteX7" fmla="*/ 38100 w 842963"/>
                <a:gd name="connsiteY7" fmla="*/ 261938 h 1828800"/>
                <a:gd name="connsiteX8" fmla="*/ 33338 w 842963"/>
                <a:gd name="connsiteY8" fmla="*/ 233362 h 1828800"/>
                <a:gd name="connsiteX9" fmla="*/ 33338 w 842963"/>
                <a:gd name="connsiteY9" fmla="*/ 204787 h 1828800"/>
                <a:gd name="connsiteX10" fmla="*/ 23812 w 842963"/>
                <a:gd name="connsiteY10" fmla="*/ 161925 h 1828800"/>
                <a:gd name="connsiteX11" fmla="*/ 19050 w 842963"/>
                <a:gd name="connsiteY11" fmla="*/ 123825 h 1828800"/>
                <a:gd name="connsiteX12" fmla="*/ 23812 w 842963"/>
                <a:gd name="connsiteY12" fmla="*/ 119062 h 1828800"/>
                <a:gd name="connsiteX13" fmla="*/ 14287 w 842963"/>
                <a:gd name="connsiteY13" fmla="*/ 61912 h 1828800"/>
                <a:gd name="connsiteX14" fmla="*/ 0 w 842963"/>
                <a:gd name="connsiteY14" fmla="*/ 100013 h 1828800"/>
                <a:gd name="connsiteX15" fmla="*/ 52387 w 842963"/>
                <a:gd name="connsiteY15" fmla="*/ 100012 h 1828800"/>
                <a:gd name="connsiteX16" fmla="*/ 80963 w 842963"/>
                <a:gd name="connsiteY16" fmla="*/ 38100 h 1828800"/>
                <a:gd name="connsiteX17" fmla="*/ 219076 w 842963"/>
                <a:gd name="connsiteY17" fmla="*/ 0 h 1828800"/>
                <a:gd name="connsiteX18" fmla="*/ 252412 w 842963"/>
                <a:gd name="connsiteY18" fmla="*/ 28574 h 1828800"/>
                <a:gd name="connsiteX19" fmla="*/ 238125 w 842963"/>
                <a:gd name="connsiteY19" fmla="*/ 71437 h 1828800"/>
                <a:gd name="connsiteX20" fmla="*/ 266700 w 842963"/>
                <a:gd name="connsiteY20" fmla="*/ 114300 h 1828800"/>
                <a:gd name="connsiteX21" fmla="*/ 314325 w 842963"/>
                <a:gd name="connsiteY21" fmla="*/ 152400 h 1828800"/>
                <a:gd name="connsiteX22" fmla="*/ 314325 w 842963"/>
                <a:gd name="connsiteY22" fmla="*/ 261937 h 1828800"/>
                <a:gd name="connsiteX23" fmla="*/ 300038 w 842963"/>
                <a:gd name="connsiteY23" fmla="*/ 276225 h 1828800"/>
                <a:gd name="connsiteX24" fmla="*/ 323849 w 842963"/>
                <a:gd name="connsiteY24" fmla="*/ 271462 h 1828800"/>
                <a:gd name="connsiteX25" fmla="*/ 366713 w 842963"/>
                <a:gd name="connsiteY25" fmla="*/ 423862 h 1828800"/>
                <a:gd name="connsiteX26" fmla="*/ 371475 w 842963"/>
                <a:gd name="connsiteY26" fmla="*/ 504825 h 1828800"/>
                <a:gd name="connsiteX27" fmla="*/ 366713 w 842963"/>
                <a:gd name="connsiteY27" fmla="*/ 600075 h 1828800"/>
                <a:gd name="connsiteX28" fmla="*/ 461963 w 842963"/>
                <a:gd name="connsiteY28" fmla="*/ 781050 h 1828800"/>
                <a:gd name="connsiteX29" fmla="*/ 552450 w 842963"/>
                <a:gd name="connsiteY29" fmla="*/ 919162 h 1828800"/>
                <a:gd name="connsiteX30" fmla="*/ 604838 w 842963"/>
                <a:gd name="connsiteY30" fmla="*/ 1028700 h 1828800"/>
                <a:gd name="connsiteX31" fmla="*/ 642938 w 842963"/>
                <a:gd name="connsiteY31" fmla="*/ 1128712 h 1828800"/>
                <a:gd name="connsiteX32" fmla="*/ 685800 w 842963"/>
                <a:gd name="connsiteY32" fmla="*/ 1228725 h 1828800"/>
                <a:gd name="connsiteX33" fmla="*/ 700088 w 842963"/>
                <a:gd name="connsiteY33" fmla="*/ 1309687 h 1828800"/>
                <a:gd name="connsiteX34" fmla="*/ 700088 w 842963"/>
                <a:gd name="connsiteY34" fmla="*/ 1385887 h 1828800"/>
                <a:gd name="connsiteX35" fmla="*/ 766763 w 842963"/>
                <a:gd name="connsiteY35" fmla="*/ 1533525 h 1828800"/>
                <a:gd name="connsiteX36" fmla="*/ 819150 w 842963"/>
                <a:gd name="connsiteY36" fmla="*/ 1643062 h 1828800"/>
                <a:gd name="connsiteX37" fmla="*/ 814388 w 842963"/>
                <a:gd name="connsiteY37" fmla="*/ 1738312 h 1828800"/>
                <a:gd name="connsiteX38" fmla="*/ 842963 w 842963"/>
                <a:gd name="connsiteY38" fmla="*/ 1828800 h 1828800"/>
                <a:gd name="connsiteX39" fmla="*/ 776288 w 842963"/>
                <a:gd name="connsiteY39" fmla="*/ 1819275 h 1828800"/>
                <a:gd name="connsiteX40" fmla="*/ 685800 w 842963"/>
                <a:gd name="connsiteY40" fmla="*/ 1757362 h 1828800"/>
                <a:gd name="connsiteX41" fmla="*/ 633413 w 842963"/>
                <a:gd name="connsiteY41" fmla="*/ 1700212 h 1828800"/>
                <a:gd name="connsiteX42" fmla="*/ 609600 w 842963"/>
                <a:gd name="connsiteY42" fmla="*/ 1657350 h 1828800"/>
                <a:gd name="connsiteX43" fmla="*/ 604838 w 842963"/>
                <a:gd name="connsiteY43" fmla="*/ 1604962 h 1828800"/>
                <a:gd name="connsiteX44" fmla="*/ 600075 w 842963"/>
                <a:gd name="connsiteY44" fmla="*/ 1481137 h 1828800"/>
                <a:gd name="connsiteX45" fmla="*/ 633413 w 842963"/>
                <a:gd name="connsiteY45" fmla="*/ 1304925 h 1828800"/>
                <a:gd name="connsiteX46" fmla="*/ 576263 w 842963"/>
                <a:gd name="connsiteY46" fmla="*/ 1095375 h 1828800"/>
                <a:gd name="connsiteX47" fmla="*/ 542925 w 842963"/>
                <a:gd name="connsiteY47" fmla="*/ 1052512 h 1828800"/>
                <a:gd name="connsiteX48" fmla="*/ 509588 w 842963"/>
                <a:gd name="connsiteY48" fmla="*/ 1028700 h 1828800"/>
                <a:gd name="connsiteX49" fmla="*/ 500063 w 842963"/>
                <a:gd name="connsiteY49" fmla="*/ 976312 h 1828800"/>
                <a:gd name="connsiteX50" fmla="*/ 471488 w 842963"/>
                <a:gd name="connsiteY50" fmla="*/ 942975 h 1828800"/>
                <a:gd name="connsiteX51" fmla="*/ 452438 w 842963"/>
                <a:gd name="connsiteY51" fmla="*/ 895350 h 1828800"/>
                <a:gd name="connsiteX52" fmla="*/ 395288 w 842963"/>
                <a:gd name="connsiteY52" fmla="*/ 771525 h 1828800"/>
                <a:gd name="connsiteX53" fmla="*/ 361950 w 842963"/>
                <a:gd name="connsiteY53" fmla="*/ 742950 h 1828800"/>
                <a:gd name="connsiteX54" fmla="*/ 338138 w 842963"/>
                <a:gd name="connsiteY54" fmla="*/ 733425 h 1828800"/>
                <a:gd name="connsiteX55" fmla="*/ 328613 w 842963"/>
                <a:gd name="connsiteY55" fmla="*/ 704850 h 1828800"/>
                <a:gd name="connsiteX56" fmla="*/ 333375 w 842963"/>
                <a:gd name="connsiteY56" fmla="*/ 671512 h 1828800"/>
                <a:gd name="connsiteX57" fmla="*/ 309563 w 842963"/>
                <a:gd name="connsiteY57" fmla="*/ 652462 h 1828800"/>
                <a:gd name="connsiteX58" fmla="*/ 290513 w 842963"/>
                <a:gd name="connsiteY58" fmla="*/ 623887 h 1828800"/>
                <a:gd name="connsiteX59" fmla="*/ 285750 w 842963"/>
                <a:gd name="connsiteY59" fmla="*/ 590550 h 1828800"/>
                <a:gd name="connsiteX60" fmla="*/ 280988 w 842963"/>
                <a:gd name="connsiteY60" fmla="*/ 542925 h 1828800"/>
                <a:gd name="connsiteX61" fmla="*/ 276225 w 842963"/>
                <a:gd name="connsiteY61" fmla="*/ 514350 h 1828800"/>
                <a:gd name="connsiteX62" fmla="*/ 276225 w 842963"/>
                <a:gd name="connsiteY62" fmla="*/ 514350 h 1828800"/>
                <a:gd name="connsiteX63" fmla="*/ 266700 w 842963"/>
                <a:gd name="connsiteY63" fmla="*/ 452437 h 1828800"/>
                <a:gd name="connsiteX64" fmla="*/ 247650 w 842963"/>
                <a:gd name="connsiteY64" fmla="*/ 428625 h 1828800"/>
                <a:gd name="connsiteX65" fmla="*/ 247650 w 842963"/>
                <a:gd name="connsiteY65" fmla="*/ 428625 h 1828800"/>
                <a:gd name="connsiteX66" fmla="*/ 200025 w 842963"/>
                <a:gd name="connsiteY66" fmla="*/ 461962 h 1828800"/>
                <a:gd name="connsiteX67" fmla="*/ 185738 w 842963"/>
                <a:gd name="connsiteY67" fmla="*/ 471488 h 1828800"/>
                <a:gd name="connsiteX68" fmla="*/ 223838 w 842963"/>
                <a:gd name="connsiteY68" fmla="*/ 428624 h 1828800"/>
                <a:gd name="connsiteX69" fmla="*/ 209550 w 842963"/>
                <a:gd name="connsiteY69" fmla="*/ 419100 h 1828800"/>
                <a:gd name="connsiteX70" fmla="*/ 190500 w 842963"/>
                <a:gd name="connsiteY70" fmla="*/ 447675 h 1828800"/>
                <a:gd name="connsiteX71" fmla="*/ 104775 w 842963"/>
                <a:gd name="connsiteY71" fmla="*/ 390525 h 1828800"/>
                <a:gd name="connsiteX0" fmla="*/ 104775 w 842963"/>
                <a:gd name="connsiteY0" fmla="*/ 390525 h 1828800"/>
                <a:gd name="connsiteX1" fmla="*/ 104775 w 842963"/>
                <a:gd name="connsiteY1" fmla="*/ 371475 h 1828800"/>
                <a:gd name="connsiteX2" fmla="*/ 71438 w 842963"/>
                <a:gd name="connsiteY2" fmla="*/ 342900 h 1828800"/>
                <a:gd name="connsiteX3" fmla="*/ 57150 w 842963"/>
                <a:gd name="connsiteY3" fmla="*/ 328612 h 1828800"/>
                <a:gd name="connsiteX4" fmla="*/ 76201 w 842963"/>
                <a:gd name="connsiteY4" fmla="*/ 328612 h 1828800"/>
                <a:gd name="connsiteX5" fmla="*/ 42863 w 842963"/>
                <a:gd name="connsiteY5" fmla="*/ 247649 h 1828800"/>
                <a:gd name="connsiteX6" fmla="*/ 47625 w 842963"/>
                <a:gd name="connsiteY6" fmla="*/ 300038 h 1828800"/>
                <a:gd name="connsiteX7" fmla="*/ 38100 w 842963"/>
                <a:gd name="connsiteY7" fmla="*/ 261938 h 1828800"/>
                <a:gd name="connsiteX8" fmla="*/ 33338 w 842963"/>
                <a:gd name="connsiteY8" fmla="*/ 233362 h 1828800"/>
                <a:gd name="connsiteX9" fmla="*/ 33338 w 842963"/>
                <a:gd name="connsiteY9" fmla="*/ 204787 h 1828800"/>
                <a:gd name="connsiteX10" fmla="*/ 23812 w 842963"/>
                <a:gd name="connsiteY10" fmla="*/ 161925 h 1828800"/>
                <a:gd name="connsiteX11" fmla="*/ 19050 w 842963"/>
                <a:gd name="connsiteY11" fmla="*/ 123825 h 1828800"/>
                <a:gd name="connsiteX12" fmla="*/ 23812 w 842963"/>
                <a:gd name="connsiteY12" fmla="*/ 119062 h 1828800"/>
                <a:gd name="connsiteX13" fmla="*/ 14287 w 842963"/>
                <a:gd name="connsiteY13" fmla="*/ 61912 h 1828800"/>
                <a:gd name="connsiteX14" fmla="*/ 0 w 842963"/>
                <a:gd name="connsiteY14" fmla="*/ 100013 h 1828800"/>
                <a:gd name="connsiteX15" fmla="*/ 52387 w 842963"/>
                <a:gd name="connsiteY15" fmla="*/ 100012 h 1828800"/>
                <a:gd name="connsiteX16" fmla="*/ 80963 w 842963"/>
                <a:gd name="connsiteY16" fmla="*/ 38100 h 1828800"/>
                <a:gd name="connsiteX17" fmla="*/ 219076 w 842963"/>
                <a:gd name="connsiteY17" fmla="*/ 0 h 1828800"/>
                <a:gd name="connsiteX18" fmla="*/ 252412 w 842963"/>
                <a:gd name="connsiteY18" fmla="*/ 28574 h 1828800"/>
                <a:gd name="connsiteX19" fmla="*/ 238125 w 842963"/>
                <a:gd name="connsiteY19" fmla="*/ 71437 h 1828800"/>
                <a:gd name="connsiteX20" fmla="*/ 266700 w 842963"/>
                <a:gd name="connsiteY20" fmla="*/ 114300 h 1828800"/>
                <a:gd name="connsiteX21" fmla="*/ 300038 w 842963"/>
                <a:gd name="connsiteY21" fmla="*/ 180975 h 1828800"/>
                <a:gd name="connsiteX22" fmla="*/ 314325 w 842963"/>
                <a:gd name="connsiteY22" fmla="*/ 261937 h 1828800"/>
                <a:gd name="connsiteX23" fmla="*/ 300038 w 842963"/>
                <a:gd name="connsiteY23" fmla="*/ 276225 h 1828800"/>
                <a:gd name="connsiteX24" fmla="*/ 323849 w 842963"/>
                <a:gd name="connsiteY24" fmla="*/ 271462 h 1828800"/>
                <a:gd name="connsiteX25" fmla="*/ 366713 w 842963"/>
                <a:gd name="connsiteY25" fmla="*/ 423862 h 1828800"/>
                <a:gd name="connsiteX26" fmla="*/ 371475 w 842963"/>
                <a:gd name="connsiteY26" fmla="*/ 504825 h 1828800"/>
                <a:gd name="connsiteX27" fmla="*/ 366713 w 842963"/>
                <a:gd name="connsiteY27" fmla="*/ 600075 h 1828800"/>
                <a:gd name="connsiteX28" fmla="*/ 461963 w 842963"/>
                <a:gd name="connsiteY28" fmla="*/ 781050 h 1828800"/>
                <a:gd name="connsiteX29" fmla="*/ 552450 w 842963"/>
                <a:gd name="connsiteY29" fmla="*/ 919162 h 1828800"/>
                <a:gd name="connsiteX30" fmla="*/ 604838 w 842963"/>
                <a:gd name="connsiteY30" fmla="*/ 1028700 h 1828800"/>
                <a:gd name="connsiteX31" fmla="*/ 642938 w 842963"/>
                <a:gd name="connsiteY31" fmla="*/ 1128712 h 1828800"/>
                <a:gd name="connsiteX32" fmla="*/ 685800 w 842963"/>
                <a:gd name="connsiteY32" fmla="*/ 1228725 h 1828800"/>
                <a:gd name="connsiteX33" fmla="*/ 700088 w 842963"/>
                <a:gd name="connsiteY33" fmla="*/ 1309687 h 1828800"/>
                <a:gd name="connsiteX34" fmla="*/ 700088 w 842963"/>
                <a:gd name="connsiteY34" fmla="*/ 1385887 h 1828800"/>
                <a:gd name="connsiteX35" fmla="*/ 766763 w 842963"/>
                <a:gd name="connsiteY35" fmla="*/ 1533525 h 1828800"/>
                <a:gd name="connsiteX36" fmla="*/ 819150 w 842963"/>
                <a:gd name="connsiteY36" fmla="*/ 1643062 h 1828800"/>
                <a:gd name="connsiteX37" fmla="*/ 814388 w 842963"/>
                <a:gd name="connsiteY37" fmla="*/ 1738312 h 1828800"/>
                <a:gd name="connsiteX38" fmla="*/ 842963 w 842963"/>
                <a:gd name="connsiteY38" fmla="*/ 1828800 h 1828800"/>
                <a:gd name="connsiteX39" fmla="*/ 776288 w 842963"/>
                <a:gd name="connsiteY39" fmla="*/ 1819275 h 1828800"/>
                <a:gd name="connsiteX40" fmla="*/ 685800 w 842963"/>
                <a:gd name="connsiteY40" fmla="*/ 1757362 h 1828800"/>
                <a:gd name="connsiteX41" fmla="*/ 633413 w 842963"/>
                <a:gd name="connsiteY41" fmla="*/ 1700212 h 1828800"/>
                <a:gd name="connsiteX42" fmla="*/ 609600 w 842963"/>
                <a:gd name="connsiteY42" fmla="*/ 1657350 h 1828800"/>
                <a:gd name="connsiteX43" fmla="*/ 604838 w 842963"/>
                <a:gd name="connsiteY43" fmla="*/ 1604962 h 1828800"/>
                <a:gd name="connsiteX44" fmla="*/ 600075 w 842963"/>
                <a:gd name="connsiteY44" fmla="*/ 1481137 h 1828800"/>
                <a:gd name="connsiteX45" fmla="*/ 633413 w 842963"/>
                <a:gd name="connsiteY45" fmla="*/ 1304925 h 1828800"/>
                <a:gd name="connsiteX46" fmla="*/ 576263 w 842963"/>
                <a:gd name="connsiteY46" fmla="*/ 1095375 h 1828800"/>
                <a:gd name="connsiteX47" fmla="*/ 542925 w 842963"/>
                <a:gd name="connsiteY47" fmla="*/ 1052512 h 1828800"/>
                <a:gd name="connsiteX48" fmla="*/ 509588 w 842963"/>
                <a:gd name="connsiteY48" fmla="*/ 1028700 h 1828800"/>
                <a:gd name="connsiteX49" fmla="*/ 500063 w 842963"/>
                <a:gd name="connsiteY49" fmla="*/ 976312 h 1828800"/>
                <a:gd name="connsiteX50" fmla="*/ 471488 w 842963"/>
                <a:gd name="connsiteY50" fmla="*/ 942975 h 1828800"/>
                <a:gd name="connsiteX51" fmla="*/ 452438 w 842963"/>
                <a:gd name="connsiteY51" fmla="*/ 895350 h 1828800"/>
                <a:gd name="connsiteX52" fmla="*/ 395288 w 842963"/>
                <a:gd name="connsiteY52" fmla="*/ 771525 h 1828800"/>
                <a:gd name="connsiteX53" fmla="*/ 361950 w 842963"/>
                <a:gd name="connsiteY53" fmla="*/ 742950 h 1828800"/>
                <a:gd name="connsiteX54" fmla="*/ 338138 w 842963"/>
                <a:gd name="connsiteY54" fmla="*/ 733425 h 1828800"/>
                <a:gd name="connsiteX55" fmla="*/ 328613 w 842963"/>
                <a:gd name="connsiteY55" fmla="*/ 704850 h 1828800"/>
                <a:gd name="connsiteX56" fmla="*/ 333375 w 842963"/>
                <a:gd name="connsiteY56" fmla="*/ 671512 h 1828800"/>
                <a:gd name="connsiteX57" fmla="*/ 309563 w 842963"/>
                <a:gd name="connsiteY57" fmla="*/ 652462 h 1828800"/>
                <a:gd name="connsiteX58" fmla="*/ 290513 w 842963"/>
                <a:gd name="connsiteY58" fmla="*/ 623887 h 1828800"/>
                <a:gd name="connsiteX59" fmla="*/ 285750 w 842963"/>
                <a:gd name="connsiteY59" fmla="*/ 590550 h 1828800"/>
                <a:gd name="connsiteX60" fmla="*/ 280988 w 842963"/>
                <a:gd name="connsiteY60" fmla="*/ 542925 h 1828800"/>
                <a:gd name="connsiteX61" fmla="*/ 276225 w 842963"/>
                <a:gd name="connsiteY61" fmla="*/ 514350 h 1828800"/>
                <a:gd name="connsiteX62" fmla="*/ 276225 w 842963"/>
                <a:gd name="connsiteY62" fmla="*/ 514350 h 1828800"/>
                <a:gd name="connsiteX63" fmla="*/ 266700 w 842963"/>
                <a:gd name="connsiteY63" fmla="*/ 452437 h 1828800"/>
                <a:gd name="connsiteX64" fmla="*/ 247650 w 842963"/>
                <a:gd name="connsiteY64" fmla="*/ 428625 h 1828800"/>
                <a:gd name="connsiteX65" fmla="*/ 247650 w 842963"/>
                <a:gd name="connsiteY65" fmla="*/ 428625 h 1828800"/>
                <a:gd name="connsiteX66" fmla="*/ 200025 w 842963"/>
                <a:gd name="connsiteY66" fmla="*/ 461962 h 1828800"/>
                <a:gd name="connsiteX67" fmla="*/ 185738 w 842963"/>
                <a:gd name="connsiteY67" fmla="*/ 471488 h 1828800"/>
                <a:gd name="connsiteX68" fmla="*/ 223838 w 842963"/>
                <a:gd name="connsiteY68" fmla="*/ 428624 h 1828800"/>
                <a:gd name="connsiteX69" fmla="*/ 209550 w 842963"/>
                <a:gd name="connsiteY69" fmla="*/ 419100 h 1828800"/>
                <a:gd name="connsiteX70" fmla="*/ 190500 w 842963"/>
                <a:gd name="connsiteY70" fmla="*/ 447675 h 1828800"/>
                <a:gd name="connsiteX71" fmla="*/ 104775 w 842963"/>
                <a:gd name="connsiteY71" fmla="*/ 390525 h 1828800"/>
                <a:gd name="connsiteX0" fmla="*/ 104775 w 842963"/>
                <a:gd name="connsiteY0" fmla="*/ 390525 h 1828800"/>
                <a:gd name="connsiteX1" fmla="*/ 104775 w 842963"/>
                <a:gd name="connsiteY1" fmla="*/ 371475 h 1828800"/>
                <a:gd name="connsiteX2" fmla="*/ 71438 w 842963"/>
                <a:gd name="connsiteY2" fmla="*/ 342900 h 1828800"/>
                <a:gd name="connsiteX3" fmla="*/ 57150 w 842963"/>
                <a:gd name="connsiteY3" fmla="*/ 328612 h 1828800"/>
                <a:gd name="connsiteX4" fmla="*/ 76201 w 842963"/>
                <a:gd name="connsiteY4" fmla="*/ 328612 h 1828800"/>
                <a:gd name="connsiteX5" fmla="*/ 42863 w 842963"/>
                <a:gd name="connsiteY5" fmla="*/ 247649 h 1828800"/>
                <a:gd name="connsiteX6" fmla="*/ 47625 w 842963"/>
                <a:gd name="connsiteY6" fmla="*/ 300038 h 1828800"/>
                <a:gd name="connsiteX7" fmla="*/ 38100 w 842963"/>
                <a:gd name="connsiteY7" fmla="*/ 261938 h 1828800"/>
                <a:gd name="connsiteX8" fmla="*/ 33338 w 842963"/>
                <a:gd name="connsiteY8" fmla="*/ 233362 h 1828800"/>
                <a:gd name="connsiteX9" fmla="*/ 33338 w 842963"/>
                <a:gd name="connsiteY9" fmla="*/ 204787 h 1828800"/>
                <a:gd name="connsiteX10" fmla="*/ 23812 w 842963"/>
                <a:gd name="connsiteY10" fmla="*/ 161925 h 1828800"/>
                <a:gd name="connsiteX11" fmla="*/ 19050 w 842963"/>
                <a:gd name="connsiteY11" fmla="*/ 123825 h 1828800"/>
                <a:gd name="connsiteX12" fmla="*/ 23812 w 842963"/>
                <a:gd name="connsiteY12" fmla="*/ 119062 h 1828800"/>
                <a:gd name="connsiteX13" fmla="*/ 14287 w 842963"/>
                <a:gd name="connsiteY13" fmla="*/ 61912 h 1828800"/>
                <a:gd name="connsiteX14" fmla="*/ 0 w 842963"/>
                <a:gd name="connsiteY14" fmla="*/ 100013 h 1828800"/>
                <a:gd name="connsiteX15" fmla="*/ 52387 w 842963"/>
                <a:gd name="connsiteY15" fmla="*/ 100012 h 1828800"/>
                <a:gd name="connsiteX16" fmla="*/ 80963 w 842963"/>
                <a:gd name="connsiteY16" fmla="*/ 38100 h 1828800"/>
                <a:gd name="connsiteX17" fmla="*/ 219076 w 842963"/>
                <a:gd name="connsiteY17" fmla="*/ 0 h 1828800"/>
                <a:gd name="connsiteX18" fmla="*/ 252412 w 842963"/>
                <a:gd name="connsiteY18" fmla="*/ 28574 h 1828800"/>
                <a:gd name="connsiteX19" fmla="*/ 238125 w 842963"/>
                <a:gd name="connsiteY19" fmla="*/ 71437 h 1828800"/>
                <a:gd name="connsiteX20" fmla="*/ 266700 w 842963"/>
                <a:gd name="connsiteY20" fmla="*/ 114300 h 1828800"/>
                <a:gd name="connsiteX21" fmla="*/ 300038 w 842963"/>
                <a:gd name="connsiteY21" fmla="*/ 180975 h 1828800"/>
                <a:gd name="connsiteX22" fmla="*/ 314325 w 842963"/>
                <a:gd name="connsiteY22" fmla="*/ 261937 h 1828800"/>
                <a:gd name="connsiteX23" fmla="*/ 300038 w 842963"/>
                <a:gd name="connsiteY23" fmla="*/ 276225 h 1828800"/>
                <a:gd name="connsiteX24" fmla="*/ 323849 w 842963"/>
                <a:gd name="connsiteY24" fmla="*/ 271462 h 1828800"/>
                <a:gd name="connsiteX25" fmla="*/ 366713 w 842963"/>
                <a:gd name="connsiteY25" fmla="*/ 423862 h 1828800"/>
                <a:gd name="connsiteX26" fmla="*/ 371475 w 842963"/>
                <a:gd name="connsiteY26" fmla="*/ 504825 h 1828800"/>
                <a:gd name="connsiteX27" fmla="*/ 366713 w 842963"/>
                <a:gd name="connsiteY27" fmla="*/ 600075 h 1828800"/>
                <a:gd name="connsiteX28" fmla="*/ 461963 w 842963"/>
                <a:gd name="connsiteY28" fmla="*/ 781050 h 1828800"/>
                <a:gd name="connsiteX29" fmla="*/ 552450 w 842963"/>
                <a:gd name="connsiteY29" fmla="*/ 919162 h 1828800"/>
                <a:gd name="connsiteX30" fmla="*/ 604838 w 842963"/>
                <a:gd name="connsiteY30" fmla="*/ 1028700 h 1828800"/>
                <a:gd name="connsiteX31" fmla="*/ 642938 w 842963"/>
                <a:gd name="connsiteY31" fmla="*/ 1128712 h 1828800"/>
                <a:gd name="connsiteX32" fmla="*/ 685800 w 842963"/>
                <a:gd name="connsiteY32" fmla="*/ 1228725 h 1828800"/>
                <a:gd name="connsiteX33" fmla="*/ 700088 w 842963"/>
                <a:gd name="connsiteY33" fmla="*/ 1309687 h 1828800"/>
                <a:gd name="connsiteX34" fmla="*/ 700088 w 842963"/>
                <a:gd name="connsiteY34" fmla="*/ 1385887 h 1828800"/>
                <a:gd name="connsiteX35" fmla="*/ 766763 w 842963"/>
                <a:gd name="connsiteY35" fmla="*/ 1533525 h 1828800"/>
                <a:gd name="connsiteX36" fmla="*/ 819150 w 842963"/>
                <a:gd name="connsiteY36" fmla="*/ 1643062 h 1828800"/>
                <a:gd name="connsiteX37" fmla="*/ 814388 w 842963"/>
                <a:gd name="connsiteY37" fmla="*/ 1738312 h 1828800"/>
                <a:gd name="connsiteX38" fmla="*/ 842963 w 842963"/>
                <a:gd name="connsiteY38" fmla="*/ 1828800 h 1828800"/>
                <a:gd name="connsiteX39" fmla="*/ 776288 w 842963"/>
                <a:gd name="connsiteY39" fmla="*/ 1819275 h 1828800"/>
                <a:gd name="connsiteX40" fmla="*/ 685800 w 842963"/>
                <a:gd name="connsiteY40" fmla="*/ 1757362 h 1828800"/>
                <a:gd name="connsiteX41" fmla="*/ 633413 w 842963"/>
                <a:gd name="connsiteY41" fmla="*/ 1700212 h 1828800"/>
                <a:gd name="connsiteX42" fmla="*/ 609600 w 842963"/>
                <a:gd name="connsiteY42" fmla="*/ 1657350 h 1828800"/>
                <a:gd name="connsiteX43" fmla="*/ 604838 w 842963"/>
                <a:gd name="connsiteY43" fmla="*/ 1604962 h 1828800"/>
                <a:gd name="connsiteX44" fmla="*/ 600075 w 842963"/>
                <a:gd name="connsiteY44" fmla="*/ 1481137 h 1828800"/>
                <a:gd name="connsiteX45" fmla="*/ 633413 w 842963"/>
                <a:gd name="connsiteY45" fmla="*/ 1304925 h 1828800"/>
                <a:gd name="connsiteX46" fmla="*/ 576263 w 842963"/>
                <a:gd name="connsiteY46" fmla="*/ 1095375 h 1828800"/>
                <a:gd name="connsiteX47" fmla="*/ 542925 w 842963"/>
                <a:gd name="connsiteY47" fmla="*/ 1052512 h 1828800"/>
                <a:gd name="connsiteX48" fmla="*/ 509588 w 842963"/>
                <a:gd name="connsiteY48" fmla="*/ 1028700 h 1828800"/>
                <a:gd name="connsiteX49" fmla="*/ 500063 w 842963"/>
                <a:gd name="connsiteY49" fmla="*/ 976312 h 1828800"/>
                <a:gd name="connsiteX50" fmla="*/ 471488 w 842963"/>
                <a:gd name="connsiteY50" fmla="*/ 942975 h 1828800"/>
                <a:gd name="connsiteX51" fmla="*/ 452438 w 842963"/>
                <a:gd name="connsiteY51" fmla="*/ 895350 h 1828800"/>
                <a:gd name="connsiteX52" fmla="*/ 395288 w 842963"/>
                <a:gd name="connsiteY52" fmla="*/ 771525 h 1828800"/>
                <a:gd name="connsiteX53" fmla="*/ 361950 w 842963"/>
                <a:gd name="connsiteY53" fmla="*/ 742950 h 1828800"/>
                <a:gd name="connsiteX54" fmla="*/ 338138 w 842963"/>
                <a:gd name="connsiteY54" fmla="*/ 733425 h 1828800"/>
                <a:gd name="connsiteX55" fmla="*/ 328613 w 842963"/>
                <a:gd name="connsiteY55" fmla="*/ 704850 h 1828800"/>
                <a:gd name="connsiteX56" fmla="*/ 333375 w 842963"/>
                <a:gd name="connsiteY56" fmla="*/ 671512 h 1828800"/>
                <a:gd name="connsiteX57" fmla="*/ 309563 w 842963"/>
                <a:gd name="connsiteY57" fmla="*/ 652462 h 1828800"/>
                <a:gd name="connsiteX58" fmla="*/ 290513 w 842963"/>
                <a:gd name="connsiteY58" fmla="*/ 623887 h 1828800"/>
                <a:gd name="connsiteX59" fmla="*/ 285750 w 842963"/>
                <a:gd name="connsiteY59" fmla="*/ 590550 h 1828800"/>
                <a:gd name="connsiteX60" fmla="*/ 280988 w 842963"/>
                <a:gd name="connsiteY60" fmla="*/ 542925 h 1828800"/>
                <a:gd name="connsiteX61" fmla="*/ 276225 w 842963"/>
                <a:gd name="connsiteY61" fmla="*/ 514350 h 1828800"/>
                <a:gd name="connsiteX62" fmla="*/ 276225 w 842963"/>
                <a:gd name="connsiteY62" fmla="*/ 514350 h 1828800"/>
                <a:gd name="connsiteX63" fmla="*/ 266700 w 842963"/>
                <a:gd name="connsiteY63" fmla="*/ 452437 h 1828800"/>
                <a:gd name="connsiteX64" fmla="*/ 247650 w 842963"/>
                <a:gd name="connsiteY64" fmla="*/ 428625 h 1828800"/>
                <a:gd name="connsiteX65" fmla="*/ 247650 w 842963"/>
                <a:gd name="connsiteY65" fmla="*/ 428625 h 1828800"/>
                <a:gd name="connsiteX66" fmla="*/ 200025 w 842963"/>
                <a:gd name="connsiteY66" fmla="*/ 461962 h 1828800"/>
                <a:gd name="connsiteX67" fmla="*/ 185738 w 842963"/>
                <a:gd name="connsiteY67" fmla="*/ 471488 h 1828800"/>
                <a:gd name="connsiteX68" fmla="*/ 223838 w 842963"/>
                <a:gd name="connsiteY68" fmla="*/ 428624 h 1828800"/>
                <a:gd name="connsiteX69" fmla="*/ 209550 w 842963"/>
                <a:gd name="connsiteY69" fmla="*/ 419100 h 1828800"/>
                <a:gd name="connsiteX70" fmla="*/ 190500 w 842963"/>
                <a:gd name="connsiteY70" fmla="*/ 447675 h 1828800"/>
                <a:gd name="connsiteX71" fmla="*/ 104775 w 842963"/>
                <a:gd name="connsiteY71" fmla="*/ 390525 h 1828800"/>
                <a:gd name="connsiteX0" fmla="*/ 104775 w 842963"/>
                <a:gd name="connsiteY0" fmla="*/ 390525 h 1828800"/>
                <a:gd name="connsiteX1" fmla="*/ 104775 w 842963"/>
                <a:gd name="connsiteY1" fmla="*/ 371475 h 1828800"/>
                <a:gd name="connsiteX2" fmla="*/ 71438 w 842963"/>
                <a:gd name="connsiteY2" fmla="*/ 342900 h 1828800"/>
                <a:gd name="connsiteX3" fmla="*/ 57150 w 842963"/>
                <a:gd name="connsiteY3" fmla="*/ 328612 h 1828800"/>
                <a:gd name="connsiteX4" fmla="*/ 76201 w 842963"/>
                <a:gd name="connsiteY4" fmla="*/ 328612 h 1828800"/>
                <a:gd name="connsiteX5" fmla="*/ 42863 w 842963"/>
                <a:gd name="connsiteY5" fmla="*/ 247649 h 1828800"/>
                <a:gd name="connsiteX6" fmla="*/ 47625 w 842963"/>
                <a:gd name="connsiteY6" fmla="*/ 300038 h 1828800"/>
                <a:gd name="connsiteX7" fmla="*/ 38100 w 842963"/>
                <a:gd name="connsiteY7" fmla="*/ 261938 h 1828800"/>
                <a:gd name="connsiteX8" fmla="*/ 33338 w 842963"/>
                <a:gd name="connsiteY8" fmla="*/ 233362 h 1828800"/>
                <a:gd name="connsiteX9" fmla="*/ 33338 w 842963"/>
                <a:gd name="connsiteY9" fmla="*/ 204787 h 1828800"/>
                <a:gd name="connsiteX10" fmla="*/ 23812 w 842963"/>
                <a:gd name="connsiteY10" fmla="*/ 161925 h 1828800"/>
                <a:gd name="connsiteX11" fmla="*/ 19050 w 842963"/>
                <a:gd name="connsiteY11" fmla="*/ 123825 h 1828800"/>
                <a:gd name="connsiteX12" fmla="*/ 23812 w 842963"/>
                <a:gd name="connsiteY12" fmla="*/ 119062 h 1828800"/>
                <a:gd name="connsiteX13" fmla="*/ 14287 w 842963"/>
                <a:gd name="connsiteY13" fmla="*/ 61912 h 1828800"/>
                <a:gd name="connsiteX14" fmla="*/ 0 w 842963"/>
                <a:gd name="connsiteY14" fmla="*/ 100013 h 1828800"/>
                <a:gd name="connsiteX15" fmla="*/ 52387 w 842963"/>
                <a:gd name="connsiteY15" fmla="*/ 100012 h 1828800"/>
                <a:gd name="connsiteX16" fmla="*/ 80963 w 842963"/>
                <a:gd name="connsiteY16" fmla="*/ 38100 h 1828800"/>
                <a:gd name="connsiteX17" fmla="*/ 219076 w 842963"/>
                <a:gd name="connsiteY17" fmla="*/ 0 h 1828800"/>
                <a:gd name="connsiteX18" fmla="*/ 252412 w 842963"/>
                <a:gd name="connsiteY18" fmla="*/ 28574 h 1828800"/>
                <a:gd name="connsiteX19" fmla="*/ 238125 w 842963"/>
                <a:gd name="connsiteY19" fmla="*/ 71437 h 1828800"/>
                <a:gd name="connsiteX20" fmla="*/ 266700 w 842963"/>
                <a:gd name="connsiteY20" fmla="*/ 114300 h 1828800"/>
                <a:gd name="connsiteX21" fmla="*/ 285750 w 842963"/>
                <a:gd name="connsiteY21" fmla="*/ 209550 h 1828800"/>
                <a:gd name="connsiteX22" fmla="*/ 314325 w 842963"/>
                <a:gd name="connsiteY22" fmla="*/ 261937 h 1828800"/>
                <a:gd name="connsiteX23" fmla="*/ 300038 w 842963"/>
                <a:gd name="connsiteY23" fmla="*/ 276225 h 1828800"/>
                <a:gd name="connsiteX24" fmla="*/ 323849 w 842963"/>
                <a:gd name="connsiteY24" fmla="*/ 271462 h 1828800"/>
                <a:gd name="connsiteX25" fmla="*/ 366713 w 842963"/>
                <a:gd name="connsiteY25" fmla="*/ 423862 h 1828800"/>
                <a:gd name="connsiteX26" fmla="*/ 371475 w 842963"/>
                <a:gd name="connsiteY26" fmla="*/ 504825 h 1828800"/>
                <a:gd name="connsiteX27" fmla="*/ 366713 w 842963"/>
                <a:gd name="connsiteY27" fmla="*/ 600075 h 1828800"/>
                <a:gd name="connsiteX28" fmla="*/ 461963 w 842963"/>
                <a:gd name="connsiteY28" fmla="*/ 781050 h 1828800"/>
                <a:gd name="connsiteX29" fmla="*/ 552450 w 842963"/>
                <a:gd name="connsiteY29" fmla="*/ 919162 h 1828800"/>
                <a:gd name="connsiteX30" fmla="*/ 604838 w 842963"/>
                <a:gd name="connsiteY30" fmla="*/ 1028700 h 1828800"/>
                <a:gd name="connsiteX31" fmla="*/ 642938 w 842963"/>
                <a:gd name="connsiteY31" fmla="*/ 1128712 h 1828800"/>
                <a:gd name="connsiteX32" fmla="*/ 685800 w 842963"/>
                <a:gd name="connsiteY32" fmla="*/ 1228725 h 1828800"/>
                <a:gd name="connsiteX33" fmla="*/ 700088 w 842963"/>
                <a:gd name="connsiteY33" fmla="*/ 1309687 h 1828800"/>
                <a:gd name="connsiteX34" fmla="*/ 700088 w 842963"/>
                <a:gd name="connsiteY34" fmla="*/ 1385887 h 1828800"/>
                <a:gd name="connsiteX35" fmla="*/ 766763 w 842963"/>
                <a:gd name="connsiteY35" fmla="*/ 1533525 h 1828800"/>
                <a:gd name="connsiteX36" fmla="*/ 819150 w 842963"/>
                <a:gd name="connsiteY36" fmla="*/ 1643062 h 1828800"/>
                <a:gd name="connsiteX37" fmla="*/ 814388 w 842963"/>
                <a:gd name="connsiteY37" fmla="*/ 1738312 h 1828800"/>
                <a:gd name="connsiteX38" fmla="*/ 842963 w 842963"/>
                <a:gd name="connsiteY38" fmla="*/ 1828800 h 1828800"/>
                <a:gd name="connsiteX39" fmla="*/ 776288 w 842963"/>
                <a:gd name="connsiteY39" fmla="*/ 1819275 h 1828800"/>
                <a:gd name="connsiteX40" fmla="*/ 685800 w 842963"/>
                <a:gd name="connsiteY40" fmla="*/ 1757362 h 1828800"/>
                <a:gd name="connsiteX41" fmla="*/ 633413 w 842963"/>
                <a:gd name="connsiteY41" fmla="*/ 1700212 h 1828800"/>
                <a:gd name="connsiteX42" fmla="*/ 609600 w 842963"/>
                <a:gd name="connsiteY42" fmla="*/ 1657350 h 1828800"/>
                <a:gd name="connsiteX43" fmla="*/ 604838 w 842963"/>
                <a:gd name="connsiteY43" fmla="*/ 1604962 h 1828800"/>
                <a:gd name="connsiteX44" fmla="*/ 600075 w 842963"/>
                <a:gd name="connsiteY44" fmla="*/ 1481137 h 1828800"/>
                <a:gd name="connsiteX45" fmla="*/ 633413 w 842963"/>
                <a:gd name="connsiteY45" fmla="*/ 1304925 h 1828800"/>
                <a:gd name="connsiteX46" fmla="*/ 576263 w 842963"/>
                <a:gd name="connsiteY46" fmla="*/ 1095375 h 1828800"/>
                <a:gd name="connsiteX47" fmla="*/ 542925 w 842963"/>
                <a:gd name="connsiteY47" fmla="*/ 1052512 h 1828800"/>
                <a:gd name="connsiteX48" fmla="*/ 509588 w 842963"/>
                <a:gd name="connsiteY48" fmla="*/ 1028700 h 1828800"/>
                <a:gd name="connsiteX49" fmla="*/ 500063 w 842963"/>
                <a:gd name="connsiteY49" fmla="*/ 976312 h 1828800"/>
                <a:gd name="connsiteX50" fmla="*/ 471488 w 842963"/>
                <a:gd name="connsiteY50" fmla="*/ 942975 h 1828800"/>
                <a:gd name="connsiteX51" fmla="*/ 452438 w 842963"/>
                <a:gd name="connsiteY51" fmla="*/ 895350 h 1828800"/>
                <a:gd name="connsiteX52" fmla="*/ 395288 w 842963"/>
                <a:gd name="connsiteY52" fmla="*/ 771525 h 1828800"/>
                <a:gd name="connsiteX53" fmla="*/ 361950 w 842963"/>
                <a:gd name="connsiteY53" fmla="*/ 742950 h 1828800"/>
                <a:gd name="connsiteX54" fmla="*/ 338138 w 842963"/>
                <a:gd name="connsiteY54" fmla="*/ 733425 h 1828800"/>
                <a:gd name="connsiteX55" fmla="*/ 328613 w 842963"/>
                <a:gd name="connsiteY55" fmla="*/ 704850 h 1828800"/>
                <a:gd name="connsiteX56" fmla="*/ 333375 w 842963"/>
                <a:gd name="connsiteY56" fmla="*/ 671512 h 1828800"/>
                <a:gd name="connsiteX57" fmla="*/ 309563 w 842963"/>
                <a:gd name="connsiteY57" fmla="*/ 652462 h 1828800"/>
                <a:gd name="connsiteX58" fmla="*/ 290513 w 842963"/>
                <a:gd name="connsiteY58" fmla="*/ 623887 h 1828800"/>
                <a:gd name="connsiteX59" fmla="*/ 285750 w 842963"/>
                <a:gd name="connsiteY59" fmla="*/ 590550 h 1828800"/>
                <a:gd name="connsiteX60" fmla="*/ 280988 w 842963"/>
                <a:gd name="connsiteY60" fmla="*/ 542925 h 1828800"/>
                <a:gd name="connsiteX61" fmla="*/ 276225 w 842963"/>
                <a:gd name="connsiteY61" fmla="*/ 514350 h 1828800"/>
                <a:gd name="connsiteX62" fmla="*/ 276225 w 842963"/>
                <a:gd name="connsiteY62" fmla="*/ 514350 h 1828800"/>
                <a:gd name="connsiteX63" fmla="*/ 266700 w 842963"/>
                <a:gd name="connsiteY63" fmla="*/ 452437 h 1828800"/>
                <a:gd name="connsiteX64" fmla="*/ 247650 w 842963"/>
                <a:gd name="connsiteY64" fmla="*/ 428625 h 1828800"/>
                <a:gd name="connsiteX65" fmla="*/ 247650 w 842963"/>
                <a:gd name="connsiteY65" fmla="*/ 428625 h 1828800"/>
                <a:gd name="connsiteX66" fmla="*/ 200025 w 842963"/>
                <a:gd name="connsiteY66" fmla="*/ 461962 h 1828800"/>
                <a:gd name="connsiteX67" fmla="*/ 185738 w 842963"/>
                <a:gd name="connsiteY67" fmla="*/ 471488 h 1828800"/>
                <a:gd name="connsiteX68" fmla="*/ 223838 w 842963"/>
                <a:gd name="connsiteY68" fmla="*/ 428624 h 1828800"/>
                <a:gd name="connsiteX69" fmla="*/ 209550 w 842963"/>
                <a:gd name="connsiteY69" fmla="*/ 419100 h 1828800"/>
                <a:gd name="connsiteX70" fmla="*/ 190500 w 842963"/>
                <a:gd name="connsiteY70" fmla="*/ 447675 h 1828800"/>
                <a:gd name="connsiteX71" fmla="*/ 104775 w 842963"/>
                <a:gd name="connsiteY71" fmla="*/ 390525 h 1828800"/>
                <a:gd name="connsiteX0" fmla="*/ 104775 w 842963"/>
                <a:gd name="connsiteY0" fmla="*/ 390525 h 1828800"/>
                <a:gd name="connsiteX1" fmla="*/ 104775 w 842963"/>
                <a:gd name="connsiteY1" fmla="*/ 371475 h 1828800"/>
                <a:gd name="connsiteX2" fmla="*/ 71438 w 842963"/>
                <a:gd name="connsiteY2" fmla="*/ 342900 h 1828800"/>
                <a:gd name="connsiteX3" fmla="*/ 57150 w 842963"/>
                <a:gd name="connsiteY3" fmla="*/ 328612 h 1828800"/>
                <a:gd name="connsiteX4" fmla="*/ 76201 w 842963"/>
                <a:gd name="connsiteY4" fmla="*/ 328612 h 1828800"/>
                <a:gd name="connsiteX5" fmla="*/ 42863 w 842963"/>
                <a:gd name="connsiteY5" fmla="*/ 247649 h 1828800"/>
                <a:gd name="connsiteX6" fmla="*/ 47625 w 842963"/>
                <a:gd name="connsiteY6" fmla="*/ 300038 h 1828800"/>
                <a:gd name="connsiteX7" fmla="*/ 38100 w 842963"/>
                <a:gd name="connsiteY7" fmla="*/ 261938 h 1828800"/>
                <a:gd name="connsiteX8" fmla="*/ 33338 w 842963"/>
                <a:gd name="connsiteY8" fmla="*/ 233362 h 1828800"/>
                <a:gd name="connsiteX9" fmla="*/ 33338 w 842963"/>
                <a:gd name="connsiteY9" fmla="*/ 204787 h 1828800"/>
                <a:gd name="connsiteX10" fmla="*/ 23812 w 842963"/>
                <a:gd name="connsiteY10" fmla="*/ 161925 h 1828800"/>
                <a:gd name="connsiteX11" fmla="*/ 19050 w 842963"/>
                <a:gd name="connsiteY11" fmla="*/ 123825 h 1828800"/>
                <a:gd name="connsiteX12" fmla="*/ 23812 w 842963"/>
                <a:gd name="connsiteY12" fmla="*/ 119062 h 1828800"/>
                <a:gd name="connsiteX13" fmla="*/ 14287 w 842963"/>
                <a:gd name="connsiteY13" fmla="*/ 61912 h 1828800"/>
                <a:gd name="connsiteX14" fmla="*/ 0 w 842963"/>
                <a:gd name="connsiteY14" fmla="*/ 100013 h 1828800"/>
                <a:gd name="connsiteX15" fmla="*/ 52387 w 842963"/>
                <a:gd name="connsiteY15" fmla="*/ 100012 h 1828800"/>
                <a:gd name="connsiteX16" fmla="*/ 80963 w 842963"/>
                <a:gd name="connsiteY16" fmla="*/ 38100 h 1828800"/>
                <a:gd name="connsiteX17" fmla="*/ 219076 w 842963"/>
                <a:gd name="connsiteY17" fmla="*/ 0 h 1828800"/>
                <a:gd name="connsiteX18" fmla="*/ 233362 w 842963"/>
                <a:gd name="connsiteY18" fmla="*/ 33336 h 1828800"/>
                <a:gd name="connsiteX19" fmla="*/ 238125 w 842963"/>
                <a:gd name="connsiteY19" fmla="*/ 71437 h 1828800"/>
                <a:gd name="connsiteX20" fmla="*/ 266700 w 842963"/>
                <a:gd name="connsiteY20" fmla="*/ 114300 h 1828800"/>
                <a:gd name="connsiteX21" fmla="*/ 285750 w 842963"/>
                <a:gd name="connsiteY21" fmla="*/ 209550 h 1828800"/>
                <a:gd name="connsiteX22" fmla="*/ 314325 w 842963"/>
                <a:gd name="connsiteY22" fmla="*/ 261937 h 1828800"/>
                <a:gd name="connsiteX23" fmla="*/ 300038 w 842963"/>
                <a:gd name="connsiteY23" fmla="*/ 276225 h 1828800"/>
                <a:gd name="connsiteX24" fmla="*/ 323849 w 842963"/>
                <a:gd name="connsiteY24" fmla="*/ 271462 h 1828800"/>
                <a:gd name="connsiteX25" fmla="*/ 366713 w 842963"/>
                <a:gd name="connsiteY25" fmla="*/ 423862 h 1828800"/>
                <a:gd name="connsiteX26" fmla="*/ 371475 w 842963"/>
                <a:gd name="connsiteY26" fmla="*/ 504825 h 1828800"/>
                <a:gd name="connsiteX27" fmla="*/ 366713 w 842963"/>
                <a:gd name="connsiteY27" fmla="*/ 600075 h 1828800"/>
                <a:gd name="connsiteX28" fmla="*/ 461963 w 842963"/>
                <a:gd name="connsiteY28" fmla="*/ 781050 h 1828800"/>
                <a:gd name="connsiteX29" fmla="*/ 552450 w 842963"/>
                <a:gd name="connsiteY29" fmla="*/ 919162 h 1828800"/>
                <a:gd name="connsiteX30" fmla="*/ 604838 w 842963"/>
                <a:gd name="connsiteY30" fmla="*/ 1028700 h 1828800"/>
                <a:gd name="connsiteX31" fmla="*/ 642938 w 842963"/>
                <a:gd name="connsiteY31" fmla="*/ 1128712 h 1828800"/>
                <a:gd name="connsiteX32" fmla="*/ 685800 w 842963"/>
                <a:gd name="connsiteY32" fmla="*/ 1228725 h 1828800"/>
                <a:gd name="connsiteX33" fmla="*/ 700088 w 842963"/>
                <a:gd name="connsiteY33" fmla="*/ 1309687 h 1828800"/>
                <a:gd name="connsiteX34" fmla="*/ 700088 w 842963"/>
                <a:gd name="connsiteY34" fmla="*/ 1385887 h 1828800"/>
                <a:gd name="connsiteX35" fmla="*/ 766763 w 842963"/>
                <a:gd name="connsiteY35" fmla="*/ 1533525 h 1828800"/>
                <a:gd name="connsiteX36" fmla="*/ 819150 w 842963"/>
                <a:gd name="connsiteY36" fmla="*/ 1643062 h 1828800"/>
                <a:gd name="connsiteX37" fmla="*/ 814388 w 842963"/>
                <a:gd name="connsiteY37" fmla="*/ 1738312 h 1828800"/>
                <a:gd name="connsiteX38" fmla="*/ 842963 w 842963"/>
                <a:gd name="connsiteY38" fmla="*/ 1828800 h 1828800"/>
                <a:gd name="connsiteX39" fmla="*/ 776288 w 842963"/>
                <a:gd name="connsiteY39" fmla="*/ 1819275 h 1828800"/>
                <a:gd name="connsiteX40" fmla="*/ 685800 w 842963"/>
                <a:gd name="connsiteY40" fmla="*/ 1757362 h 1828800"/>
                <a:gd name="connsiteX41" fmla="*/ 633413 w 842963"/>
                <a:gd name="connsiteY41" fmla="*/ 1700212 h 1828800"/>
                <a:gd name="connsiteX42" fmla="*/ 609600 w 842963"/>
                <a:gd name="connsiteY42" fmla="*/ 1657350 h 1828800"/>
                <a:gd name="connsiteX43" fmla="*/ 604838 w 842963"/>
                <a:gd name="connsiteY43" fmla="*/ 1604962 h 1828800"/>
                <a:gd name="connsiteX44" fmla="*/ 600075 w 842963"/>
                <a:gd name="connsiteY44" fmla="*/ 1481137 h 1828800"/>
                <a:gd name="connsiteX45" fmla="*/ 633413 w 842963"/>
                <a:gd name="connsiteY45" fmla="*/ 1304925 h 1828800"/>
                <a:gd name="connsiteX46" fmla="*/ 576263 w 842963"/>
                <a:gd name="connsiteY46" fmla="*/ 1095375 h 1828800"/>
                <a:gd name="connsiteX47" fmla="*/ 542925 w 842963"/>
                <a:gd name="connsiteY47" fmla="*/ 1052512 h 1828800"/>
                <a:gd name="connsiteX48" fmla="*/ 509588 w 842963"/>
                <a:gd name="connsiteY48" fmla="*/ 1028700 h 1828800"/>
                <a:gd name="connsiteX49" fmla="*/ 500063 w 842963"/>
                <a:gd name="connsiteY49" fmla="*/ 976312 h 1828800"/>
                <a:gd name="connsiteX50" fmla="*/ 471488 w 842963"/>
                <a:gd name="connsiteY50" fmla="*/ 942975 h 1828800"/>
                <a:gd name="connsiteX51" fmla="*/ 452438 w 842963"/>
                <a:gd name="connsiteY51" fmla="*/ 895350 h 1828800"/>
                <a:gd name="connsiteX52" fmla="*/ 395288 w 842963"/>
                <a:gd name="connsiteY52" fmla="*/ 771525 h 1828800"/>
                <a:gd name="connsiteX53" fmla="*/ 361950 w 842963"/>
                <a:gd name="connsiteY53" fmla="*/ 742950 h 1828800"/>
                <a:gd name="connsiteX54" fmla="*/ 338138 w 842963"/>
                <a:gd name="connsiteY54" fmla="*/ 733425 h 1828800"/>
                <a:gd name="connsiteX55" fmla="*/ 328613 w 842963"/>
                <a:gd name="connsiteY55" fmla="*/ 704850 h 1828800"/>
                <a:gd name="connsiteX56" fmla="*/ 333375 w 842963"/>
                <a:gd name="connsiteY56" fmla="*/ 671512 h 1828800"/>
                <a:gd name="connsiteX57" fmla="*/ 309563 w 842963"/>
                <a:gd name="connsiteY57" fmla="*/ 652462 h 1828800"/>
                <a:gd name="connsiteX58" fmla="*/ 290513 w 842963"/>
                <a:gd name="connsiteY58" fmla="*/ 623887 h 1828800"/>
                <a:gd name="connsiteX59" fmla="*/ 285750 w 842963"/>
                <a:gd name="connsiteY59" fmla="*/ 590550 h 1828800"/>
                <a:gd name="connsiteX60" fmla="*/ 280988 w 842963"/>
                <a:gd name="connsiteY60" fmla="*/ 542925 h 1828800"/>
                <a:gd name="connsiteX61" fmla="*/ 276225 w 842963"/>
                <a:gd name="connsiteY61" fmla="*/ 514350 h 1828800"/>
                <a:gd name="connsiteX62" fmla="*/ 276225 w 842963"/>
                <a:gd name="connsiteY62" fmla="*/ 514350 h 1828800"/>
                <a:gd name="connsiteX63" fmla="*/ 266700 w 842963"/>
                <a:gd name="connsiteY63" fmla="*/ 452437 h 1828800"/>
                <a:gd name="connsiteX64" fmla="*/ 247650 w 842963"/>
                <a:gd name="connsiteY64" fmla="*/ 428625 h 1828800"/>
                <a:gd name="connsiteX65" fmla="*/ 247650 w 842963"/>
                <a:gd name="connsiteY65" fmla="*/ 428625 h 1828800"/>
                <a:gd name="connsiteX66" fmla="*/ 200025 w 842963"/>
                <a:gd name="connsiteY66" fmla="*/ 461962 h 1828800"/>
                <a:gd name="connsiteX67" fmla="*/ 185738 w 842963"/>
                <a:gd name="connsiteY67" fmla="*/ 471488 h 1828800"/>
                <a:gd name="connsiteX68" fmla="*/ 223838 w 842963"/>
                <a:gd name="connsiteY68" fmla="*/ 428624 h 1828800"/>
                <a:gd name="connsiteX69" fmla="*/ 209550 w 842963"/>
                <a:gd name="connsiteY69" fmla="*/ 419100 h 1828800"/>
                <a:gd name="connsiteX70" fmla="*/ 190500 w 842963"/>
                <a:gd name="connsiteY70" fmla="*/ 447675 h 1828800"/>
                <a:gd name="connsiteX71" fmla="*/ 104775 w 842963"/>
                <a:gd name="connsiteY71" fmla="*/ 390525 h 1828800"/>
                <a:gd name="connsiteX0" fmla="*/ 104775 w 842963"/>
                <a:gd name="connsiteY0" fmla="*/ 366712 h 1804987"/>
                <a:gd name="connsiteX1" fmla="*/ 104775 w 842963"/>
                <a:gd name="connsiteY1" fmla="*/ 347662 h 1804987"/>
                <a:gd name="connsiteX2" fmla="*/ 71438 w 842963"/>
                <a:gd name="connsiteY2" fmla="*/ 319087 h 1804987"/>
                <a:gd name="connsiteX3" fmla="*/ 57150 w 842963"/>
                <a:gd name="connsiteY3" fmla="*/ 304799 h 1804987"/>
                <a:gd name="connsiteX4" fmla="*/ 76201 w 842963"/>
                <a:gd name="connsiteY4" fmla="*/ 304799 h 1804987"/>
                <a:gd name="connsiteX5" fmla="*/ 42863 w 842963"/>
                <a:gd name="connsiteY5" fmla="*/ 223836 h 1804987"/>
                <a:gd name="connsiteX6" fmla="*/ 47625 w 842963"/>
                <a:gd name="connsiteY6" fmla="*/ 276225 h 1804987"/>
                <a:gd name="connsiteX7" fmla="*/ 38100 w 842963"/>
                <a:gd name="connsiteY7" fmla="*/ 238125 h 1804987"/>
                <a:gd name="connsiteX8" fmla="*/ 33338 w 842963"/>
                <a:gd name="connsiteY8" fmla="*/ 209549 h 1804987"/>
                <a:gd name="connsiteX9" fmla="*/ 33338 w 842963"/>
                <a:gd name="connsiteY9" fmla="*/ 180974 h 1804987"/>
                <a:gd name="connsiteX10" fmla="*/ 23812 w 842963"/>
                <a:gd name="connsiteY10" fmla="*/ 138112 h 1804987"/>
                <a:gd name="connsiteX11" fmla="*/ 19050 w 842963"/>
                <a:gd name="connsiteY11" fmla="*/ 100012 h 1804987"/>
                <a:gd name="connsiteX12" fmla="*/ 23812 w 842963"/>
                <a:gd name="connsiteY12" fmla="*/ 95249 h 1804987"/>
                <a:gd name="connsiteX13" fmla="*/ 14287 w 842963"/>
                <a:gd name="connsiteY13" fmla="*/ 38099 h 1804987"/>
                <a:gd name="connsiteX14" fmla="*/ 0 w 842963"/>
                <a:gd name="connsiteY14" fmla="*/ 76200 h 1804987"/>
                <a:gd name="connsiteX15" fmla="*/ 52387 w 842963"/>
                <a:gd name="connsiteY15" fmla="*/ 76199 h 1804987"/>
                <a:gd name="connsiteX16" fmla="*/ 80963 w 842963"/>
                <a:gd name="connsiteY16" fmla="*/ 14287 h 1804987"/>
                <a:gd name="connsiteX17" fmla="*/ 209551 w 842963"/>
                <a:gd name="connsiteY17" fmla="*/ 0 h 1804987"/>
                <a:gd name="connsiteX18" fmla="*/ 233362 w 842963"/>
                <a:gd name="connsiteY18" fmla="*/ 9523 h 1804987"/>
                <a:gd name="connsiteX19" fmla="*/ 238125 w 842963"/>
                <a:gd name="connsiteY19" fmla="*/ 47624 h 1804987"/>
                <a:gd name="connsiteX20" fmla="*/ 266700 w 842963"/>
                <a:gd name="connsiteY20" fmla="*/ 90487 h 1804987"/>
                <a:gd name="connsiteX21" fmla="*/ 285750 w 842963"/>
                <a:gd name="connsiteY21" fmla="*/ 185737 h 1804987"/>
                <a:gd name="connsiteX22" fmla="*/ 314325 w 842963"/>
                <a:gd name="connsiteY22" fmla="*/ 238124 h 1804987"/>
                <a:gd name="connsiteX23" fmla="*/ 300038 w 842963"/>
                <a:gd name="connsiteY23" fmla="*/ 252412 h 1804987"/>
                <a:gd name="connsiteX24" fmla="*/ 323849 w 842963"/>
                <a:gd name="connsiteY24" fmla="*/ 247649 h 1804987"/>
                <a:gd name="connsiteX25" fmla="*/ 366713 w 842963"/>
                <a:gd name="connsiteY25" fmla="*/ 400049 h 1804987"/>
                <a:gd name="connsiteX26" fmla="*/ 371475 w 842963"/>
                <a:gd name="connsiteY26" fmla="*/ 481012 h 1804987"/>
                <a:gd name="connsiteX27" fmla="*/ 366713 w 842963"/>
                <a:gd name="connsiteY27" fmla="*/ 576262 h 1804987"/>
                <a:gd name="connsiteX28" fmla="*/ 461963 w 842963"/>
                <a:gd name="connsiteY28" fmla="*/ 757237 h 1804987"/>
                <a:gd name="connsiteX29" fmla="*/ 552450 w 842963"/>
                <a:gd name="connsiteY29" fmla="*/ 895349 h 1804987"/>
                <a:gd name="connsiteX30" fmla="*/ 604838 w 842963"/>
                <a:gd name="connsiteY30" fmla="*/ 1004887 h 1804987"/>
                <a:gd name="connsiteX31" fmla="*/ 642938 w 842963"/>
                <a:gd name="connsiteY31" fmla="*/ 1104899 h 1804987"/>
                <a:gd name="connsiteX32" fmla="*/ 685800 w 842963"/>
                <a:gd name="connsiteY32" fmla="*/ 1204912 h 1804987"/>
                <a:gd name="connsiteX33" fmla="*/ 700088 w 842963"/>
                <a:gd name="connsiteY33" fmla="*/ 1285874 h 1804987"/>
                <a:gd name="connsiteX34" fmla="*/ 700088 w 842963"/>
                <a:gd name="connsiteY34" fmla="*/ 1362074 h 1804987"/>
                <a:gd name="connsiteX35" fmla="*/ 766763 w 842963"/>
                <a:gd name="connsiteY35" fmla="*/ 1509712 h 1804987"/>
                <a:gd name="connsiteX36" fmla="*/ 819150 w 842963"/>
                <a:gd name="connsiteY36" fmla="*/ 1619249 h 1804987"/>
                <a:gd name="connsiteX37" fmla="*/ 814388 w 842963"/>
                <a:gd name="connsiteY37" fmla="*/ 1714499 h 1804987"/>
                <a:gd name="connsiteX38" fmla="*/ 842963 w 842963"/>
                <a:gd name="connsiteY38" fmla="*/ 1804987 h 1804987"/>
                <a:gd name="connsiteX39" fmla="*/ 776288 w 842963"/>
                <a:gd name="connsiteY39" fmla="*/ 1795462 h 1804987"/>
                <a:gd name="connsiteX40" fmla="*/ 685800 w 842963"/>
                <a:gd name="connsiteY40" fmla="*/ 1733549 h 1804987"/>
                <a:gd name="connsiteX41" fmla="*/ 633413 w 842963"/>
                <a:gd name="connsiteY41" fmla="*/ 1676399 h 1804987"/>
                <a:gd name="connsiteX42" fmla="*/ 609600 w 842963"/>
                <a:gd name="connsiteY42" fmla="*/ 1633537 h 1804987"/>
                <a:gd name="connsiteX43" fmla="*/ 604838 w 842963"/>
                <a:gd name="connsiteY43" fmla="*/ 1581149 h 1804987"/>
                <a:gd name="connsiteX44" fmla="*/ 600075 w 842963"/>
                <a:gd name="connsiteY44" fmla="*/ 1457324 h 1804987"/>
                <a:gd name="connsiteX45" fmla="*/ 633413 w 842963"/>
                <a:gd name="connsiteY45" fmla="*/ 1281112 h 1804987"/>
                <a:gd name="connsiteX46" fmla="*/ 576263 w 842963"/>
                <a:gd name="connsiteY46" fmla="*/ 1071562 h 1804987"/>
                <a:gd name="connsiteX47" fmla="*/ 542925 w 842963"/>
                <a:gd name="connsiteY47" fmla="*/ 1028699 h 1804987"/>
                <a:gd name="connsiteX48" fmla="*/ 509588 w 842963"/>
                <a:gd name="connsiteY48" fmla="*/ 1004887 h 1804987"/>
                <a:gd name="connsiteX49" fmla="*/ 500063 w 842963"/>
                <a:gd name="connsiteY49" fmla="*/ 952499 h 1804987"/>
                <a:gd name="connsiteX50" fmla="*/ 471488 w 842963"/>
                <a:gd name="connsiteY50" fmla="*/ 919162 h 1804987"/>
                <a:gd name="connsiteX51" fmla="*/ 452438 w 842963"/>
                <a:gd name="connsiteY51" fmla="*/ 871537 h 1804987"/>
                <a:gd name="connsiteX52" fmla="*/ 395288 w 842963"/>
                <a:gd name="connsiteY52" fmla="*/ 747712 h 1804987"/>
                <a:gd name="connsiteX53" fmla="*/ 361950 w 842963"/>
                <a:gd name="connsiteY53" fmla="*/ 719137 h 1804987"/>
                <a:gd name="connsiteX54" fmla="*/ 338138 w 842963"/>
                <a:gd name="connsiteY54" fmla="*/ 709612 h 1804987"/>
                <a:gd name="connsiteX55" fmla="*/ 328613 w 842963"/>
                <a:gd name="connsiteY55" fmla="*/ 681037 h 1804987"/>
                <a:gd name="connsiteX56" fmla="*/ 333375 w 842963"/>
                <a:gd name="connsiteY56" fmla="*/ 647699 h 1804987"/>
                <a:gd name="connsiteX57" fmla="*/ 309563 w 842963"/>
                <a:gd name="connsiteY57" fmla="*/ 628649 h 1804987"/>
                <a:gd name="connsiteX58" fmla="*/ 290513 w 842963"/>
                <a:gd name="connsiteY58" fmla="*/ 600074 h 1804987"/>
                <a:gd name="connsiteX59" fmla="*/ 285750 w 842963"/>
                <a:gd name="connsiteY59" fmla="*/ 566737 h 1804987"/>
                <a:gd name="connsiteX60" fmla="*/ 280988 w 842963"/>
                <a:gd name="connsiteY60" fmla="*/ 519112 h 1804987"/>
                <a:gd name="connsiteX61" fmla="*/ 276225 w 842963"/>
                <a:gd name="connsiteY61" fmla="*/ 490537 h 1804987"/>
                <a:gd name="connsiteX62" fmla="*/ 276225 w 842963"/>
                <a:gd name="connsiteY62" fmla="*/ 490537 h 1804987"/>
                <a:gd name="connsiteX63" fmla="*/ 266700 w 842963"/>
                <a:gd name="connsiteY63" fmla="*/ 428624 h 1804987"/>
                <a:gd name="connsiteX64" fmla="*/ 247650 w 842963"/>
                <a:gd name="connsiteY64" fmla="*/ 404812 h 1804987"/>
                <a:gd name="connsiteX65" fmla="*/ 247650 w 842963"/>
                <a:gd name="connsiteY65" fmla="*/ 404812 h 1804987"/>
                <a:gd name="connsiteX66" fmla="*/ 200025 w 842963"/>
                <a:gd name="connsiteY66" fmla="*/ 438149 h 1804987"/>
                <a:gd name="connsiteX67" fmla="*/ 185738 w 842963"/>
                <a:gd name="connsiteY67" fmla="*/ 447675 h 1804987"/>
                <a:gd name="connsiteX68" fmla="*/ 223838 w 842963"/>
                <a:gd name="connsiteY68" fmla="*/ 404811 h 1804987"/>
                <a:gd name="connsiteX69" fmla="*/ 209550 w 842963"/>
                <a:gd name="connsiteY69" fmla="*/ 395287 h 1804987"/>
                <a:gd name="connsiteX70" fmla="*/ 190500 w 842963"/>
                <a:gd name="connsiteY70" fmla="*/ 423862 h 1804987"/>
                <a:gd name="connsiteX71" fmla="*/ 104775 w 842963"/>
                <a:gd name="connsiteY71" fmla="*/ 366712 h 1804987"/>
                <a:gd name="connsiteX0" fmla="*/ 104775 w 842963"/>
                <a:gd name="connsiteY0" fmla="*/ 366712 h 1804987"/>
                <a:gd name="connsiteX1" fmla="*/ 104775 w 842963"/>
                <a:gd name="connsiteY1" fmla="*/ 347662 h 1804987"/>
                <a:gd name="connsiteX2" fmla="*/ 71438 w 842963"/>
                <a:gd name="connsiteY2" fmla="*/ 319087 h 1804987"/>
                <a:gd name="connsiteX3" fmla="*/ 57150 w 842963"/>
                <a:gd name="connsiteY3" fmla="*/ 304799 h 1804987"/>
                <a:gd name="connsiteX4" fmla="*/ 76201 w 842963"/>
                <a:gd name="connsiteY4" fmla="*/ 304799 h 1804987"/>
                <a:gd name="connsiteX5" fmla="*/ 42863 w 842963"/>
                <a:gd name="connsiteY5" fmla="*/ 223836 h 1804987"/>
                <a:gd name="connsiteX6" fmla="*/ 47625 w 842963"/>
                <a:gd name="connsiteY6" fmla="*/ 276225 h 1804987"/>
                <a:gd name="connsiteX7" fmla="*/ 38100 w 842963"/>
                <a:gd name="connsiteY7" fmla="*/ 238125 h 1804987"/>
                <a:gd name="connsiteX8" fmla="*/ 33338 w 842963"/>
                <a:gd name="connsiteY8" fmla="*/ 209549 h 1804987"/>
                <a:gd name="connsiteX9" fmla="*/ 33338 w 842963"/>
                <a:gd name="connsiteY9" fmla="*/ 180974 h 1804987"/>
                <a:gd name="connsiteX10" fmla="*/ 23812 w 842963"/>
                <a:gd name="connsiteY10" fmla="*/ 138112 h 1804987"/>
                <a:gd name="connsiteX11" fmla="*/ 19050 w 842963"/>
                <a:gd name="connsiteY11" fmla="*/ 100012 h 1804987"/>
                <a:gd name="connsiteX12" fmla="*/ 23812 w 842963"/>
                <a:gd name="connsiteY12" fmla="*/ 95249 h 1804987"/>
                <a:gd name="connsiteX13" fmla="*/ 14287 w 842963"/>
                <a:gd name="connsiteY13" fmla="*/ 38099 h 1804987"/>
                <a:gd name="connsiteX14" fmla="*/ 0 w 842963"/>
                <a:gd name="connsiteY14" fmla="*/ 76200 h 1804987"/>
                <a:gd name="connsiteX15" fmla="*/ 52387 w 842963"/>
                <a:gd name="connsiteY15" fmla="*/ 76199 h 1804987"/>
                <a:gd name="connsiteX16" fmla="*/ 80963 w 842963"/>
                <a:gd name="connsiteY16" fmla="*/ 14287 h 1804987"/>
                <a:gd name="connsiteX17" fmla="*/ 209551 w 842963"/>
                <a:gd name="connsiteY17" fmla="*/ 0 h 1804987"/>
                <a:gd name="connsiteX18" fmla="*/ 233362 w 842963"/>
                <a:gd name="connsiteY18" fmla="*/ 9523 h 1804987"/>
                <a:gd name="connsiteX19" fmla="*/ 238125 w 842963"/>
                <a:gd name="connsiteY19" fmla="*/ 47624 h 1804987"/>
                <a:gd name="connsiteX20" fmla="*/ 266700 w 842963"/>
                <a:gd name="connsiteY20" fmla="*/ 90487 h 1804987"/>
                <a:gd name="connsiteX21" fmla="*/ 285750 w 842963"/>
                <a:gd name="connsiteY21" fmla="*/ 185737 h 1804987"/>
                <a:gd name="connsiteX22" fmla="*/ 314325 w 842963"/>
                <a:gd name="connsiteY22" fmla="*/ 238124 h 1804987"/>
                <a:gd name="connsiteX23" fmla="*/ 300038 w 842963"/>
                <a:gd name="connsiteY23" fmla="*/ 252412 h 1804987"/>
                <a:gd name="connsiteX24" fmla="*/ 323849 w 842963"/>
                <a:gd name="connsiteY24" fmla="*/ 247649 h 1804987"/>
                <a:gd name="connsiteX25" fmla="*/ 371475 w 842963"/>
                <a:gd name="connsiteY25" fmla="*/ 438149 h 1804987"/>
                <a:gd name="connsiteX26" fmla="*/ 371475 w 842963"/>
                <a:gd name="connsiteY26" fmla="*/ 481012 h 1804987"/>
                <a:gd name="connsiteX27" fmla="*/ 366713 w 842963"/>
                <a:gd name="connsiteY27" fmla="*/ 576262 h 1804987"/>
                <a:gd name="connsiteX28" fmla="*/ 461963 w 842963"/>
                <a:gd name="connsiteY28" fmla="*/ 757237 h 1804987"/>
                <a:gd name="connsiteX29" fmla="*/ 552450 w 842963"/>
                <a:gd name="connsiteY29" fmla="*/ 895349 h 1804987"/>
                <a:gd name="connsiteX30" fmla="*/ 604838 w 842963"/>
                <a:gd name="connsiteY30" fmla="*/ 1004887 h 1804987"/>
                <a:gd name="connsiteX31" fmla="*/ 642938 w 842963"/>
                <a:gd name="connsiteY31" fmla="*/ 1104899 h 1804987"/>
                <a:gd name="connsiteX32" fmla="*/ 685800 w 842963"/>
                <a:gd name="connsiteY32" fmla="*/ 1204912 h 1804987"/>
                <a:gd name="connsiteX33" fmla="*/ 700088 w 842963"/>
                <a:gd name="connsiteY33" fmla="*/ 1285874 h 1804987"/>
                <a:gd name="connsiteX34" fmla="*/ 700088 w 842963"/>
                <a:gd name="connsiteY34" fmla="*/ 1362074 h 1804987"/>
                <a:gd name="connsiteX35" fmla="*/ 766763 w 842963"/>
                <a:gd name="connsiteY35" fmla="*/ 1509712 h 1804987"/>
                <a:gd name="connsiteX36" fmla="*/ 819150 w 842963"/>
                <a:gd name="connsiteY36" fmla="*/ 1619249 h 1804987"/>
                <a:gd name="connsiteX37" fmla="*/ 814388 w 842963"/>
                <a:gd name="connsiteY37" fmla="*/ 1714499 h 1804987"/>
                <a:gd name="connsiteX38" fmla="*/ 842963 w 842963"/>
                <a:gd name="connsiteY38" fmla="*/ 1804987 h 1804987"/>
                <a:gd name="connsiteX39" fmla="*/ 776288 w 842963"/>
                <a:gd name="connsiteY39" fmla="*/ 1795462 h 1804987"/>
                <a:gd name="connsiteX40" fmla="*/ 685800 w 842963"/>
                <a:gd name="connsiteY40" fmla="*/ 1733549 h 1804987"/>
                <a:gd name="connsiteX41" fmla="*/ 633413 w 842963"/>
                <a:gd name="connsiteY41" fmla="*/ 1676399 h 1804987"/>
                <a:gd name="connsiteX42" fmla="*/ 609600 w 842963"/>
                <a:gd name="connsiteY42" fmla="*/ 1633537 h 1804987"/>
                <a:gd name="connsiteX43" fmla="*/ 604838 w 842963"/>
                <a:gd name="connsiteY43" fmla="*/ 1581149 h 1804987"/>
                <a:gd name="connsiteX44" fmla="*/ 600075 w 842963"/>
                <a:gd name="connsiteY44" fmla="*/ 1457324 h 1804987"/>
                <a:gd name="connsiteX45" fmla="*/ 633413 w 842963"/>
                <a:gd name="connsiteY45" fmla="*/ 1281112 h 1804987"/>
                <a:gd name="connsiteX46" fmla="*/ 576263 w 842963"/>
                <a:gd name="connsiteY46" fmla="*/ 1071562 h 1804987"/>
                <a:gd name="connsiteX47" fmla="*/ 542925 w 842963"/>
                <a:gd name="connsiteY47" fmla="*/ 1028699 h 1804987"/>
                <a:gd name="connsiteX48" fmla="*/ 509588 w 842963"/>
                <a:gd name="connsiteY48" fmla="*/ 1004887 h 1804987"/>
                <a:gd name="connsiteX49" fmla="*/ 500063 w 842963"/>
                <a:gd name="connsiteY49" fmla="*/ 952499 h 1804987"/>
                <a:gd name="connsiteX50" fmla="*/ 471488 w 842963"/>
                <a:gd name="connsiteY50" fmla="*/ 919162 h 1804987"/>
                <a:gd name="connsiteX51" fmla="*/ 452438 w 842963"/>
                <a:gd name="connsiteY51" fmla="*/ 871537 h 1804987"/>
                <a:gd name="connsiteX52" fmla="*/ 395288 w 842963"/>
                <a:gd name="connsiteY52" fmla="*/ 747712 h 1804987"/>
                <a:gd name="connsiteX53" fmla="*/ 361950 w 842963"/>
                <a:gd name="connsiteY53" fmla="*/ 719137 h 1804987"/>
                <a:gd name="connsiteX54" fmla="*/ 338138 w 842963"/>
                <a:gd name="connsiteY54" fmla="*/ 709612 h 1804987"/>
                <a:gd name="connsiteX55" fmla="*/ 328613 w 842963"/>
                <a:gd name="connsiteY55" fmla="*/ 681037 h 1804987"/>
                <a:gd name="connsiteX56" fmla="*/ 333375 w 842963"/>
                <a:gd name="connsiteY56" fmla="*/ 647699 h 1804987"/>
                <a:gd name="connsiteX57" fmla="*/ 309563 w 842963"/>
                <a:gd name="connsiteY57" fmla="*/ 628649 h 1804987"/>
                <a:gd name="connsiteX58" fmla="*/ 290513 w 842963"/>
                <a:gd name="connsiteY58" fmla="*/ 600074 h 1804987"/>
                <a:gd name="connsiteX59" fmla="*/ 285750 w 842963"/>
                <a:gd name="connsiteY59" fmla="*/ 566737 h 1804987"/>
                <a:gd name="connsiteX60" fmla="*/ 280988 w 842963"/>
                <a:gd name="connsiteY60" fmla="*/ 519112 h 1804987"/>
                <a:gd name="connsiteX61" fmla="*/ 276225 w 842963"/>
                <a:gd name="connsiteY61" fmla="*/ 490537 h 1804987"/>
                <a:gd name="connsiteX62" fmla="*/ 276225 w 842963"/>
                <a:gd name="connsiteY62" fmla="*/ 490537 h 1804987"/>
                <a:gd name="connsiteX63" fmla="*/ 266700 w 842963"/>
                <a:gd name="connsiteY63" fmla="*/ 428624 h 1804987"/>
                <a:gd name="connsiteX64" fmla="*/ 247650 w 842963"/>
                <a:gd name="connsiteY64" fmla="*/ 404812 h 1804987"/>
                <a:gd name="connsiteX65" fmla="*/ 247650 w 842963"/>
                <a:gd name="connsiteY65" fmla="*/ 404812 h 1804987"/>
                <a:gd name="connsiteX66" fmla="*/ 200025 w 842963"/>
                <a:gd name="connsiteY66" fmla="*/ 438149 h 1804987"/>
                <a:gd name="connsiteX67" fmla="*/ 185738 w 842963"/>
                <a:gd name="connsiteY67" fmla="*/ 447675 h 1804987"/>
                <a:gd name="connsiteX68" fmla="*/ 223838 w 842963"/>
                <a:gd name="connsiteY68" fmla="*/ 404811 h 1804987"/>
                <a:gd name="connsiteX69" fmla="*/ 209550 w 842963"/>
                <a:gd name="connsiteY69" fmla="*/ 395287 h 1804987"/>
                <a:gd name="connsiteX70" fmla="*/ 190500 w 842963"/>
                <a:gd name="connsiteY70" fmla="*/ 423862 h 1804987"/>
                <a:gd name="connsiteX71" fmla="*/ 104775 w 842963"/>
                <a:gd name="connsiteY71" fmla="*/ 366712 h 1804987"/>
                <a:gd name="connsiteX0" fmla="*/ 104775 w 842963"/>
                <a:gd name="connsiteY0" fmla="*/ 366712 h 1804987"/>
                <a:gd name="connsiteX1" fmla="*/ 104775 w 842963"/>
                <a:gd name="connsiteY1" fmla="*/ 347662 h 1804987"/>
                <a:gd name="connsiteX2" fmla="*/ 71438 w 842963"/>
                <a:gd name="connsiteY2" fmla="*/ 319087 h 1804987"/>
                <a:gd name="connsiteX3" fmla="*/ 57150 w 842963"/>
                <a:gd name="connsiteY3" fmla="*/ 304799 h 1804987"/>
                <a:gd name="connsiteX4" fmla="*/ 76201 w 842963"/>
                <a:gd name="connsiteY4" fmla="*/ 304799 h 1804987"/>
                <a:gd name="connsiteX5" fmla="*/ 42863 w 842963"/>
                <a:gd name="connsiteY5" fmla="*/ 223836 h 1804987"/>
                <a:gd name="connsiteX6" fmla="*/ 47625 w 842963"/>
                <a:gd name="connsiteY6" fmla="*/ 276225 h 1804987"/>
                <a:gd name="connsiteX7" fmla="*/ 38100 w 842963"/>
                <a:gd name="connsiteY7" fmla="*/ 238125 h 1804987"/>
                <a:gd name="connsiteX8" fmla="*/ 33338 w 842963"/>
                <a:gd name="connsiteY8" fmla="*/ 209549 h 1804987"/>
                <a:gd name="connsiteX9" fmla="*/ 33338 w 842963"/>
                <a:gd name="connsiteY9" fmla="*/ 180974 h 1804987"/>
                <a:gd name="connsiteX10" fmla="*/ 23812 w 842963"/>
                <a:gd name="connsiteY10" fmla="*/ 138112 h 1804987"/>
                <a:gd name="connsiteX11" fmla="*/ 19050 w 842963"/>
                <a:gd name="connsiteY11" fmla="*/ 100012 h 1804987"/>
                <a:gd name="connsiteX12" fmla="*/ 23812 w 842963"/>
                <a:gd name="connsiteY12" fmla="*/ 95249 h 1804987"/>
                <a:gd name="connsiteX13" fmla="*/ 14287 w 842963"/>
                <a:gd name="connsiteY13" fmla="*/ 38099 h 1804987"/>
                <a:gd name="connsiteX14" fmla="*/ 0 w 842963"/>
                <a:gd name="connsiteY14" fmla="*/ 76200 h 1804987"/>
                <a:gd name="connsiteX15" fmla="*/ 52387 w 842963"/>
                <a:gd name="connsiteY15" fmla="*/ 76199 h 1804987"/>
                <a:gd name="connsiteX16" fmla="*/ 80963 w 842963"/>
                <a:gd name="connsiteY16" fmla="*/ 14287 h 1804987"/>
                <a:gd name="connsiteX17" fmla="*/ 209551 w 842963"/>
                <a:gd name="connsiteY17" fmla="*/ 0 h 1804987"/>
                <a:gd name="connsiteX18" fmla="*/ 233362 w 842963"/>
                <a:gd name="connsiteY18" fmla="*/ 9523 h 1804987"/>
                <a:gd name="connsiteX19" fmla="*/ 238125 w 842963"/>
                <a:gd name="connsiteY19" fmla="*/ 47624 h 1804987"/>
                <a:gd name="connsiteX20" fmla="*/ 266700 w 842963"/>
                <a:gd name="connsiteY20" fmla="*/ 90487 h 1804987"/>
                <a:gd name="connsiteX21" fmla="*/ 285750 w 842963"/>
                <a:gd name="connsiteY21" fmla="*/ 185737 h 1804987"/>
                <a:gd name="connsiteX22" fmla="*/ 314325 w 842963"/>
                <a:gd name="connsiteY22" fmla="*/ 238124 h 1804987"/>
                <a:gd name="connsiteX23" fmla="*/ 300038 w 842963"/>
                <a:gd name="connsiteY23" fmla="*/ 252412 h 1804987"/>
                <a:gd name="connsiteX24" fmla="*/ 323849 w 842963"/>
                <a:gd name="connsiteY24" fmla="*/ 247649 h 1804987"/>
                <a:gd name="connsiteX25" fmla="*/ 371475 w 842963"/>
                <a:gd name="connsiteY25" fmla="*/ 438149 h 1804987"/>
                <a:gd name="connsiteX26" fmla="*/ 371475 w 842963"/>
                <a:gd name="connsiteY26" fmla="*/ 481012 h 1804987"/>
                <a:gd name="connsiteX27" fmla="*/ 390525 w 842963"/>
                <a:gd name="connsiteY27" fmla="*/ 576262 h 1804987"/>
                <a:gd name="connsiteX28" fmla="*/ 461963 w 842963"/>
                <a:gd name="connsiteY28" fmla="*/ 757237 h 1804987"/>
                <a:gd name="connsiteX29" fmla="*/ 552450 w 842963"/>
                <a:gd name="connsiteY29" fmla="*/ 895349 h 1804987"/>
                <a:gd name="connsiteX30" fmla="*/ 604838 w 842963"/>
                <a:gd name="connsiteY30" fmla="*/ 1004887 h 1804987"/>
                <a:gd name="connsiteX31" fmla="*/ 642938 w 842963"/>
                <a:gd name="connsiteY31" fmla="*/ 1104899 h 1804987"/>
                <a:gd name="connsiteX32" fmla="*/ 685800 w 842963"/>
                <a:gd name="connsiteY32" fmla="*/ 1204912 h 1804987"/>
                <a:gd name="connsiteX33" fmla="*/ 700088 w 842963"/>
                <a:gd name="connsiteY33" fmla="*/ 1285874 h 1804987"/>
                <a:gd name="connsiteX34" fmla="*/ 700088 w 842963"/>
                <a:gd name="connsiteY34" fmla="*/ 1362074 h 1804987"/>
                <a:gd name="connsiteX35" fmla="*/ 766763 w 842963"/>
                <a:gd name="connsiteY35" fmla="*/ 1509712 h 1804987"/>
                <a:gd name="connsiteX36" fmla="*/ 819150 w 842963"/>
                <a:gd name="connsiteY36" fmla="*/ 1619249 h 1804987"/>
                <a:gd name="connsiteX37" fmla="*/ 814388 w 842963"/>
                <a:gd name="connsiteY37" fmla="*/ 1714499 h 1804987"/>
                <a:gd name="connsiteX38" fmla="*/ 842963 w 842963"/>
                <a:gd name="connsiteY38" fmla="*/ 1804987 h 1804987"/>
                <a:gd name="connsiteX39" fmla="*/ 776288 w 842963"/>
                <a:gd name="connsiteY39" fmla="*/ 1795462 h 1804987"/>
                <a:gd name="connsiteX40" fmla="*/ 685800 w 842963"/>
                <a:gd name="connsiteY40" fmla="*/ 1733549 h 1804987"/>
                <a:gd name="connsiteX41" fmla="*/ 633413 w 842963"/>
                <a:gd name="connsiteY41" fmla="*/ 1676399 h 1804987"/>
                <a:gd name="connsiteX42" fmla="*/ 609600 w 842963"/>
                <a:gd name="connsiteY42" fmla="*/ 1633537 h 1804987"/>
                <a:gd name="connsiteX43" fmla="*/ 604838 w 842963"/>
                <a:gd name="connsiteY43" fmla="*/ 1581149 h 1804987"/>
                <a:gd name="connsiteX44" fmla="*/ 600075 w 842963"/>
                <a:gd name="connsiteY44" fmla="*/ 1457324 h 1804987"/>
                <a:gd name="connsiteX45" fmla="*/ 633413 w 842963"/>
                <a:gd name="connsiteY45" fmla="*/ 1281112 h 1804987"/>
                <a:gd name="connsiteX46" fmla="*/ 576263 w 842963"/>
                <a:gd name="connsiteY46" fmla="*/ 1071562 h 1804987"/>
                <a:gd name="connsiteX47" fmla="*/ 542925 w 842963"/>
                <a:gd name="connsiteY47" fmla="*/ 1028699 h 1804987"/>
                <a:gd name="connsiteX48" fmla="*/ 509588 w 842963"/>
                <a:gd name="connsiteY48" fmla="*/ 1004887 h 1804987"/>
                <a:gd name="connsiteX49" fmla="*/ 500063 w 842963"/>
                <a:gd name="connsiteY49" fmla="*/ 952499 h 1804987"/>
                <a:gd name="connsiteX50" fmla="*/ 471488 w 842963"/>
                <a:gd name="connsiteY50" fmla="*/ 919162 h 1804987"/>
                <a:gd name="connsiteX51" fmla="*/ 452438 w 842963"/>
                <a:gd name="connsiteY51" fmla="*/ 871537 h 1804987"/>
                <a:gd name="connsiteX52" fmla="*/ 395288 w 842963"/>
                <a:gd name="connsiteY52" fmla="*/ 747712 h 1804987"/>
                <a:gd name="connsiteX53" fmla="*/ 361950 w 842963"/>
                <a:gd name="connsiteY53" fmla="*/ 719137 h 1804987"/>
                <a:gd name="connsiteX54" fmla="*/ 338138 w 842963"/>
                <a:gd name="connsiteY54" fmla="*/ 709612 h 1804987"/>
                <a:gd name="connsiteX55" fmla="*/ 328613 w 842963"/>
                <a:gd name="connsiteY55" fmla="*/ 681037 h 1804987"/>
                <a:gd name="connsiteX56" fmla="*/ 333375 w 842963"/>
                <a:gd name="connsiteY56" fmla="*/ 647699 h 1804987"/>
                <a:gd name="connsiteX57" fmla="*/ 309563 w 842963"/>
                <a:gd name="connsiteY57" fmla="*/ 628649 h 1804987"/>
                <a:gd name="connsiteX58" fmla="*/ 290513 w 842963"/>
                <a:gd name="connsiteY58" fmla="*/ 600074 h 1804987"/>
                <a:gd name="connsiteX59" fmla="*/ 285750 w 842963"/>
                <a:gd name="connsiteY59" fmla="*/ 566737 h 1804987"/>
                <a:gd name="connsiteX60" fmla="*/ 280988 w 842963"/>
                <a:gd name="connsiteY60" fmla="*/ 519112 h 1804987"/>
                <a:gd name="connsiteX61" fmla="*/ 276225 w 842963"/>
                <a:gd name="connsiteY61" fmla="*/ 490537 h 1804987"/>
                <a:gd name="connsiteX62" fmla="*/ 276225 w 842963"/>
                <a:gd name="connsiteY62" fmla="*/ 490537 h 1804987"/>
                <a:gd name="connsiteX63" fmla="*/ 266700 w 842963"/>
                <a:gd name="connsiteY63" fmla="*/ 428624 h 1804987"/>
                <a:gd name="connsiteX64" fmla="*/ 247650 w 842963"/>
                <a:gd name="connsiteY64" fmla="*/ 404812 h 1804987"/>
                <a:gd name="connsiteX65" fmla="*/ 247650 w 842963"/>
                <a:gd name="connsiteY65" fmla="*/ 404812 h 1804987"/>
                <a:gd name="connsiteX66" fmla="*/ 200025 w 842963"/>
                <a:gd name="connsiteY66" fmla="*/ 438149 h 1804987"/>
                <a:gd name="connsiteX67" fmla="*/ 185738 w 842963"/>
                <a:gd name="connsiteY67" fmla="*/ 447675 h 1804987"/>
                <a:gd name="connsiteX68" fmla="*/ 223838 w 842963"/>
                <a:gd name="connsiteY68" fmla="*/ 404811 h 1804987"/>
                <a:gd name="connsiteX69" fmla="*/ 209550 w 842963"/>
                <a:gd name="connsiteY69" fmla="*/ 395287 h 1804987"/>
                <a:gd name="connsiteX70" fmla="*/ 190500 w 842963"/>
                <a:gd name="connsiteY70" fmla="*/ 423862 h 1804987"/>
                <a:gd name="connsiteX71" fmla="*/ 104775 w 842963"/>
                <a:gd name="connsiteY71" fmla="*/ 366712 h 1804987"/>
                <a:gd name="connsiteX0" fmla="*/ 104775 w 842963"/>
                <a:gd name="connsiteY0" fmla="*/ 388021 h 1804987"/>
                <a:gd name="connsiteX1" fmla="*/ 104775 w 842963"/>
                <a:gd name="connsiteY1" fmla="*/ 347662 h 1804987"/>
                <a:gd name="connsiteX2" fmla="*/ 71438 w 842963"/>
                <a:gd name="connsiteY2" fmla="*/ 319087 h 1804987"/>
                <a:gd name="connsiteX3" fmla="*/ 57150 w 842963"/>
                <a:gd name="connsiteY3" fmla="*/ 304799 h 1804987"/>
                <a:gd name="connsiteX4" fmla="*/ 76201 w 842963"/>
                <a:gd name="connsiteY4" fmla="*/ 304799 h 1804987"/>
                <a:gd name="connsiteX5" fmla="*/ 42863 w 842963"/>
                <a:gd name="connsiteY5" fmla="*/ 223836 h 1804987"/>
                <a:gd name="connsiteX6" fmla="*/ 47625 w 842963"/>
                <a:gd name="connsiteY6" fmla="*/ 276225 h 1804987"/>
                <a:gd name="connsiteX7" fmla="*/ 38100 w 842963"/>
                <a:gd name="connsiteY7" fmla="*/ 238125 h 1804987"/>
                <a:gd name="connsiteX8" fmla="*/ 33338 w 842963"/>
                <a:gd name="connsiteY8" fmla="*/ 209549 h 1804987"/>
                <a:gd name="connsiteX9" fmla="*/ 33338 w 842963"/>
                <a:gd name="connsiteY9" fmla="*/ 180974 h 1804987"/>
                <a:gd name="connsiteX10" fmla="*/ 23812 w 842963"/>
                <a:gd name="connsiteY10" fmla="*/ 138112 h 1804987"/>
                <a:gd name="connsiteX11" fmla="*/ 19050 w 842963"/>
                <a:gd name="connsiteY11" fmla="*/ 100012 h 1804987"/>
                <a:gd name="connsiteX12" fmla="*/ 23812 w 842963"/>
                <a:gd name="connsiteY12" fmla="*/ 95249 h 1804987"/>
                <a:gd name="connsiteX13" fmla="*/ 14287 w 842963"/>
                <a:gd name="connsiteY13" fmla="*/ 38099 h 1804987"/>
                <a:gd name="connsiteX14" fmla="*/ 0 w 842963"/>
                <a:gd name="connsiteY14" fmla="*/ 76200 h 1804987"/>
                <a:gd name="connsiteX15" fmla="*/ 52387 w 842963"/>
                <a:gd name="connsiteY15" fmla="*/ 76199 h 1804987"/>
                <a:gd name="connsiteX16" fmla="*/ 80963 w 842963"/>
                <a:gd name="connsiteY16" fmla="*/ 14287 h 1804987"/>
                <a:gd name="connsiteX17" fmla="*/ 209551 w 842963"/>
                <a:gd name="connsiteY17" fmla="*/ 0 h 1804987"/>
                <a:gd name="connsiteX18" fmla="*/ 233362 w 842963"/>
                <a:gd name="connsiteY18" fmla="*/ 9523 h 1804987"/>
                <a:gd name="connsiteX19" fmla="*/ 238125 w 842963"/>
                <a:gd name="connsiteY19" fmla="*/ 47624 h 1804987"/>
                <a:gd name="connsiteX20" fmla="*/ 266700 w 842963"/>
                <a:gd name="connsiteY20" fmla="*/ 90487 h 1804987"/>
                <a:gd name="connsiteX21" fmla="*/ 285750 w 842963"/>
                <a:gd name="connsiteY21" fmla="*/ 185737 h 1804987"/>
                <a:gd name="connsiteX22" fmla="*/ 314325 w 842963"/>
                <a:gd name="connsiteY22" fmla="*/ 238124 h 1804987"/>
                <a:gd name="connsiteX23" fmla="*/ 300038 w 842963"/>
                <a:gd name="connsiteY23" fmla="*/ 252412 h 1804987"/>
                <a:gd name="connsiteX24" fmla="*/ 323849 w 842963"/>
                <a:gd name="connsiteY24" fmla="*/ 247649 h 1804987"/>
                <a:gd name="connsiteX25" fmla="*/ 371475 w 842963"/>
                <a:gd name="connsiteY25" fmla="*/ 438149 h 1804987"/>
                <a:gd name="connsiteX26" fmla="*/ 371475 w 842963"/>
                <a:gd name="connsiteY26" fmla="*/ 481012 h 1804987"/>
                <a:gd name="connsiteX27" fmla="*/ 390525 w 842963"/>
                <a:gd name="connsiteY27" fmla="*/ 576262 h 1804987"/>
                <a:gd name="connsiteX28" fmla="*/ 461963 w 842963"/>
                <a:gd name="connsiteY28" fmla="*/ 757237 h 1804987"/>
                <a:gd name="connsiteX29" fmla="*/ 552450 w 842963"/>
                <a:gd name="connsiteY29" fmla="*/ 895349 h 1804987"/>
                <a:gd name="connsiteX30" fmla="*/ 604838 w 842963"/>
                <a:gd name="connsiteY30" fmla="*/ 1004887 h 1804987"/>
                <a:gd name="connsiteX31" fmla="*/ 642938 w 842963"/>
                <a:gd name="connsiteY31" fmla="*/ 1104899 h 1804987"/>
                <a:gd name="connsiteX32" fmla="*/ 685800 w 842963"/>
                <a:gd name="connsiteY32" fmla="*/ 1204912 h 1804987"/>
                <a:gd name="connsiteX33" fmla="*/ 700088 w 842963"/>
                <a:gd name="connsiteY33" fmla="*/ 1285874 h 1804987"/>
                <a:gd name="connsiteX34" fmla="*/ 700088 w 842963"/>
                <a:gd name="connsiteY34" fmla="*/ 1362074 h 1804987"/>
                <a:gd name="connsiteX35" fmla="*/ 766763 w 842963"/>
                <a:gd name="connsiteY35" fmla="*/ 1509712 h 1804987"/>
                <a:gd name="connsiteX36" fmla="*/ 819150 w 842963"/>
                <a:gd name="connsiteY36" fmla="*/ 1619249 h 1804987"/>
                <a:gd name="connsiteX37" fmla="*/ 814388 w 842963"/>
                <a:gd name="connsiteY37" fmla="*/ 1714499 h 1804987"/>
                <a:gd name="connsiteX38" fmla="*/ 842963 w 842963"/>
                <a:gd name="connsiteY38" fmla="*/ 1804987 h 1804987"/>
                <a:gd name="connsiteX39" fmla="*/ 776288 w 842963"/>
                <a:gd name="connsiteY39" fmla="*/ 1795462 h 1804987"/>
                <a:gd name="connsiteX40" fmla="*/ 685800 w 842963"/>
                <a:gd name="connsiteY40" fmla="*/ 1733549 h 1804987"/>
                <a:gd name="connsiteX41" fmla="*/ 633413 w 842963"/>
                <a:gd name="connsiteY41" fmla="*/ 1676399 h 1804987"/>
                <a:gd name="connsiteX42" fmla="*/ 609600 w 842963"/>
                <a:gd name="connsiteY42" fmla="*/ 1633537 h 1804987"/>
                <a:gd name="connsiteX43" fmla="*/ 604838 w 842963"/>
                <a:gd name="connsiteY43" fmla="*/ 1581149 h 1804987"/>
                <a:gd name="connsiteX44" fmla="*/ 600075 w 842963"/>
                <a:gd name="connsiteY44" fmla="*/ 1457324 h 1804987"/>
                <a:gd name="connsiteX45" fmla="*/ 633413 w 842963"/>
                <a:gd name="connsiteY45" fmla="*/ 1281112 h 1804987"/>
                <a:gd name="connsiteX46" fmla="*/ 576263 w 842963"/>
                <a:gd name="connsiteY46" fmla="*/ 1071562 h 1804987"/>
                <a:gd name="connsiteX47" fmla="*/ 542925 w 842963"/>
                <a:gd name="connsiteY47" fmla="*/ 1028699 h 1804987"/>
                <a:gd name="connsiteX48" fmla="*/ 509588 w 842963"/>
                <a:gd name="connsiteY48" fmla="*/ 1004887 h 1804987"/>
                <a:gd name="connsiteX49" fmla="*/ 500063 w 842963"/>
                <a:gd name="connsiteY49" fmla="*/ 952499 h 1804987"/>
                <a:gd name="connsiteX50" fmla="*/ 471488 w 842963"/>
                <a:gd name="connsiteY50" fmla="*/ 919162 h 1804987"/>
                <a:gd name="connsiteX51" fmla="*/ 452438 w 842963"/>
                <a:gd name="connsiteY51" fmla="*/ 871537 h 1804987"/>
                <a:gd name="connsiteX52" fmla="*/ 395288 w 842963"/>
                <a:gd name="connsiteY52" fmla="*/ 747712 h 1804987"/>
                <a:gd name="connsiteX53" fmla="*/ 361950 w 842963"/>
                <a:gd name="connsiteY53" fmla="*/ 719137 h 1804987"/>
                <a:gd name="connsiteX54" fmla="*/ 338138 w 842963"/>
                <a:gd name="connsiteY54" fmla="*/ 709612 h 1804987"/>
                <a:gd name="connsiteX55" fmla="*/ 328613 w 842963"/>
                <a:gd name="connsiteY55" fmla="*/ 681037 h 1804987"/>
                <a:gd name="connsiteX56" fmla="*/ 333375 w 842963"/>
                <a:gd name="connsiteY56" fmla="*/ 647699 h 1804987"/>
                <a:gd name="connsiteX57" fmla="*/ 309563 w 842963"/>
                <a:gd name="connsiteY57" fmla="*/ 628649 h 1804987"/>
                <a:gd name="connsiteX58" fmla="*/ 290513 w 842963"/>
                <a:gd name="connsiteY58" fmla="*/ 600074 h 1804987"/>
                <a:gd name="connsiteX59" fmla="*/ 285750 w 842963"/>
                <a:gd name="connsiteY59" fmla="*/ 566737 h 1804987"/>
                <a:gd name="connsiteX60" fmla="*/ 280988 w 842963"/>
                <a:gd name="connsiteY60" fmla="*/ 519112 h 1804987"/>
                <a:gd name="connsiteX61" fmla="*/ 276225 w 842963"/>
                <a:gd name="connsiteY61" fmla="*/ 490537 h 1804987"/>
                <a:gd name="connsiteX62" fmla="*/ 276225 w 842963"/>
                <a:gd name="connsiteY62" fmla="*/ 490537 h 1804987"/>
                <a:gd name="connsiteX63" fmla="*/ 266700 w 842963"/>
                <a:gd name="connsiteY63" fmla="*/ 428624 h 1804987"/>
                <a:gd name="connsiteX64" fmla="*/ 247650 w 842963"/>
                <a:gd name="connsiteY64" fmla="*/ 404812 h 1804987"/>
                <a:gd name="connsiteX65" fmla="*/ 247650 w 842963"/>
                <a:gd name="connsiteY65" fmla="*/ 404812 h 1804987"/>
                <a:gd name="connsiteX66" fmla="*/ 200025 w 842963"/>
                <a:gd name="connsiteY66" fmla="*/ 438149 h 1804987"/>
                <a:gd name="connsiteX67" fmla="*/ 185738 w 842963"/>
                <a:gd name="connsiteY67" fmla="*/ 447675 h 1804987"/>
                <a:gd name="connsiteX68" fmla="*/ 223838 w 842963"/>
                <a:gd name="connsiteY68" fmla="*/ 404811 h 1804987"/>
                <a:gd name="connsiteX69" fmla="*/ 209550 w 842963"/>
                <a:gd name="connsiteY69" fmla="*/ 395287 h 1804987"/>
                <a:gd name="connsiteX70" fmla="*/ 190500 w 842963"/>
                <a:gd name="connsiteY70" fmla="*/ 423862 h 1804987"/>
                <a:gd name="connsiteX71" fmla="*/ 104775 w 842963"/>
                <a:gd name="connsiteY71" fmla="*/ 388021 h 1804987"/>
                <a:gd name="connsiteX0" fmla="*/ 104775 w 842963"/>
                <a:gd name="connsiteY0" fmla="*/ 388021 h 1804987"/>
                <a:gd name="connsiteX1" fmla="*/ 104775 w 842963"/>
                <a:gd name="connsiteY1" fmla="*/ 347662 h 1804987"/>
                <a:gd name="connsiteX2" fmla="*/ 71438 w 842963"/>
                <a:gd name="connsiteY2" fmla="*/ 319087 h 1804987"/>
                <a:gd name="connsiteX3" fmla="*/ 57150 w 842963"/>
                <a:gd name="connsiteY3" fmla="*/ 304799 h 1804987"/>
                <a:gd name="connsiteX4" fmla="*/ 71438 w 842963"/>
                <a:gd name="connsiteY4" fmla="*/ 336761 h 1804987"/>
                <a:gd name="connsiteX5" fmla="*/ 42863 w 842963"/>
                <a:gd name="connsiteY5" fmla="*/ 223836 h 1804987"/>
                <a:gd name="connsiteX6" fmla="*/ 47625 w 842963"/>
                <a:gd name="connsiteY6" fmla="*/ 276225 h 1804987"/>
                <a:gd name="connsiteX7" fmla="*/ 38100 w 842963"/>
                <a:gd name="connsiteY7" fmla="*/ 238125 h 1804987"/>
                <a:gd name="connsiteX8" fmla="*/ 33338 w 842963"/>
                <a:gd name="connsiteY8" fmla="*/ 209549 h 1804987"/>
                <a:gd name="connsiteX9" fmla="*/ 33338 w 842963"/>
                <a:gd name="connsiteY9" fmla="*/ 180974 h 1804987"/>
                <a:gd name="connsiteX10" fmla="*/ 23812 w 842963"/>
                <a:gd name="connsiteY10" fmla="*/ 138112 h 1804987"/>
                <a:gd name="connsiteX11" fmla="*/ 19050 w 842963"/>
                <a:gd name="connsiteY11" fmla="*/ 100012 h 1804987"/>
                <a:gd name="connsiteX12" fmla="*/ 23812 w 842963"/>
                <a:gd name="connsiteY12" fmla="*/ 95249 h 1804987"/>
                <a:gd name="connsiteX13" fmla="*/ 14287 w 842963"/>
                <a:gd name="connsiteY13" fmla="*/ 38099 h 1804987"/>
                <a:gd name="connsiteX14" fmla="*/ 0 w 842963"/>
                <a:gd name="connsiteY14" fmla="*/ 76200 h 1804987"/>
                <a:gd name="connsiteX15" fmla="*/ 52387 w 842963"/>
                <a:gd name="connsiteY15" fmla="*/ 76199 h 1804987"/>
                <a:gd name="connsiteX16" fmla="*/ 80963 w 842963"/>
                <a:gd name="connsiteY16" fmla="*/ 14287 h 1804987"/>
                <a:gd name="connsiteX17" fmla="*/ 209551 w 842963"/>
                <a:gd name="connsiteY17" fmla="*/ 0 h 1804987"/>
                <a:gd name="connsiteX18" fmla="*/ 233362 w 842963"/>
                <a:gd name="connsiteY18" fmla="*/ 9523 h 1804987"/>
                <a:gd name="connsiteX19" fmla="*/ 238125 w 842963"/>
                <a:gd name="connsiteY19" fmla="*/ 47624 h 1804987"/>
                <a:gd name="connsiteX20" fmla="*/ 266700 w 842963"/>
                <a:gd name="connsiteY20" fmla="*/ 90487 h 1804987"/>
                <a:gd name="connsiteX21" fmla="*/ 285750 w 842963"/>
                <a:gd name="connsiteY21" fmla="*/ 185737 h 1804987"/>
                <a:gd name="connsiteX22" fmla="*/ 314325 w 842963"/>
                <a:gd name="connsiteY22" fmla="*/ 238124 h 1804987"/>
                <a:gd name="connsiteX23" fmla="*/ 300038 w 842963"/>
                <a:gd name="connsiteY23" fmla="*/ 252412 h 1804987"/>
                <a:gd name="connsiteX24" fmla="*/ 323849 w 842963"/>
                <a:gd name="connsiteY24" fmla="*/ 247649 h 1804987"/>
                <a:gd name="connsiteX25" fmla="*/ 371475 w 842963"/>
                <a:gd name="connsiteY25" fmla="*/ 438149 h 1804987"/>
                <a:gd name="connsiteX26" fmla="*/ 371475 w 842963"/>
                <a:gd name="connsiteY26" fmla="*/ 481012 h 1804987"/>
                <a:gd name="connsiteX27" fmla="*/ 390525 w 842963"/>
                <a:gd name="connsiteY27" fmla="*/ 576262 h 1804987"/>
                <a:gd name="connsiteX28" fmla="*/ 461963 w 842963"/>
                <a:gd name="connsiteY28" fmla="*/ 757237 h 1804987"/>
                <a:gd name="connsiteX29" fmla="*/ 552450 w 842963"/>
                <a:gd name="connsiteY29" fmla="*/ 895349 h 1804987"/>
                <a:gd name="connsiteX30" fmla="*/ 604838 w 842963"/>
                <a:gd name="connsiteY30" fmla="*/ 1004887 h 1804987"/>
                <a:gd name="connsiteX31" fmla="*/ 642938 w 842963"/>
                <a:gd name="connsiteY31" fmla="*/ 1104899 h 1804987"/>
                <a:gd name="connsiteX32" fmla="*/ 685800 w 842963"/>
                <a:gd name="connsiteY32" fmla="*/ 1204912 h 1804987"/>
                <a:gd name="connsiteX33" fmla="*/ 700088 w 842963"/>
                <a:gd name="connsiteY33" fmla="*/ 1285874 h 1804987"/>
                <a:gd name="connsiteX34" fmla="*/ 700088 w 842963"/>
                <a:gd name="connsiteY34" fmla="*/ 1362074 h 1804987"/>
                <a:gd name="connsiteX35" fmla="*/ 766763 w 842963"/>
                <a:gd name="connsiteY35" fmla="*/ 1509712 h 1804987"/>
                <a:gd name="connsiteX36" fmla="*/ 819150 w 842963"/>
                <a:gd name="connsiteY36" fmla="*/ 1619249 h 1804987"/>
                <a:gd name="connsiteX37" fmla="*/ 814388 w 842963"/>
                <a:gd name="connsiteY37" fmla="*/ 1714499 h 1804987"/>
                <a:gd name="connsiteX38" fmla="*/ 842963 w 842963"/>
                <a:gd name="connsiteY38" fmla="*/ 1804987 h 1804987"/>
                <a:gd name="connsiteX39" fmla="*/ 776288 w 842963"/>
                <a:gd name="connsiteY39" fmla="*/ 1795462 h 1804987"/>
                <a:gd name="connsiteX40" fmla="*/ 685800 w 842963"/>
                <a:gd name="connsiteY40" fmla="*/ 1733549 h 1804987"/>
                <a:gd name="connsiteX41" fmla="*/ 633413 w 842963"/>
                <a:gd name="connsiteY41" fmla="*/ 1676399 h 1804987"/>
                <a:gd name="connsiteX42" fmla="*/ 609600 w 842963"/>
                <a:gd name="connsiteY42" fmla="*/ 1633537 h 1804987"/>
                <a:gd name="connsiteX43" fmla="*/ 604838 w 842963"/>
                <a:gd name="connsiteY43" fmla="*/ 1581149 h 1804987"/>
                <a:gd name="connsiteX44" fmla="*/ 600075 w 842963"/>
                <a:gd name="connsiteY44" fmla="*/ 1457324 h 1804987"/>
                <a:gd name="connsiteX45" fmla="*/ 633413 w 842963"/>
                <a:gd name="connsiteY45" fmla="*/ 1281112 h 1804987"/>
                <a:gd name="connsiteX46" fmla="*/ 576263 w 842963"/>
                <a:gd name="connsiteY46" fmla="*/ 1071562 h 1804987"/>
                <a:gd name="connsiteX47" fmla="*/ 542925 w 842963"/>
                <a:gd name="connsiteY47" fmla="*/ 1028699 h 1804987"/>
                <a:gd name="connsiteX48" fmla="*/ 509588 w 842963"/>
                <a:gd name="connsiteY48" fmla="*/ 1004887 h 1804987"/>
                <a:gd name="connsiteX49" fmla="*/ 500063 w 842963"/>
                <a:gd name="connsiteY49" fmla="*/ 952499 h 1804987"/>
                <a:gd name="connsiteX50" fmla="*/ 471488 w 842963"/>
                <a:gd name="connsiteY50" fmla="*/ 919162 h 1804987"/>
                <a:gd name="connsiteX51" fmla="*/ 452438 w 842963"/>
                <a:gd name="connsiteY51" fmla="*/ 871537 h 1804987"/>
                <a:gd name="connsiteX52" fmla="*/ 395288 w 842963"/>
                <a:gd name="connsiteY52" fmla="*/ 747712 h 1804987"/>
                <a:gd name="connsiteX53" fmla="*/ 361950 w 842963"/>
                <a:gd name="connsiteY53" fmla="*/ 719137 h 1804987"/>
                <a:gd name="connsiteX54" fmla="*/ 338138 w 842963"/>
                <a:gd name="connsiteY54" fmla="*/ 709612 h 1804987"/>
                <a:gd name="connsiteX55" fmla="*/ 328613 w 842963"/>
                <a:gd name="connsiteY55" fmla="*/ 681037 h 1804987"/>
                <a:gd name="connsiteX56" fmla="*/ 333375 w 842963"/>
                <a:gd name="connsiteY56" fmla="*/ 647699 h 1804987"/>
                <a:gd name="connsiteX57" fmla="*/ 309563 w 842963"/>
                <a:gd name="connsiteY57" fmla="*/ 628649 h 1804987"/>
                <a:gd name="connsiteX58" fmla="*/ 290513 w 842963"/>
                <a:gd name="connsiteY58" fmla="*/ 600074 h 1804987"/>
                <a:gd name="connsiteX59" fmla="*/ 285750 w 842963"/>
                <a:gd name="connsiteY59" fmla="*/ 566737 h 1804987"/>
                <a:gd name="connsiteX60" fmla="*/ 280988 w 842963"/>
                <a:gd name="connsiteY60" fmla="*/ 519112 h 1804987"/>
                <a:gd name="connsiteX61" fmla="*/ 276225 w 842963"/>
                <a:gd name="connsiteY61" fmla="*/ 490537 h 1804987"/>
                <a:gd name="connsiteX62" fmla="*/ 276225 w 842963"/>
                <a:gd name="connsiteY62" fmla="*/ 490537 h 1804987"/>
                <a:gd name="connsiteX63" fmla="*/ 266700 w 842963"/>
                <a:gd name="connsiteY63" fmla="*/ 428624 h 1804987"/>
                <a:gd name="connsiteX64" fmla="*/ 247650 w 842963"/>
                <a:gd name="connsiteY64" fmla="*/ 404812 h 1804987"/>
                <a:gd name="connsiteX65" fmla="*/ 247650 w 842963"/>
                <a:gd name="connsiteY65" fmla="*/ 404812 h 1804987"/>
                <a:gd name="connsiteX66" fmla="*/ 200025 w 842963"/>
                <a:gd name="connsiteY66" fmla="*/ 438149 h 1804987"/>
                <a:gd name="connsiteX67" fmla="*/ 185738 w 842963"/>
                <a:gd name="connsiteY67" fmla="*/ 447675 h 1804987"/>
                <a:gd name="connsiteX68" fmla="*/ 223838 w 842963"/>
                <a:gd name="connsiteY68" fmla="*/ 404811 h 1804987"/>
                <a:gd name="connsiteX69" fmla="*/ 209550 w 842963"/>
                <a:gd name="connsiteY69" fmla="*/ 395287 h 1804987"/>
                <a:gd name="connsiteX70" fmla="*/ 190500 w 842963"/>
                <a:gd name="connsiteY70" fmla="*/ 423862 h 1804987"/>
                <a:gd name="connsiteX71" fmla="*/ 104775 w 842963"/>
                <a:gd name="connsiteY71" fmla="*/ 388021 h 1804987"/>
                <a:gd name="connsiteX0" fmla="*/ 104775 w 842963"/>
                <a:gd name="connsiteY0" fmla="*/ 388021 h 1804987"/>
                <a:gd name="connsiteX1" fmla="*/ 104775 w 842963"/>
                <a:gd name="connsiteY1" fmla="*/ 347662 h 1804987"/>
                <a:gd name="connsiteX2" fmla="*/ 71438 w 842963"/>
                <a:gd name="connsiteY2" fmla="*/ 319087 h 1804987"/>
                <a:gd name="connsiteX3" fmla="*/ 57150 w 842963"/>
                <a:gd name="connsiteY3" fmla="*/ 304799 h 1804987"/>
                <a:gd name="connsiteX4" fmla="*/ 71438 w 842963"/>
                <a:gd name="connsiteY4" fmla="*/ 336761 h 1804987"/>
                <a:gd name="connsiteX5" fmla="*/ 42863 w 842963"/>
                <a:gd name="connsiteY5" fmla="*/ 223836 h 1804987"/>
                <a:gd name="connsiteX6" fmla="*/ 47625 w 842963"/>
                <a:gd name="connsiteY6" fmla="*/ 276225 h 1804987"/>
                <a:gd name="connsiteX7" fmla="*/ 38100 w 842963"/>
                <a:gd name="connsiteY7" fmla="*/ 238125 h 1804987"/>
                <a:gd name="connsiteX8" fmla="*/ 33338 w 842963"/>
                <a:gd name="connsiteY8" fmla="*/ 209549 h 1804987"/>
                <a:gd name="connsiteX9" fmla="*/ 33338 w 842963"/>
                <a:gd name="connsiteY9" fmla="*/ 180974 h 1804987"/>
                <a:gd name="connsiteX10" fmla="*/ 23812 w 842963"/>
                <a:gd name="connsiteY10" fmla="*/ 138112 h 1804987"/>
                <a:gd name="connsiteX11" fmla="*/ 19050 w 842963"/>
                <a:gd name="connsiteY11" fmla="*/ 100012 h 1804987"/>
                <a:gd name="connsiteX12" fmla="*/ 23812 w 842963"/>
                <a:gd name="connsiteY12" fmla="*/ 95249 h 1804987"/>
                <a:gd name="connsiteX13" fmla="*/ 14287 w 842963"/>
                <a:gd name="connsiteY13" fmla="*/ 38099 h 1804987"/>
                <a:gd name="connsiteX14" fmla="*/ 0 w 842963"/>
                <a:gd name="connsiteY14" fmla="*/ 76200 h 1804987"/>
                <a:gd name="connsiteX15" fmla="*/ 52387 w 842963"/>
                <a:gd name="connsiteY15" fmla="*/ 76199 h 1804987"/>
                <a:gd name="connsiteX16" fmla="*/ 80963 w 842963"/>
                <a:gd name="connsiteY16" fmla="*/ 14287 h 1804987"/>
                <a:gd name="connsiteX17" fmla="*/ 209551 w 842963"/>
                <a:gd name="connsiteY17" fmla="*/ 0 h 1804987"/>
                <a:gd name="connsiteX18" fmla="*/ 233362 w 842963"/>
                <a:gd name="connsiteY18" fmla="*/ 9523 h 1804987"/>
                <a:gd name="connsiteX19" fmla="*/ 238125 w 842963"/>
                <a:gd name="connsiteY19" fmla="*/ 47624 h 1804987"/>
                <a:gd name="connsiteX20" fmla="*/ 266700 w 842963"/>
                <a:gd name="connsiteY20" fmla="*/ 90487 h 1804987"/>
                <a:gd name="connsiteX21" fmla="*/ 285750 w 842963"/>
                <a:gd name="connsiteY21" fmla="*/ 185737 h 1804987"/>
                <a:gd name="connsiteX22" fmla="*/ 314325 w 842963"/>
                <a:gd name="connsiteY22" fmla="*/ 238124 h 1804987"/>
                <a:gd name="connsiteX23" fmla="*/ 300038 w 842963"/>
                <a:gd name="connsiteY23" fmla="*/ 252412 h 1804987"/>
                <a:gd name="connsiteX24" fmla="*/ 323849 w 842963"/>
                <a:gd name="connsiteY24" fmla="*/ 247649 h 1804987"/>
                <a:gd name="connsiteX25" fmla="*/ 371475 w 842963"/>
                <a:gd name="connsiteY25" fmla="*/ 438149 h 1804987"/>
                <a:gd name="connsiteX26" fmla="*/ 371475 w 842963"/>
                <a:gd name="connsiteY26" fmla="*/ 481012 h 1804987"/>
                <a:gd name="connsiteX27" fmla="*/ 390525 w 842963"/>
                <a:gd name="connsiteY27" fmla="*/ 576262 h 1804987"/>
                <a:gd name="connsiteX28" fmla="*/ 461963 w 842963"/>
                <a:gd name="connsiteY28" fmla="*/ 757237 h 1804987"/>
                <a:gd name="connsiteX29" fmla="*/ 552450 w 842963"/>
                <a:gd name="connsiteY29" fmla="*/ 895349 h 1804987"/>
                <a:gd name="connsiteX30" fmla="*/ 604838 w 842963"/>
                <a:gd name="connsiteY30" fmla="*/ 1004887 h 1804987"/>
                <a:gd name="connsiteX31" fmla="*/ 642938 w 842963"/>
                <a:gd name="connsiteY31" fmla="*/ 1104899 h 1804987"/>
                <a:gd name="connsiteX32" fmla="*/ 685800 w 842963"/>
                <a:gd name="connsiteY32" fmla="*/ 1204912 h 1804987"/>
                <a:gd name="connsiteX33" fmla="*/ 700088 w 842963"/>
                <a:gd name="connsiteY33" fmla="*/ 1285874 h 1804987"/>
                <a:gd name="connsiteX34" fmla="*/ 700088 w 842963"/>
                <a:gd name="connsiteY34" fmla="*/ 1362074 h 1804987"/>
                <a:gd name="connsiteX35" fmla="*/ 766763 w 842963"/>
                <a:gd name="connsiteY35" fmla="*/ 1509712 h 1804987"/>
                <a:gd name="connsiteX36" fmla="*/ 819150 w 842963"/>
                <a:gd name="connsiteY36" fmla="*/ 1619249 h 1804987"/>
                <a:gd name="connsiteX37" fmla="*/ 814388 w 842963"/>
                <a:gd name="connsiteY37" fmla="*/ 1714499 h 1804987"/>
                <a:gd name="connsiteX38" fmla="*/ 842963 w 842963"/>
                <a:gd name="connsiteY38" fmla="*/ 1804987 h 1804987"/>
                <a:gd name="connsiteX39" fmla="*/ 776288 w 842963"/>
                <a:gd name="connsiteY39" fmla="*/ 1795462 h 1804987"/>
                <a:gd name="connsiteX40" fmla="*/ 685800 w 842963"/>
                <a:gd name="connsiteY40" fmla="*/ 1733549 h 1804987"/>
                <a:gd name="connsiteX41" fmla="*/ 633413 w 842963"/>
                <a:gd name="connsiteY41" fmla="*/ 1676399 h 1804987"/>
                <a:gd name="connsiteX42" fmla="*/ 609600 w 842963"/>
                <a:gd name="connsiteY42" fmla="*/ 1633537 h 1804987"/>
                <a:gd name="connsiteX43" fmla="*/ 604838 w 842963"/>
                <a:gd name="connsiteY43" fmla="*/ 1581149 h 1804987"/>
                <a:gd name="connsiteX44" fmla="*/ 600075 w 842963"/>
                <a:gd name="connsiteY44" fmla="*/ 1457324 h 1804987"/>
                <a:gd name="connsiteX45" fmla="*/ 633413 w 842963"/>
                <a:gd name="connsiteY45" fmla="*/ 1281112 h 1804987"/>
                <a:gd name="connsiteX46" fmla="*/ 576263 w 842963"/>
                <a:gd name="connsiteY46" fmla="*/ 1071562 h 1804987"/>
                <a:gd name="connsiteX47" fmla="*/ 542925 w 842963"/>
                <a:gd name="connsiteY47" fmla="*/ 1028699 h 1804987"/>
                <a:gd name="connsiteX48" fmla="*/ 509588 w 842963"/>
                <a:gd name="connsiteY48" fmla="*/ 1004887 h 1804987"/>
                <a:gd name="connsiteX49" fmla="*/ 500063 w 842963"/>
                <a:gd name="connsiteY49" fmla="*/ 952499 h 1804987"/>
                <a:gd name="connsiteX50" fmla="*/ 471488 w 842963"/>
                <a:gd name="connsiteY50" fmla="*/ 919162 h 1804987"/>
                <a:gd name="connsiteX51" fmla="*/ 452438 w 842963"/>
                <a:gd name="connsiteY51" fmla="*/ 871537 h 1804987"/>
                <a:gd name="connsiteX52" fmla="*/ 395288 w 842963"/>
                <a:gd name="connsiteY52" fmla="*/ 747712 h 1804987"/>
                <a:gd name="connsiteX53" fmla="*/ 361950 w 842963"/>
                <a:gd name="connsiteY53" fmla="*/ 719137 h 1804987"/>
                <a:gd name="connsiteX54" fmla="*/ 338138 w 842963"/>
                <a:gd name="connsiteY54" fmla="*/ 709612 h 1804987"/>
                <a:gd name="connsiteX55" fmla="*/ 328613 w 842963"/>
                <a:gd name="connsiteY55" fmla="*/ 681037 h 1804987"/>
                <a:gd name="connsiteX56" fmla="*/ 333375 w 842963"/>
                <a:gd name="connsiteY56" fmla="*/ 647699 h 1804987"/>
                <a:gd name="connsiteX57" fmla="*/ 309563 w 842963"/>
                <a:gd name="connsiteY57" fmla="*/ 628649 h 1804987"/>
                <a:gd name="connsiteX58" fmla="*/ 290513 w 842963"/>
                <a:gd name="connsiteY58" fmla="*/ 600074 h 1804987"/>
                <a:gd name="connsiteX59" fmla="*/ 285750 w 842963"/>
                <a:gd name="connsiteY59" fmla="*/ 566737 h 1804987"/>
                <a:gd name="connsiteX60" fmla="*/ 280988 w 842963"/>
                <a:gd name="connsiteY60" fmla="*/ 519112 h 1804987"/>
                <a:gd name="connsiteX61" fmla="*/ 276225 w 842963"/>
                <a:gd name="connsiteY61" fmla="*/ 490537 h 1804987"/>
                <a:gd name="connsiteX62" fmla="*/ 276225 w 842963"/>
                <a:gd name="connsiteY62" fmla="*/ 490537 h 1804987"/>
                <a:gd name="connsiteX63" fmla="*/ 266700 w 842963"/>
                <a:gd name="connsiteY63" fmla="*/ 428624 h 1804987"/>
                <a:gd name="connsiteX64" fmla="*/ 247650 w 842963"/>
                <a:gd name="connsiteY64" fmla="*/ 404812 h 1804987"/>
                <a:gd name="connsiteX65" fmla="*/ 247650 w 842963"/>
                <a:gd name="connsiteY65" fmla="*/ 404812 h 1804987"/>
                <a:gd name="connsiteX66" fmla="*/ 200025 w 842963"/>
                <a:gd name="connsiteY66" fmla="*/ 438149 h 1804987"/>
                <a:gd name="connsiteX67" fmla="*/ 185738 w 842963"/>
                <a:gd name="connsiteY67" fmla="*/ 447675 h 1804987"/>
                <a:gd name="connsiteX68" fmla="*/ 223838 w 842963"/>
                <a:gd name="connsiteY68" fmla="*/ 404811 h 1804987"/>
                <a:gd name="connsiteX69" fmla="*/ 209550 w 842963"/>
                <a:gd name="connsiteY69" fmla="*/ 395287 h 1804987"/>
                <a:gd name="connsiteX70" fmla="*/ 190500 w 842963"/>
                <a:gd name="connsiteY70" fmla="*/ 423862 h 1804987"/>
                <a:gd name="connsiteX71" fmla="*/ 142870 w 842963"/>
                <a:gd name="connsiteY71" fmla="*/ 398642 h 1804987"/>
                <a:gd name="connsiteX72" fmla="*/ 104775 w 842963"/>
                <a:gd name="connsiteY72" fmla="*/ 388021 h 1804987"/>
                <a:gd name="connsiteX0" fmla="*/ 90488 w 828676"/>
                <a:gd name="connsiteY0" fmla="*/ 388021 h 1804987"/>
                <a:gd name="connsiteX1" fmla="*/ 90488 w 828676"/>
                <a:gd name="connsiteY1" fmla="*/ 347662 h 1804987"/>
                <a:gd name="connsiteX2" fmla="*/ 57151 w 828676"/>
                <a:gd name="connsiteY2" fmla="*/ 319087 h 1804987"/>
                <a:gd name="connsiteX3" fmla="*/ 42863 w 828676"/>
                <a:gd name="connsiteY3" fmla="*/ 304799 h 1804987"/>
                <a:gd name="connsiteX4" fmla="*/ 57151 w 828676"/>
                <a:gd name="connsiteY4" fmla="*/ 336761 h 1804987"/>
                <a:gd name="connsiteX5" fmla="*/ 28576 w 828676"/>
                <a:gd name="connsiteY5" fmla="*/ 223836 h 1804987"/>
                <a:gd name="connsiteX6" fmla="*/ 33338 w 828676"/>
                <a:gd name="connsiteY6" fmla="*/ 276225 h 1804987"/>
                <a:gd name="connsiteX7" fmla="*/ 23813 w 828676"/>
                <a:gd name="connsiteY7" fmla="*/ 238125 h 1804987"/>
                <a:gd name="connsiteX8" fmla="*/ 19051 w 828676"/>
                <a:gd name="connsiteY8" fmla="*/ 209549 h 1804987"/>
                <a:gd name="connsiteX9" fmla="*/ 19051 w 828676"/>
                <a:gd name="connsiteY9" fmla="*/ 180974 h 1804987"/>
                <a:gd name="connsiteX10" fmla="*/ 9525 w 828676"/>
                <a:gd name="connsiteY10" fmla="*/ 138112 h 1804987"/>
                <a:gd name="connsiteX11" fmla="*/ 4763 w 828676"/>
                <a:gd name="connsiteY11" fmla="*/ 100012 h 1804987"/>
                <a:gd name="connsiteX12" fmla="*/ 9525 w 828676"/>
                <a:gd name="connsiteY12" fmla="*/ 95249 h 1804987"/>
                <a:gd name="connsiteX13" fmla="*/ 0 w 828676"/>
                <a:gd name="connsiteY13" fmla="*/ 38099 h 1804987"/>
                <a:gd name="connsiteX14" fmla="*/ 0 w 828676"/>
                <a:gd name="connsiteY14" fmla="*/ 76200 h 1804987"/>
                <a:gd name="connsiteX15" fmla="*/ 38100 w 828676"/>
                <a:gd name="connsiteY15" fmla="*/ 76199 h 1804987"/>
                <a:gd name="connsiteX16" fmla="*/ 66676 w 828676"/>
                <a:gd name="connsiteY16" fmla="*/ 14287 h 1804987"/>
                <a:gd name="connsiteX17" fmla="*/ 195264 w 828676"/>
                <a:gd name="connsiteY17" fmla="*/ 0 h 1804987"/>
                <a:gd name="connsiteX18" fmla="*/ 219075 w 828676"/>
                <a:gd name="connsiteY18" fmla="*/ 9523 h 1804987"/>
                <a:gd name="connsiteX19" fmla="*/ 223838 w 828676"/>
                <a:gd name="connsiteY19" fmla="*/ 47624 h 1804987"/>
                <a:gd name="connsiteX20" fmla="*/ 252413 w 828676"/>
                <a:gd name="connsiteY20" fmla="*/ 90487 h 1804987"/>
                <a:gd name="connsiteX21" fmla="*/ 271463 w 828676"/>
                <a:gd name="connsiteY21" fmla="*/ 185737 h 1804987"/>
                <a:gd name="connsiteX22" fmla="*/ 300038 w 828676"/>
                <a:gd name="connsiteY22" fmla="*/ 238124 h 1804987"/>
                <a:gd name="connsiteX23" fmla="*/ 285751 w 828676"/>
                <a:gd name="connsiteY23" fmla="*/ 252412 h 1804987"/>
                <a:gd name="connsiteX24" fmla="*/ 309562 w 828676"/>
                <a:gd name="connsiteY24" fmla="*/ 247649 h 1804987"/>
                <a:gd name="connsiteX25" fmla="*/ 357188 w 828676"/>
                <a:gd name="connsiteY25" fmla="*/ 438149 h 1804987"/>
                <a:gd name="connsiteX26" fmla="*/ 357188 w 828676"/>
                <a:gd name="connsiteY26" fmla="*/ 481012 h 1804987"/>
                <a:gd name="connsiteX27" fmla="*/ 376238 w 828676"/>
                <a:gd name="connsiteY27" fmla="*/ 576262 h 1804987"/>
                <a:gd name="connsiteX28" fmla="*/ 447676 w 828676"/>
                <a:gd name="connsiteY28" fmla="*/ 757237 h 1804987"/>
                <a:gd name="connsiteX29" fmla="*/ 538163 w 828676"/>
                <a:gd name="connsiteY29" fmla="*/ 895349 h 1804987"/>
                <a:gd name="connsiteX30" fmla="*/ 590551 w 828676"/>
                <a:gd name="connsiteY30" fmla="*/ 1004887 h 1804987"/>
                <a:gd name="connsiteX31" fmla="*/ 628651 w 828676"/>
                <a:gd name="connsiteY31" fmla="*/ 1104899 h 1804987"/>
                <a:gd name="connsiteX32" fmla="*/ 671513 w 828676"/>
                <a:gd name="connsiteY32" fmla="*/ 1204912 h 1804987"/>
                <a:gd name="connsiteX33" fmla="*/ 685801 w 828676"/>
                <a:gd name="connsiteY33" fmla="*/ 1285874 h 1804987"/>
                <a:gd name="connsiteX34" fmla="*/ 685801 w 828676"/>
                <a:gd name="connsiteY34" fmla="*/ 1362074 h 1804987"/>
                <a:gd name="connsiteX35" fmla="*/ 752476 w 828676"/>
                <a:gd name="connsiteY35" fmla="*/ 1509712 h 1804987"/>
                <a:gd name="connsiteX36" fmla="*/ 804863 w 828676"/>
                <a:gd name="connsiteY36" fmla="*/ 1619249 h 1804987"/>
                <a:gd name="connsiteX37" fmla="*/ 800101 w 828676"/>
                <a:gd name="connsiteY37" fmla="*/ 1714499 h 1804987"/>
                <a:gd name="connsiteX38" fmla="*/ 828676 w 828676"/>
                <a:gd name="connsiteY38" fmla="*/ 1804987 h 1804987"/>
                <a:gd name="connsiteX39" fmla="*/ 762001 w 828676"/>
                <a:gd name="connsiteY39" fmla="*/ 1795462 h 1804987"/>
                <a:gd name="connsiteX40" fmla="*/ 671513 w 828676"/>
                <a:gd name="connsiteY40" fmla="*/ 1733549 h 1804987"/>
                <a:gd name="connsiteX41" fmla="*/ 619126 w 828676"/>
                <a:gd name="connsiteY41" fmla="*/ 1676399 h 1804987"/>
                <a:gd name="connsiteX42" fmla="*/ 595313 w 828676"/>
                <a:gd name="connsiteY42" fmla="*/ 1633537 h 1804987"/>
                <a:gd name="connsiteX43" fmla="*/ 590551 w 828676"/>
                <a:gd name="connsiteY43" fmla="*/ 1581149 h 1804987"/>
                <a:gd name="connsiteX44" fmla="*/ 585788 w 828676"/>
                <a:gd name="connsiteY44" fmla="*/ 1457324 h 1804987"/>
                <a:gd name="connsiteX45" fmla="*/ 619126 w 828676"/>
                <a:gd name="connsiteY45" fmla="*/ 1281112 h 1804987"/>
                <a:gd name="connsiteX46" fmla="*/ 561976 w 828676"/>
                <a:gd name="connsiteY46" fmla="*/ 1071562 h 1804987"/>
                <a:gd name="connsiteX47" fmla="*/ 528638 w 828676"/>
                <a:gd name="connsiteY47" fmla="*/ 1028699 h 1804987"/>
                <a:gd name="connsiteX48" fmla="*/ 495301 w 828676"/>
                <a:gd name="connsiteY48" fmla="*/ 1004887 h 1804987"/>
                <a:gd name="connsiteX49" fmla="*/ 485776 w 828676"/>
                <a:gd name="connsiteY49" fmla="*/ 952499 h 1804987"/>
                <a:gd name="connsiteX50" fmla="*/ 457201 w 828676"/>
                <a:gd name="connsiteY50" fmla="*/ 919162 h 1804987"/>
                <a:gd name="connsiteX51" fmla="*/ 438151 w 828676"/>
                <a:gd name="connsiteY51" fmla="*/ 871537 h 1804987"/>
                <a:gd name="connsiteX52" fmla="*/ 381001 w 828676"/>
                <a:gd name="connsiteY52" fmla="*/ 747712 h 1804987"/>
                <a:gd name="connsiteX53" fmla="*/ 347663 w 828676"/>
                <a:gd name="connsiteY53" fmla="*/ 719137 h 1804987"/>
                <a:gd name="connsiteX54" fmla="*/ 323851 w 828676"/>
                <a:gd name="connsiteY54" fmla="*/ 709612 h 1804987"/>
                <a:gd name="connsiteX55" fmla="*/ 314326 w 828676"/>
                <a:gd name="connsiteY55" fmla="*/ 681037 h 1804987"/>
                <a:gd name="connsiteX56" fmla="*/ 319088 w 828676"/>
                <a:gd name="connsiteY56" fmla="*/ 647699 h 1804987"/>
                <a:gd name="connsiteX57" fmla="*/ 295276 w 828676"/>
                <a:gd name="connsiteY57" fmla="*/ 628649 h 1804987"/>
                <a:gd name="connsiteX58" fmla="*/ 276226 w 828676"/>
                <a:gd name="connsiteY58" fmla="*/ 600074 h 1804987"/>
                <a:gd name="connsiteX59" fmla="*/ 271463 w 828676"/>
                <a:gd name="connsiteY59" fmla="*/ 566737 h 1804987"/>
                <a:gd name="connsiteX60" fmla="*/ 266701 w 828676"/>
                <a:gd name="connsiteY60" fmla="*/ 519112 h 1804987"/>
                <a:gd name="connsiteX61" fmla="*/ 261938 w 828676"/>
                <a:gd name="connsiteY61" fmla="*/ 490537 h 1804987"/>
                <a:gd name="connsiteX62" fmla="*/ 261938 w 828676"/>
                <a:gd name="connsiteY62" fmla="*/ 490537 h 1804987"/>
                <a:gd name="connsiteX63" fmla="*/ 252413 w 828676"/>
                <a:gd name="connsiteY63" fmla="*/ 428624 h 1804987"/>
                <a:gd name="connsiteX64" fmla="*/ 233363 w 828676"/>
                <a:gd name="connsiteY64" fmla="*/ 404812 h 1804987"/>
                <a:gd name="connsiteX65" fmla="*/ 233363 w 828676"/>
                <a:gd name="connsiteY65" fmla="*/ 404812 h 1804987"/>
                <a:gd name="connsiteX66" fmla="*/ 185738 w 828676"/>
                <a:gd name="connsiteY66" fmla="*/ 438149 h 1804987"/>
                <a:gd name="connsiteX67" fmla="*/ 171451 w 828676"/>
                <a:gd name="connsiteY67" fmla="*/ 447675 h 1804987"/>
                <a:gd name="connsiteX68" fmla="*/ 209551 w 828676"/>
                <a:gd name="connsiteY68" fmla="*/ 404811 h 1804987"/>
                <a:gd name="connsiteX69" fmla="*/ 195263 w 828676"/>
                <a:gd name="connsiteY69" fmla="*/ 395287 h 1804987"/>
                <a:gd name="connsiteX70" fmla="*/ 176213 w 828676"/>
                <a:gd name="connsiteY70" fmla="*/ 423862 h 1804987"/>
                <a:gd name="connsiteX71" fmla="*/ 128583 w 828676"/>
                <a:gd name="connsiteY71" fmla="*/ 398642 h 1804987"/>
                <a:gd name="connsiteX72" fmla="*/ 90488 w 828676"/>
                <a:gd name="connsiteY72" fmla="*/ 388021 h 1804987"/>
                <a:gd name="connsiteX0" fmla="*/ 90488 w 828676"/>
                <a:gd name="connsiteY0" fmla="*/ 388021 h 1804987"/>
                <a:gd name="connsiteX1" fmla="*/ 90488 w 828676"/>
                <a:gd name="connsiteY1" fmla="*/ 347662 h 1804987"/>
                <a:gd name="connsiteX2" fmla="*/ 57151 w 828676"/>
                <a:gd name="connsiteY2" fmla="*/ 319087 h 1804987"/>
                <a:gd name="connsiteX3" fmla="*/ 42863 w 828676"/>
                <a:gd name="connsiteY3" fmla="*/ 304799 h 1804987"/>
                <a:gd name="connsiteX4" fmla="*/ 57151 w 828676"/>
                <a:gd name="connsiteY4" fmla="*/ 336761 h 1804987"/>
                <a:gd name="connsiteX5" fmla="*/ 28576 w 828676"/>
                <a:gd name="connsiteY5" fmla="*/ 223836 h 1804987"/>
                <a:gd name="connsiteX6" fmla="*/ 33338 w 828676"/>
                <a:gd name="connsiteY6" fmla="*/ 276225 h 1804987"/>
                <a:gd name="connsiteX7" fmla="*/ 23813 w 828676"/>
                <a:gd name="connsiteY7" fmla="*/ 238125 h 1804987"/>
                <a:gd name="connsiteX8" fmla="*/ 19051 w 828676"/>
                <a:gd name="connsiteY8" fmla="*/ 209549 h 1804987"/>
                <a:gd name="connsiteX9" fmla="*/ 19051 w 828676"/>
                <a:gd name="connsiteY9" fmla="*/ 180974 h 1804987"/>
                <a:gd name="connsiteX10" fmla="*/ 9525 w 828676"/>
                <a:gd name="connsiteY10" fmla="*/ 138112 h 1804987"/>
                <a:gd name="connsiteX11" fmla="*/ 4763 w 828676"/>
                <a:gd name="connsiteY11" fmla="*/ 100012 h 1804987"/>
                <a:gd name="connsiteX12" fmla="*/ 9525 w 828676"/>
                <a:gd name="connsiteY12" fmla="*/ 95249 h 1804987"/>
                <a:gd name="connsiteX13" fmla="*/ 28575 w 828676"/>
                <a:gd name="connsiteY13" fmla="*/ 70061 h 1804987"/>
                <a:gd name="connsiteX14" fmla="*/ 0 w 828676"/>
                <a:gd name="connsiteY14" fmla="*/ 76200 h 1804987"/>
                <a:gd name="connsiteX15" fmla="*/ 38100 w 828676"/>
                <a:gd name="connsiteY15" fmla="*/ 76199 h 1804987"/>
                <a:gd name="connsiteX16" fmla="*/ 66676 w 828676"/>
                <a:gd name="connsiteY16" fmla="*/ 14287 h 1804987"/>
                <a:gd name="connsiteX17" fmla="*/ 195264 w 828676"/>
                <a:gd name="connsiteY17" fmla="*/ 0 h 1804987"/>
                <a:gd name="connsiteX18" fmla="*/ 219075 w 828676"/>
                <a:gd name="connsiteY18" fmla="*/ 9523 h 1804987"/>
                <a:gd name="connsiteX19" fmla="*/ 223838 w 828676"/>
                <a:gd name="connsiteY19" fmla="*/ 47624 h 1804987"/>
                <a:gd name="connsiteX20" fmla="*/ 252413 w 828676"/>
                <a:gd name="connsiteY20" fmla="*/ 90487 h 1804987"/>
                <a:gd name="connsiteX21" fmla="*/ 271463 w 828676"/>
                <a:gd name="connsiteY21" fmla="*/ 185737 h 1804987"/>
                <a:gd name="connsiteX22" fmla="*/ 300038 w 828676"/>
                <a:gd name="connsiteY22" fmla="*/ 238124 h 1804987"/>
                <a:gd name="connsiteX23" fmla="*/ 285751 w 828676"/>
                <a:gd name="connsiteY23" fmla="*/ 252412 h 1804987"/>
                <a:gd name="connsiteX24" fmla="*/ 309562 w 828676"/>
                <a:gd name="connsiteY24" fmla="*/ 247649 h 1804987"/>
                <a:gd name="connsiteX25" fmla="*/ 357188 w 828676"/>
                <a:gd name="connsiteY25" fmla="*/ 438149 h 1804987"/>
                <a:gd name="connsiteX26" fmla="*/ 357188 w 828676"/>
                <a:gd name="connsiteY26" fmla="*/ 481012 h 1804987"/>
                <a:gd name="connsiteX27" fmla="*/ 376238 w 828676"/>
                <a:gd name="connsiteY27" fmla="*/ 576262 h 1804987"/>
                <a:gd name="connsiteX28" fmla="*/ 447676 w 828676"/>
                <a:gd name="connsiteY28" fmla="*/ 757237 h 1804987"/>
                <a:gd name="connsiteX29" fmla="*/ 538163 w 828676"/>
                <a:gd name="connsiteY29" fmla="*/ 895349 h 1804987"/>
                <a:gd name="connsiteX30" fmla="*/ 590551 w 828676"/>
                <a:gd name="connsiteY30" fmla="*/ 1004887 h 1804987"/>
                <a:gd name="connsiteX31" fmla="*/ 628651 w 828676"/>
                <a:gd name="connsiteY31" fmla="*/ 1104899 h 1804987"/>
                <a:gd name="connsiteX32" fmla="*/ 671513 w 828676"/>
                <a:gd name="connsiteY32" fmla="*/ 1204912 h 1804987"/>
                <a:gd name="connsiteX33" fmla="*/ 685801 w 828676"/>
                <a:gd name="connsiteY33" fmla="*/ 1285874 h 1804987"/>
                <a:gd name="connsiteX34" fmla="*/ 685801 w 828676"/>
                <a:gd name="connsiteY34" fmla="*/ 1362074 h 1804987"/>
                <a:gd name="connsiteX35" fmla="*/ 752476 w 828676"/>
                <a:gd name="connsiteY35" fmla="*/ 1509712 h 1804987"/>
                <a:gd name="connsiteX36" fmla="*/ 804863 w 828676"/>
                <a:gd name="connsiteY36" fmla="*/ 1619249 h 1804987"/>
                <a:gd name="connsiteX37" fmla="*/ 800101 w 828676"/>
                <a:gd name="connsiteY37" fmla="*/ 1714499 h 1804987"/>
                <a:gd name="connsiteX38" fmla="*/ 828676 w 828676"/>
                <a:gd name="connsiteY38" fmla="*/ 1804987 h 1804987"/>
                <a:gd name="connsiteX39" fmla="*/ 762001 w 828676"/>
                <a:gd name="connsiteY39" fmla="*/ 1795462 h 1804987"/>
                <a:gd name="connsiteX40" fmla="*/ 671513 w 828676"/>
                <a:gd name="connsiteY40" fmla="*/ 1733549 h 1804987"/>
                <a:gd name="connsiteX41" fmla="*/ 619126 w 828676"/>
                <a:gd name="connsiteY41" fmla="*/ 1676399 h 1804987"/>
                <a:gd name="connsiteX42" fmla="*/ 595313 w 828676"/>
                <a:gd name="connsiteY42" fmla="*/ 1633537 h 1804987"/>
                <a:gd name="connsiteX43" fmla="*/ 590551 w 828676"/>
                <a:gd name="connsiteY43" fmla="*/ 1581149 h 1804987"/>
                <a:gd name="connsiteX44" fmla="*/ 585788 w 828676"/>
                <a:gd name="connsiteY44" fmla="*/ 1457324 h 1804987"/>
                <a:gd name="connsiteX45" fmla="*/ 619126 w 828676"/>
                <a:gd name="connsiteY45" fmla="*/ 1281112 h 1804987"/>
                <a:gd name="connsiteX46" fmla="*/ 561976 w 828676"/>
                <a:gd name="connsiteY46" fmla="*/ 1071562 h 1804987"/>
                <a:gd name="connsiteX47" fmla="*/ 528638 w 828676"/>
                <a:gd name="connsiteY47" fmla="*/ 1028699 h 1804987"/>
                <a:gd name="connsiteX48" fmla="*/ 495301 w 828676"/>
                <a:gd name="connsiteY48" fmla="*/ 1004887 h 1804987"/>
                <a:gd name="connsiteX49" fmla="*/ 485776 w 828676"/>
                <a:gd name="connsiteY49" fmla="*/ 952499 h 1804987"/>
                <a:gd name="connsiteX50" fmla="*/ 457201 w 828676"/>
                <a:gd name="connsiteY50" fmla="*/ 919162 h 1804987"/>
                <a:gd name="connsiteX51" fmla="*/ 438151 w 828676"/>
                <a:gd name="connsiteY51" fmla="*/ 871537 h 1804987"/>
                <a:gd name="connsiteX52" fmla="*/ 381001 w 828676"/>
                <a:gd name="connsiteY52" fmla="*/ 747712 h 1804987"/>
                <a:gd name="connsiteX53" fmla="*/ 347663 w 828676"/>
                <a:gd name="connsiteY53" fmla="*/ 719137 h 1804987"/>
                <a:gd name="connsiteX54" fmla="*/ 323851 w 828676"/>
                <a:gd name="connsiteY54" fmla="*/ 709612 h 1804987"/>
                <a:gd name="connsiteX55" fmla="*/ 314326 w 828676"/>
                <a:gd name="connsiteY55" fmla="*/ 681037 h 1804987"/>
                <a:gd name="connsiteX56" fmla="*/ 319088 w 828676"/>
                <a:gd name="connsiteY56" fmla="*/ 647699 h 1804987"/>
                <a:gd name="connsiteX57" fmla="*/ 295276 w 828676"/>
                <a:gd name="connsiteY57" fmla="*/ 628649 h 1804987"/>
                <a:gd name="connsiteX58" fmla="*/ 276226 w 828676"/>
                <a:gd name="connsiteY58" fmla="*/ 600074 h 1804987"/>
                <a:gd name="connsiteX59" fmla="*/ 271463 w 828676"/>
                <a:gd name="connsiteY59" fmla="*/ 566737 h 1804987"/>
                <a:gd name="connsiteX60" fmla="*/ 266701 w 828676"/>
                <a:gd name="connsiteY60" fmla="*/ 519112 h 1804987"/>
                <a:gd name="connsiteX61" fmla="*/ 261938 w 828676"/>
                <a:gd name="connsiteY61" fmla="*/ 490537 h 1804987"/>
                <a:gd name="connsiteX62" fmla="*/ 261938 w 828676"/>
                <a:gd name="connsiteY62" fmla="*/ 490537 h 1804987"/>
                <a:gd name="connsiteX63" fmla="*/ 252413 w 828676"/>
                <a:gd name="connsiteY63" fmla="*/ 428624 h 1804987"/>
                <a:gd name="connsiteX64" fmla="*/ 233363 w 828676"/>
                <a:gd name="connsiteY64" fmla="*/ 404812 h 1804987"/>
                <a:gd name="connsiteX65" fmla="*/ 233363 w 828676"/>
                <a:gd name="connsiteY65" fmla="*/ 404812 h 1804987"/>
                <a:gd name="connsiteX66" fmla="*/ 185738 w 828676"/>
                <a:gd name="connsiteY66" fmla="*/ 438149 h 1804987"/>
                <a:gd name="connsiteX67" fmla="*/ 171451 w 828676"/>
                <a:gd name="connsiteY67" fmla="*/ 447675 h 1804987"/>
                <a:gd name="connsiteX68" fmla="*/ 209551 w 828676"/>
                <a:gd name="connsiteY68" fmla="*/ 404811 h 1804987"/>
                <a:gd name="connsiteX69" fmla="*/ 195263 w 828676"/>
                <a:gd name="connsiteY69" fmla="*/ 395287 h 1804987"/>
                <a:gd name="connsiteX70" fmla="*/ 176213 w 828676"/>
                <a:gd name="connsiteY70" fmla="*/ 423862 h 1804987"/>
                <a:gd name="connsiteX71" fmla="*/ 128583 w 828676"/>
                <a:gd name="connsiteY71" fmla="*/ 398642 h 1804987"/>
                <a:gd name="connsiteX72" fmla="*/ 90488 w 828676"/>
                <a:gd name="connsiteY72" fmla="*/ 388021 h 1804987"/>
                <a:gd name="connsiteX0" fmla="*/ 90488 w 828676"/>
                <a:gd name="connsiteY0" fmla="*/ 388021 h 1804987"/>
                <a:gd name="connsiteX1" fmla="*/ 90488 w 828676"/>
                <a:gd name="connsiteY1" fmla="*/ 347662 h 1804987"/>
                <a:gd name="connsiteX2" fmla="*/ 57151 w 828676"/>
                <a:gd name="connsiteY2" fmla="*/ 319087 h 1804987"/>
                <a:gd name="connsiteX3" fmla="*/ 42863 w 828676"/>
                <a:gd name="connsiteY3" fmla="*/ 304799 h 1804987"/>
                <a:gd name="connsiteX4" fmla="*/ 57151 w 828676"/>
                <a:gd name="connsiteY4" fmla="*/ 336761 h 1804987"/>
                <a:gd name="connsiteX5" fmla="*/ 28576 w 828676"/>
                <a:gd name="connsiteY5" fmla="*/ 223836 h 1804987"/>
                <a:gd name="connsiteX6" fmla="*/ 33338 w 828676"/>
                <a:gd name="connsiteY6" fmla="*/ 276225 h 1804987"/>
                <a:gd name="connsiteX7" fmla="*/ 23813 w 828676"/>
                <a:gd name="connsiteY7" fmla="*/ 238125 h 1804987"/>
                <a:gd name="connsiteX8" fmla="*/ 19051 w 828676"/>
                <a:gd name="connsiteY8" fmla="*/ 209549 h 1804987"/>
                <a:gd name="connsiteX9" fmla="*/ 19051 w 828676"/>
                <a:gd name="connsiteY9" fmla="*/ 180974 h 1804987"/>
                <a:gd name="connsiteX10" fmla="*/ 9525 w 828676"/>
                <a:gd name="connsiteY10" fmla="*/ 138112 h 1804987"/>
                <a:gd name="connsiteX11" fmla="*/ 4763 w 828676"/>
                <a:gd name="connsiteY11" fmla="*/ 100012 h 1804987"/>
                <a:gd name="connsiteX12" fmla="*/ 9525 w 828676"/>
                <a:gd name="connsiteY12" fmla="*/ 95249 h 1804987"/>
                <a:gd name="connsiteX13" fmla="*/ 28575 w 828676"/>
                <a:gd name="connsiteY13" fmla="*/ 70061 h 1804987"/>
                <a:gd name="connsiteX14" fmla="*/ 0 w 828676"/>
                <a:gd name="connsiteY14" fmla="*/ 76200 h 1804987"/>
                <a:gd name="connsiteX15" fmla="*/ 38100 w 828676"/>
                <a:gd name="connsiteY15" fmla="*/ 76199 h 1804987"/>
                <a:gd name="connsiteX16" fmla="*/ 52382 w 828676"/>
                <a:gd name="connsiteY16" fmla="*/ 41728 h 1804987"/>
                <a:gd name="connsiteX17" fmla="*/ 66676 w 828676"/>
                <a:gd name="connsiteY17" fmla="*/ 14287 h 1804987"/>
                <a:gd name="connsiteX18" fmla="*/ 195264 w 828676"/>
                <a:gd name="connsiteY18" fmla="*/ 0 h 1804987"/>
                <a:gd name="connsiteX19" fmla="*/ 219075 w 828676"/>
                <a:gd name="connsiteY19" fmla="*/ 9523 h 1804987"/>
                <a:gd name="connsiteX20" fmla="*/ 223838 w 828676"/>
                <a:gd name="connsiteY20" fmla="*/ 47624 h 1804987"/>
                <a:gd name="connsiteX21" fmla="*/ 252413 w 828676"/>
                <a:gd name="connsiteY21" fmla="*/ 90487 h 1804987"/>
                <a:gd name="connsiteX22" fmla="*/ 271463 w 828676"/>
                <a:gd name="connsiteY22" fmla="*/ 185737 h 1804987"/>
                <a:gd name="connsiteX23" fmla="*/ 300038 w 828676"/>
                <a:gd name="connsiteY23" fmla="*/ 238124 h 1804987"/>
                <a:gd name="connsiteX24" fmla="*/ 285751 w 828676"/>
                <a:gd name="connsiteY24" fmla="*/ 252412 h 1804987"/>
                <a:gd name="connsiteX25" fmla="*/ 309562 w 828676"/>
                <a:gd name="connsiteY25" fmla="*/ 247649 h 1804987"/>
                <a:gd name="connsiteX26" fmla="*/ 357188 w 828676"/>
                <a:gd name="connsiteY26" fmla="*/ 438149 h 1804987"/>
                <a:gd name="connsiteX27" fmla="*/ 357188 w 828676"/>
                <a:gd name="connsiteY27" fmla="*/ 481012 h 1804987"/>
                <a:gd name="connsiteX28" fmla="*/ 376238 w 828676"/>
                <a:gd name="connsiteY28" fmla="*/ 576262 h 1804987"/>
                <a:gd name="connsiteX29" fmla="*/ 447676 w 828676"/>
                <a:gd name="connsiteY29" fmla="*/ 757237 h 1804987"/>
                <a:gd name="connsiteX30" fmla="*/ 538163 w 828676"/>
                <a:gd name="connsiteY30" fmla="*/ 895349 h 1804987"/>
                <a:gd name="connsiteX31" fmla="*/ 590551 w 828676"/>
                <a:gd name="connsiteY31" fmla="*/ 1004887 h 1804987"/>
                <a:gd name="connsiteX32" fmla="*/ 628651 w 828676"/>
                <a:gd name="connsiteY32" fmla="*/ 1104899 h 1804987"/>
                <a:gd name="connsiteX33" fmla="*/ 671513 w 828676"/>
                <a:gd name="connsiteY33" fmla="*/ 1204912 h 1804987"/>
                <a:gd name="connsiteX34" fmla="*/ 685801 w 828676"/>
                <a:gd name="connsiteY34" fmla="*/ 1285874 h 1804987"/>
                <a:gd name="connsiteX35" fmla="*/ 685801 w 828676"/>
                <a:gd name="connsiteY35" fmla="*/ 1362074 h 1804987"/>
                <a:gd name="connsiteX36" fmla="*/ 752476 w 828676"/>
                <a:gd name="connsiteY36" fmla="*/ 1509712 h 1804987"/>
                <a:gd name="connsiteX37" fmla="*/ 804863 w 828676"/>
                <a:gd name="connsiteY37" fmla="*/ 1619249 h 1804987"/>
                <a:gd name="connsiteX38" fmla="*/ 800101 w 828676"/>
                <a:gd name="connsiteY38" fmla="*/ 1714499 h 1804987"/>
                <a:gd name="connsiteX39" fmla="*/ 828676 w 828676"/>
                <a:gd name="connsiteY39" fmla="*/ 1804987 h 1804987"/>
                <a:gd name="connsiteX40" fmla="*/ 762001 w 828676"/>
                <a:gd name="connsiteY40" fmla="*/ 1795462 h 1804987"/>
                <a:gd name="connsiteX41" fmla="*/ 671513 w 828676"/>
                <a:gd name="connsiteY41" fmla="*/ 1733549 h 1804987"/>
                <a:gd name="connsiteX42" fmla="*/ 619126 w 828676"/>
                <a:gd name="connsiteY42" fmla="*/ 1676399 h 1804987"/>
                <a:gd name="connsiteX43" fmla="*/ 595313 w 828676"/>
                <a:gd name="connsiteY43" fmla="*/ 1633537 h 1804987"/>
                <a:gd name="connsiteX44" fmla="*/ 590551 w 828676"/>
                <a:gd name="connsiteY44" fmla="*/ 1581149 h 1804987"/>
                <a:gd name="connsiteX45" fmla="*/ 585788 w 828676"/>
                <a:gd name="connsiteY45" fmla="*/ 1457324 h 1804987"/>
                <a:gd name="connsiteX46" fmla="*/ 619126 w 828676"/>
                <a:gd name="connsiteY46" fmla="*/ 1281112 h 1804987"/>
                <a:gd name="connsiteX47" fmla="*/ 561976 w 828676"/>
                <a:gd name="connsiteY47" fmla="*/ 1071562 h 1804987"/>
                <a:gd name="connsiteX48" fmla="*/ 528638 w 828676"/>
                <a:gd name="connsiteY48" fmla="*/ 1028699 h 1804987"/>
                <a:gd name="connsiteX49" fmla="*/ 495301 w 828676"/>
                <a:gd name="connsiteY49" fmla="*/ 1004887 h 1804987"/>
                <a:gd name="connsiteX50" fmla="*/ 485776 w 828676"/>
                <a:gd name="connsiteY50" fmla="*/ 952499 h 1804987"/>
                <a:gd name="connsiteX51" fmla="*/ 457201 w 828676"/>
                <a:gd name="connsiteY51" fmla="*/ 919162 h 1804987"/>
                <a:gd name="connsiteX52" fmla="*/ 438151 w 828676"/>
                <a:gd name="connsiteY52" fmla="*/ 871537 h 1804987"/>
                <a:gd name="connsiteX53" fmla="*/ 381001 w 828676"/>
                <a:gd name="connsiteY53" fmla="*/ 747712 h 1804987"/>
                <a:gd name="connsiteX54" fmla="*/ 347663 w 828676"/>
                <a:gd name="connsiteY54" fmla="*/ 719137 h 1804987"/>
                <a:gd name="connsiteX55" fmla="*/ 323851 w 828676"/>
                <a:gd name="connsiteY55" fmla="*/ 709612 h 1804987"/>
                <a:gd name="connsiteX56" fmla="*/ 314326 w 828676"/>
                <a:gd name="connsiteY56" fmla="*/ 681037 h 1804987"/>
                <a:gd name="connsiteX57" fmla="*/ 319088 w 828676"/>
                <a:gd name="connsiteY57" fmla="*/ 647699 h 1804987"/>
                <a:gd name="connsiteX58" fmla="*/ 295276 w 828676"/>
                <a:gd name="connsiteY58" fmla="*/ 628649 h 1804987"/>
                <a:gd name="connsiteX59" fmla="*/ 276226 w 828676"/>
                <a:gd name="connsiteY59" fmla="*/ 600074 h 1804987"/>
                <a:gd name="connsiteX60" fmla="*/ 271463 w 828676"/>
                <a:gd name="connsiteY60" fmla="*/ 566737 h 1804987"/>
                <a:gd name="connsiteX61" fmla="*/ 266701 w 828676"/>
                <a:gd name="connsiteY61" fmla="*/ 519112 h 1804987"/>
                <a:gd name="connsiteX62" fmla="*/ 261938 w 828676"/>
                <a:gd name="connsiteY62" fmla="*/ 490537 h 1804987"/>
                <a:gd name="connsiteX63" fmla="*/ 261938 w 828676"/>
                <a:gd name="connsiteY63" fmla="*/ 490537 h 1804987"/>
                <a:gd name="connsiteX64" fmla="*/ 252413 w 828676"/>
                <a:gd name="connsiteY64" fmla="*/ 428624 h 1804987"/>
                <a:gd name="connsiteX65" fmla="*/ 233363 w 828676"/>
                <a:gd name="connsiteY65" fmla="*/ 404812 h 1804987"/>
                <a:gd name="connsiteX66" fmla="*/ 233363 w 828676"/>
                <a:gd name="connsiteY66" fmla="*/ 404812 h 1804987"/>
                <a:gd name="connsiteX67" fmla="*/ 185738 w 828676"/>
                <a:gd name="connsiteY67" fmla="*/ 438149 h 1804987"/>
                <a:gd name="connsiteX68" fmla="*/ 171451 w 828676"/>
                <a:gd name="connsiteY68" fmla="*/ 447675 h 1804987"/>
                <a:gd name="connsiteX69" fmla="*/ 209551 w 828676"/>
                <a:gd name="connsiteY69" fmla="*/ 404811 h 1804987"/>
                <a:gd name="connsiteX70" fmla="*/ 195263 w 828676"/>
                <a:gd name="connsiteY70" fmla="*/ 395287 h 1804987"/>
                <a:gd name="connsiteX71" fmla="*/ 176213 w 828676"/>
                <a:gd name="connsiteY71" fmla="*/ 423862 h 1804987"/>
                <a:gd name="connsiteX72" fmla="*/ 128583 w 828676"/>
                <a:gd name="connsiteY72" fmla="*/ 398642 h 1804987"/>
                <a:gd name="connsiteX73" fmla="*/ 90488 w 828676"/>
                <a:gd name="connsiteY73" fmla="*/ 388021 h 1804987"/>
                <a:gd name="connsiteX0" fmla="*/ 90488 w 828676"/>
                <a:gd name="connsiteY0" fmla="*/ 388021 h 1804987"/>
                <a:gd name="connsiteX1" fmla="*/ 90488 w 828676"/>
                <a:gd name="connsiteY1" fmla="*/ 347662 h 1804987"/>
                <a:gd name="connsiteX2" fmla="*/ 57151 w 828676"/>
                <a:gd name="connsiteY2" fmla="*/ 319087 h 1804987"/>
                <a:gd name="connsiteX3" fmla="*/ 42863 w 828676"/>
                <a:gd name="connsiteY3" fmla="*/ 304799 h 1804987"/>
                <a:gd name="connsiteX4" fmla="*/ 57151 w 828676"/>
                <a:gd name="connsiteY4" fmla="*/ 336761 h 1804987"/>
                <a:gd name="connsiteX5" fmla="*/ 28576 w 828676"/>
                <a:gd name="connsiteY5" fmla="*/ 223836 h 1804987"/>
                <a:gd name="connsiteX6" fmla="*/ 33338 w 828676"/>
                <a:gd name="connsiteY6" fmla="*/ 276225 h 1804987"/>
                <a:gd name="connsiteX7" fmla="*/ 23813 w 828676"/>
                <a:gd name="connsiteY7" fmla="*/ 238125 h 1804987"/>
                <a:gd name="connsiteX8" fmla="*/ 19051 w 828676"/>
                <a:gd name="connsiteY8" fmla="*/ 209549 h 1804987"/>
                <a:gd name="connsiteX9" fmla="*/ 19051 w 828676"/>
                <a:gd name="connsiteY9" fmla="*/ 180974 h 1804987"/>
                <a:gd name="connsiteX10" fmla="*/ 9525 w 828676"/>
                <a:gd name="connsiteY10" fmla="*/ 138112 h 1804987"/>
                <a:gd name="connsiteX11" fmla="*/ 4763 w 828676"/>
                <a:gd name="connsiteY11" fmla="*/ 100012 h 1804987"/>
                <a:gd name="connsiteX12" fmla="*/ 9525 w 828676"/>
                <a:gd name="connsiteY12" fmla="*/ 95249 h 1804987"/>
                <a:gd name="connsiteX13" fmla="*/ 28575 w 828676"/>
                <a:gd name="connsiteY13" fmla="*/ 70061 h 1804987"/>
                <a:gd name="connsiteX14" fmla="*/ 0 w 828676"/>
                <a:gd name="connsiteY14" fmla="*/ 76200 h 1804987"/>
                <a:gd name="connsiteX15" fmla="*/ 38100 w 828676"/>
                <a:gd name="connsiteY15" fmla="*/ 76199 h 1804987"/>
                <a:gd name="connsiteX16" fmla="*/ 52382 w 828676"/>
                <a:gd name="connsiteY16" fmla="*/ 41728 h 1804987"/>
                <a:gd name="connsiteX17" fmla="*/ 66676 w 828676"/>
                <a:gd name="connsiteY17" fmla="*/ 14287 h 1804987"/>
                <a:gd name="connsiteX18" fmla="*/ 195264 w 828676"/>
                <a:gd name="connsiteY18" fmla="*/ 0 h 1804987"/>
                <a:gd name="connsiteX19" fmla="*/ 219075 w 828676"/>
                <a:gd name="connsiteY19" fmla="*/ 9523 h 1804987"/>
                <a:gd name="connsiteX20" fmla="*/ 223838 w 828676"/>
                <a:gd name="connsiteY20" fmla="*/ 47624 h 1804987"/>
                <a:gd name="connsiteX21" fmla="*/ 252413 w 828676"/>
                <a:gd name="connsiteY21" fmla="*/ 90487 h 1804987"/>
                <a:gd name="connsiteX22" fmla="*/ 271463 w 828676"/>
                <a:gd name="connsiteY22" fmla="*/ 185737 h 1804987"/>
                <a:gd name="connsiteX23" fmla="*/ 300038 w 828676"/>
                <a:gd name="connsiteY23" fmla="*/ 238124 h 1804987"/>
                <a:gd name="connsiteX24" fmla="*/ 285751 w 828676"/>
                <a:gd name="connsiteY24" fmla="*/ 252412 h 1804987"/>
                <a:gd name="connsiteX25" fmla="*/ 309562 w 828676"/>
                <a:gd name="connsiteY25" fmla="*/ 247649 h 1804987"/>
                <a:gd name="connsiteX26" fmla="*/ 357188 w 828676"/>
                <a:gd name="connsiteY26" fmla="*/ 438149 h 1804987"/>
                <a:gd name="connsiteX27" fmla="*/ 357188 w 828676"/>
                <a:gd name="connsiteY27" fmla="*/ 481012 h 1804987"/>
                <a:gd name="connsiteX28" fmla="*/ 376238 w 828676"/>
                <a:gd name="connsiteY28" fmla="*/ 576262 h 1804987"/>
                <a:gd name="connsiteX29" fmla="*/ 447676 w 828676"/>
                <a:gd name="connsiteY29" fmla="*/ 757237 h 1804987"/>
                <a:gd name="connsiteX30" fmla="*/ 538163 w 828676"/>
                <a:gd name="connsiteY30" fmla="*/ 895349 h 1804987"/>
                <a:gd name="connsiteX31" fmla="*/ 590551 w 828676"/>
                <a:gd name="connsiteY31" fmla="*/ 1004887 h 1804987"/>
                <a:gd name="connsiteX32" fmla="*/ 628651 w 828676"/>
                <a:gd name="connsiteY32" fmla="*/ 1104899 h 1804987"/>
                <a:gd name="connsiteX33" fmla="*/ 671513 w 828676"/>
                <a:gd name="connsiteY33" fmla="*/ 1204912 h 1804987"/>
                <a:gd name="connsiteX34" fmla="*/ 685801 w 828676"/>
                <a:gd name="connsiteY34" fmla="*/ 1285874 h 1804987"/>
                <a:gd name="connsiteX35" fmla="*/ 685801 w 828676"/>
                <a:gd name="connsiteY35" fmla="*/ 1362074 h 1804987"/>
                <a:gd name="connsiteX36" fmla="*/ 752476 w 828676"/>
                <a:gd name="connsiteY36" fmla="*/ 1509712 h 1804987"/>
                <a:gd name="connsiteX37" fmla="*/ 804863 w 828676"/>
                <a:gd name="connsiteY37" fmla="*/ 1619249 h 1804987"/>
                <a:gd name="connsiteX38" fmla="*/ 800101 w 828676"/>
                <a:gd name="connsiteY38" fmla="*/ 1714499 h 1804987"/>
                <a:gd name="connsiteX39" fmla="*/ 828676 w 828676"/>
                <a:gd name="connsiteY39" fmla="*/ 1804987 h 1804987"/>
                <a:gd name="connsiteX40" fmla="*/ 762001 w 828676"/>
                <a:gd name="connsiteY40" fmla="*/ 1795462 h 1804987"/>
                <a:gd name="connsiteX41" fmla="*/ 671513 w 828676"/>
                <a:gd name="connsiteY41" fmla="*/ 1733549 h 1804987"/>
                <a:gd name="connsiteX42" fmla="*/ 619126 w 828676"/>
                <a:gd name="connsiteY42" fmla="*/ 1676399 h 1804987"/>
                <a:gd name="connsiteX43" fmla="*/ 595313 w 828676"/>
                <a:gd name="connsiteY43" fmla="*/ 1633537 h 1804987"/>
                <a:gd name="connsiteX44" fmla="*/ 590551 w 828676"/>
                <a:gd name="connsiteY44" fmla="*/ 1581149 h 1804987"/>
                <a:gd name="connsiteX45" fmla="*/ 585788 w 828676"/>
                <a:gd name="connsiteY45" fmla="*/ 1457324 h 1804987"/>
                <a:gd name="connsiteX46" fmla="*/ 619126 w 828676"/>
                <a:gd name="connsiteY46" fmla="*/ 1281112 h 1804987"/>
                <a:gd name="connsiteX47" fmla="*/ 561976 w 828676"/>
                <a:gd name="connsiteY47" fmla="*/ 1071562 h 1804987"/>
                <a:gd name="connsiteX48" fmla="*/ 528638 w 828676"/>
                <a:gd name="connsiteY48" fmla="*/ 1028699 h 1804987"/>
                <a:gd name="connsiteX49" fmla="*/ 495301 w 828676"/>
                <a:gd name="connsiteY49" fmla="*/ 1004887 h 1804987"/>
                <a:gd name="connsiteX50" fmla="*/ 485776 w 828676"/>
                <a:gd name="connsiteY50" fmla="*/ 952499 h 1804987"/>
                <a:gd name="connsiteX51" fmla="*/ 457201 w 828676"/>
                <a:gd name="connsiteY51" fmla="*/ 919162 h 1804987"/>
                <a:gd name="connsiteX52" fmla="*/ 438151 w 828676"/>
                <a:gd name="connsiteY52" fmla="*/ 871537 h 1804987"/>
                <a:gd name="connsiteX53" fmla="*/ 381001 w 828676"/>
                <a:gd name="connsiteY53" fmla="*/ 747712 h 1804987"/>
                <a:gd name="connsiteX54" fmla="*/ 347663 w 828676"/>
                <a:gd name="connsiteY54" fmla="*/ 719137 h 1804987"/>
                <a:gd name="connsiteX55" fmla="*/ 323851 w 828676"/>
                <a:gd name="connsiteY55" fmla="*/ 709612 h 1804987"/>
                <a:gd name="connsiteX56" fmla="*/ 314326 w 828676"/>
                <a:gd name="connsiteY56" fmla="*/ 681037 h 1804987"/>
                <a:gd name="connsiteX57" fmla="*/ 319088 w 828676"/>
                <a:gd name="connsiteY57" fmla="*/ 647699 h 1804987"/>
                <a:gd name="connsiteX58" fmla="*/ 295276 w 828676"/>
                <a:gd name="connsiteY58" fmla="*/ 628649 h 1804987"/>
                <a:gd name="connsiteX59" fmla="*/ 276226 w 828676"/>
                <a:gd name="connsiteY59" fmla="*/ 600074 h 1804987"/>
                <a:gd name="connsiteX60" fmla="*/ 271463 w 828676"/>
                <a:gd name="connsiteY60" fmla="*/ 566737 h 1804987"/>
                <a:gd name="connsiteX61" fmla="*/ 266701 w 828676"/>
                <a:gd name="connsiteY61" fmla="*/ 519112 h 1804987"/>
                <a:gd name="connsiteX62" fmla="*/ 261938 w 828676"/>
                <a:gd name="connsiteY62" fmla="*/ 490537 h 1804987"/>
                <a:gd name="connsiteX63" fmla="*/ 261938 w 828676"/>
                <a:gd name="connsiteY63" fmla="*/ 490537 h 1804987"/>
                <a:gd name="connsiteX64" fmla="*/ 252413 w 828676"/>
                <a:gd name="connsiteY64" fmla="*/ 428624 h 1804987"/>
                <a:gd name="connsiteX65" fmla="*/ 233363 w 828676"/>
                <a:gd name="connsiteY65" fmla="*/ 404812 h 1804987"/>
                <a:gd name="connsiteX66" fmla="*/ 233363 w 828676"/>
                <a:gd name="connsiteY66" fmla="*/ 404812 h 1804987"/>
                <a:gd name="connsiteX67" fmla="*/ 185738 w 828676"/>
                <a:gd name="connsiteY67" fmla="*/ 438149 h 1804987"/>
                <a:gd name="connsiteX68" fmla="*/ 142876 w 828676"/>
                <a:gd name="connsiteY68" fmla="*/ 399731 h 1804987"/>
                <a:gd name="connsiteX69" fmla="*/ 209551 w 828676"/>
                <a:gd name="connsiteY69" fmla="*/ 404811 h 1804987"/>
                <a:gd name="connsiteX70" fmla="*/ 195263 w 828676"/>
                <a:gd name="connsiteY70" fmla="*/ 395287 h 1804987"/>
                <a:gd name="connsiteX71" fmla="*/ 176213 w 828676"/>
                <a:gd name="connsiteY71" fmla="*/ 423862 h 1804987"/>
                <a:gd name="connsiteX72" fmla="*/ 128583 w 828676"/>
                <a:gd name="connsiteY72" fmla="*/ 398642 h 1804987"/>
                <a:gd name="connsiteX73" fmla="*/ 90488 w 828676"/>
                <a:gd name="connsiteY73" fmla="*/ 388021 h 1804987"/>
                <a:gd name="connsiteX0" fmla="*/ 90488 w 828676"/>
                <a:gd name="connsiteY0" fmla="*/ 388021 h 1804987"/>
                <a:gd name="connsiteX1" fmla="*/ 90488 w 828676"/>
                <a:gd name="connsiteY1" fmla="*/ 347662 h 1804987"/>
                <a:gd name="connsiteX2" fmla="*/ 57151 w 828676"/>
                <a:gd name="connsiteY2" fmla="*/ 319087 h 1804987"/>
                <a:gd name="connsiteX3" fmla="*/ 42863 w 828676"/>
                <a:gd name="connsiteY3" fmla="*/ 304799 h 1804987"/>
                <a:gd name="connsiteX4" fmla="*/ 57151 w 828676"/>
                <a:gd name="connsiteY4" fmla="*/ 336761 h 1804987"/>
                <a:gd name="connsiteX5" fmla="*/ 28576 w 828676"/>
                <a:gd name="connsiteY5" fmla="*/ 223836 h 1804987"/>
                <a:gd name="connsiteX6" fmla="*/ 33338 w 828676"/>
                <a:gd name="connsiteY6" fmla="*/ 276225 h 1804987"/>
                <a:gd name="connsiteX7" fmla="*/ 23813 w 828676"/>
                <a:gd name="connsiteY7" fmla="*/ 238125 h 1804987"/>
                <a:gd name="connsiteX8" fmla="*/ 19051 w 828676"/>
                <a:gd name="connsiteY8" fmla="*/ 209549 h 1804987"/>
                <a:gd name="connsiteX9" fmla="*/ 19051 w 828676"/>
                <a:gd name="connsiteY9" fmla="*/ 180974 h 1804987"/>
                <a:gd name="connsiteX10" fmla="*/ 9525 w 828676"/>
                <a:gd name="connsiteY10" fmla="*/ 138112 h 1804987"/>
                <a:gd name="connsiteX11" fmla="*/ 4763 w 828676"/>
                <a:gd name="connsiteY11" fmla="*/ 100012 h 1804987"/>
                <a:gd name="connsiteX12" fmla="*/ 9525 w 828676"/>
                <a:gd name="connsiteY12" fmla="*/ 95249 h 1804987"/>
                <a:gd name="connsiteX13" fmla="*/ 28575 w 828676"/>
                <a:gd name="connsiteY13" fmla="*/ 70061 h 1804987"/>
                <a:gd name="connsiteX14" fmla="*/ 0 w 828676"/>
                <a:gd name="connsiteY14" fmla="*/ 76200 h 1804987"/>
                <a:gd name="connsiteX15" fmla="*/ 38100 w 828676"/>
                <a:gd name="connsiteY15" fmla="*/ 76199 h 1804987"/>
                <a:gd name="connsiteX16" fmla="*/ 52382 w 828676"/>
                <a:gd name="connsiteY16" fmla="*/ 41728 h 1804987"/>
                <a:gd name="connsiteX17" fmla="*/ 66676 w 828676"/>
                <a:gd name="connsiteY17" fmla="*/ 14287 h 1804987"/>
                <a:gd name="connsiteX18" fmla="*/ 195264 w 828676"/>
                <a:gd name="connsiteY18" fmla="*/ 0 h 1804987"/>
                <a:gd name="connsiteX19" fmla="*/ 219075 w 828676"/>
                <a:gd name="connsiteY19" fmla="*/ 9523 h 1804987"/>
                <a:gd name="connsiteX20" fmla="*/ 223838 w 828676"/>
                <a:gd name="connsiteY20" fmla="*/ 47624 h 1804987"/>
                <a:gd name="connsiteX21" fmla="*/ 252413 w 828676"/>
                <a:gd name="connsiteY21" fmla="*/ 90487 h 1804987"/>
                <a:gd name="connsiteX22" fmla="*/ 271463 w 828676"/>
                <a:gd name="connsiteY22" fmla="*/ 185737 h 1804987"/>
                <a:gd name="connsiteX23" fmla="*/ 300038 w 828676"/>
                <a:gd name="connsiteY23" fmla="*/ 238124 h 1804987"/>
                <a:gd name="connsiteX24" fmla="*/ 285751 w 828676"/>
                <a:gd name="connsiteY24" fmla="*/ 252412 h 1804987"/>
                <a:gd name="connsiteX25" fmla="*/ 309562 w 828676"/>
                <a:gd name="connsiteY25" fmla="*/ 247649 h 1804987"/>
                <a:gd name="connsiteX26" fmla="*/ 357188 w 828676"/>
                <a:gd name="connsiteY26" fmla="*/ 438149 h 1804987"/>
                <a:gd name="connsiteX27" fmla="*/ 357188 w 828676"/>
                <a:gd name="connsiteY27" fmla="*/ 481012 h 1804987"/>
                <a:gd name="connsiteX28" fmla="*/ 376238 w 828676"/>
                <a:gd name="connsiteY28" fmla="*/ 576262 h 1804987"/>
                <a:gd name="connsiteX29" fmla="*/ 447676 w 828676"/>
                <a:gd name="connsiteY29" fmla="*/ 757237 h 1804987"/>
                <a:gd name="connsiteX30" fmla="*/ 538163 w 828676"/>
                <a:gd name="connsiteY30" fmla="*/ 895349 h 1804987"/>
                <a:gd name="connsiteX31" fmla="*/ 590551 w 828676"/>
                <a:gd name="connsiteY31" fmla="*/ 1004887 h 1804987"/>
                <a:gd name="connsiteX32" fmla="*/ 628651 w 828676"/>
                <a:gd name="connsiteY32" fmla="*/ 1104899 h 1804987"/>
                <a:gd name="connsiteX33" fmla="*/ 671513 w 828676"/>
                <a:gd name="connsiteY33" fmla="*/ 1204912 h 1804987"/>
                <a:gd name="connsiteX34" fmla="*/ 685801 w 828676"/>
                <a:gd name="connsiteY34" fmla="*/ 1285874 h 1804987"/>
                <a:gd name="connsiteX35" fmla="*/ 685801 w 828676"/>
                <a:gd name="connsiteY35" fmla="*/ 1362074 h 1804987"/>
                <a:gd name="connsiteX36" fmla="*/ 752476 w 828676"/>
                <a:gd name="connsiteY36" fmla="*/ 1509712 h 1804987"/>
                <a:gd name="connsiteX37" fmla="*/ 804863 w 828676"/>
                <a:gd name="connsiteY37" fmla="*/ 1619249 h 1804987"/>
                <a:gd name="connsiteX38" fmla="*/ 800101 w 828676"/>
                <a:gd name="connsiteY38" fmla="*/ 1714499 h 1804987"/>
                <a:gd name="connsiteX39" fmla="*/ 828676 w 828676"/>
                <a:gd name="connsiteY39" fmla="*/ 1804987 h 1804987"/>
                <a:gd name="connsiteX40" fmla="*/ 762001 w 828676"/>
                <a:gd name="connsiteY40" fmla="*/ 1795462 h 1804987"/>
                <a:gd name="connsiteX41" fmla="*/ 671513 w 828676"/>
                <a:gd name="connsiteY41" fmla="*/ 1733549 h 1804987"/>
                <a:gd name="connsiteX42" fmla="*/ 619126 w 828676"/>
                <a:gd name="connsiteY42" fmla="*/ 1676399 h 1804987"/>
                <a:gd name="connsiteX43" fmla="*/ 595313 w 828676"/>
                <a:gd name="connsiteY43" fmla="*/ 1633537 h 1804987"/>
                <a:gd name="connsiteX44" fmla="*/ 590551 w 828676"/>
                <a:gd name="connsiteY44" fmla="*/ 1581149 h 1804987"/>
                <a:gd name="connsiteX45" fmla="*/ 585788 w 828676"/>
                <a:gd name="connsiteY45" fmla="*/ 1457324 h 1804987"/>
                <a:gd name="connsiteX46" fmla="*/ 619126 w 828676"/>
                <a:gd name="connsiteY46" fmla="*/ 1281112 h 1804987"/>
                <a:gd name="connsiteX47" fmla="*/ 561976 w 828676"/>
                <a:gd name="connsiteY47" fmla="*/ 1071562 h 1804987"/>
                <a:gd name="connsiteX48" fmla="*/ 528638 w 828676"/>
                <a:gd name="connsiteY48" fmla="*/ 1028699 h 1804987"/>
                <a:gd name="connsiteX49" fmla="*/ 495301 w 828676"/>
                <a:gd name="connsiteY49" fmla="*/ 1004887 h 1804987"/>
                <a:gd name="connsiteX50" fmla="*/ 485776 w 828676"/>
                <a:gd name="connsiteY50" fmla="*/ 952499 h 1804987"/>
                <a:gd name="connsiteX51" fmla="*/ 457201 w 828676"/>
                <a:gd name="connsiteY51" fmla="*/ 919162 h 1804987"/>
                <a:gd name="connsiteX52" fmla="*/ 438151 w 828676"/>
                <a:gd name="connsiteY52" fmla="*/ 871537 h 1804987"/>
                <a:gd name="connsiteX53" fmla="*/ 381001 w 828676"/>
                <a:gd name="connsiteY53" fmla="*/ 747712 h 1804987"/>
                <a:gd name="connsiteX54" fmla="*/ 347663 w 828676"/>
                <a:gd name="connsiteY54" fmla="*/ 719137 h 1804987"/>
                <a:gd name="connsiteX55" fmla="*/ 323851 w 828676"/>
                <a:gd name="connsiteY55" fmla="*/ 709612 h 1804987"/>
                <a:gd name="connsiteX56" fmla="*/ 314326 w 828676"/>
                <a:gd name="connsiteY56" fmla="*/ 681037 h 1804987"/>
                <a:gd name="connsiteX57" fmla="*/ 319088 w 828676"/>
                <a:gd name="connsiteY57" fmla="*/ 647699 h 1804987"/>
                <a:gd name="connsiteX58" fmla="*/ 295276 w 828676"/>
                <a:gd name="connsiteY58" fmla="*/ 628649 h 1804987"/>
                <a:gd name="connsiteX59" fmla="*/ 276226 w 828676"/>
                <a:gd name="connsiteY59" fmla="*/ 600074 h 1804987"/>
                <a:gd name="connsiteX60" fmla="*/ 271463 w 828676"/>
                <a:gd name="connsiteY60" fmla="*/ 566737 h 1804987"/>
                <a:gd name="connsiteX61" fmla="*/ 266701 w 828676"/>
                <a:gd name="connsiteY61" fmla="*/ 519112 h 1804987"/>
                <a:gd name="connsiteX62" fmla="*/ 261938 w 828676"/>
                <a:gd name="connsiteY62" fmla="*/ 490537 h 1804987"/>
                <a:gd name="connsiteX63" fmla="*/ 261938 w 828676"/>
                <a:gd name="connsiteY63" fmla="*/ 490537 h 1804987"/>
                <a:gd name="connsiteX64" fmla="*/ 252413 w 828676"/>
                <a:gd name="connsiteY64" fmla="*/ 428624 h 1804987"/>
                <a:gd name="connsiteX65" fmla="*/ 233363 w 828676"/>
                <a:gd name="connsiteY65" fmla="*/ 404812 h 1804987"/>
                <a:gd name="connsiteX66" fmla="*/ 233363 w 828676"/>
                <a:gd name="connsiteY66" fmla="*/ 404812 h 1804987"/>
                <a:gd name="connsiteX67" fmla="*/ 161926 w 828676"/>
                <a:gd name="connsiteY67" fmla="*/ 379551 h 1804987"/>
                <a:gd name="connsiteX68" fmla="*/ 142876 w 828676"/>
                <a:gd name="connsiteY68" fmla="*/ 399731 h 1804987"/>
                <a:gd name="connsiteX69" fmla="*/ 209551 w 828676"/>
                <a:gd name="connsiteY69" fmla="*/ 404811 h 1804987"/>
                <a:gd name="connsiteX70" fmla="*/ 195263 w 828676"/>
                <a:gd name="connsiteY70" fmla="*/ 395287 h 1804987"/>
                <a:gd name="connsiteX71" fmla="*/ 176213 w 828676"/>
                <a:gd name="connsiteY71" fmla="*/ 423862 h 1804987"/>
                <a:gd name="connsiteX72" fmla="*/ 128583 w 828676"/>
                <a:gd name="connsiteY72" fmla="*/ 398642 h 1804987"/>
                <a:gd name="connsiteX73" fmla="*/ 90488 w 828676"/>
                <a:gd name="connsiteY73" fmla="*/ 388021 h 1804987"/>
                <a:gd name="connsiteX0" fmla="*/ 90488 w 828676"/>
                <a:gd name="connsiteY0" fmla="*/ 388021 h 1804987"/>
                <a:gd name="connsiteX1" fmla="*/ 90488 w 828676"/>
                <a:gd name="connsiteY1" fmla="*/ 347662 h 1804987"/>
                <a:gd name="connsiteX2" fmla="*/ 57151 w 828676"/>
                <a:gd name="connsiteY2" fmla="*/ 319087 h 1804987"/>
                <a:gd name="connsiteX3" fmla="*/ 42863 w 828676"/>
                <a:gd name="connsiteY3" fmla="*/ 304799 h 1804987"/>
                <a:gd name="connsiteX4" fmla="*/ 57151 w 828676"/>
                <a:gd name="connsiteY4" fmla="*/ 336761 h 1804987"/>
                <a:gd name="connsiteX5" fmla="*/ 28576 w 828676"/>
                <a:gd name="connsiteY5" fmla="*/ 223836 h 1804987"/>
                <a:gd name="connsiteX6" fmla="*/ 33338 w 828676"/>
                <a:gd name="connsiteY6" fmla="*/ 276225 h 1804987"/>
                <a:gd name="connsiteX7" fmla="*/ 23813 w 828676"/>
                <a:gd name="connsiteY7" fmla="*/ 238125 h 1804987"/>
                <a:gd name="connsiteX8" fmla="*/ 19051 w 828676"/>
                <a:gd name="connsiteY8" fmla="*/ 209549 h 1804987"/>
                <a:gd name="connsiteX9" fmla="*/ 19051 w 828676"/>
                <a:gd name="connsiteY9" fmla="*/ 180974 h 1804987"/>
                <a:gd name="connsiteX10" fmla="*/ 9525 w 828676"/>
                <a:gd name="connsiteY10" fmla="*/ 138112 h 1804987"/>
                <a:gd name="connsiteX11" fmla="*/ 4763 w 828676"/>
                <a:gd name="connsiteY11" fmla="*/ 100012 h 1804987"/>
                <a:gd name="connsiteX12" fmla="*/ 9525 w 828676"/>
                <a:gd name="connsiteY12" fmla="*/ 95249 h 1804987"/>
                <a:gd name="connsiteX13" fmla="*/ 28575 w 828676"/>
                <a:gd name="connsiteY13" fmla="*/ 70061 h 1804987"/>
                <a:gd name="connsiteX14" fmla="*/ 0 w 828676"/>
                <a:gd name="connsiteY14" fmla="*/ 76200 h 1804987"/>
                <a:gd name="connsiteX15" fmla="*/ 38100 w 828676"/>
                <a:gd name="connsiteY15" fmla="*/ 76199 h 1804987"/>
                <a:gd name="connsiteX16" fmla="*/ 52382 w 828676"/>
                <a:gd name="connsiteY16" fmla="*/ 41728 h 1804987"/>
                <a:gd name="connsiteX17" fmla="*/ 66676 w 828676"/>
                <a:gd name="connsiteY17" fmla="*/ 14287 h 1804987"/>
                <a:gd name="connsiteX18" fmla="*/ 195264 w 828676"/>
                <a:gd name="connsiteY18" fmla="*/ 0 h 1804987"/>
                <a:gd name="connsiteX19" fmla="*/ 219075 w 828676"/>
                <a:gd name="connsiteY19" fmla="*/ 9523 h 1804987"/>
                <a:gd name="connsiteX20" fmla="*/ 223838 w 828676"/>
                <a:gd name="connsiteY20" fmla="*/ 47624 h 1804987"/>
                <a:gd name="connsiteX21" fmla="*/ 252413 w 828676"/>
                <a:gd name="connsiteY21" fmla="*/ 90487 h 1804987"/>
                <a:gd name="connsiteX22" fmla="*/ 271463 w 828676"/>
                <a:gd name="connsiteY22" fmla="*/ 185737 h 1804987"/>
                <a:gd name="connsiteX23" fmla="*/ 300038 w 828676"/>
                <a:gd name="connsiteY23" fmla="*/ 238124 h 1804987"/>
                <a:gd name="connsiteX24" fmla="*/ 285751 w 828676"/>
                <a:gd name="connsiteY24" fmla="*/ 252412 h 1804987"/>
                <a:gd name="connsiteX25" fmla="*/ 309562 w 828676"/>
                <a:gd name="connsiteY25" fmla="*/ 247649 h 1804987"/>
                <a:gd name="connsiteX26" fmla="*/ 357188 w 828676"/>
                <a:gd name="connsiteY26" fmla="*/ 438149 h 1804987"/>
                <a:gd name="connsiteX27" fmla="*/ 357188 w 828676"/>
                <a:gd name="connsiteY27" fmla="*/ 481012 h 1804987"/>
                <a:gd name="connsiteX28" fmla="*/ 376238 w 828676"/>
                <a:gd name="connsiteY28" fmla="*/ 576262 h 1804987"/>
                <a:gd name="connsiteX29" fmla="*/ 447676 w 828676"/>
                <a:gd name="connsiteY29" fmla="*/ 757237 h 1804987"/>
                <a:gd name="connsiteX30" fmla="*/ 538163 w 828676"/>
                <a:gd name="connsiteY30" fmla="*/ 895349 h 1804987"/>
                <a:gd name="connsiteX31" fmla="*/ 590551 w 828676"/>
                <a:gd name="connsiteY31" fmla="*/ 1004887 h 1804987"/>
                <a:gd name="connsiteX32" fmla="*/ 628651 w 828676"/>
                <a:gd name="connsiteY32" fmla="*/ 1104899 h 1804987"/>
                <a:gd name="connsiteX33" fmla="*/ 671513 w 828676"/>
                <a:gd name="connsiteY33" fmla="*/ 1204912 h 1804987"/>
                <a:gd name="connsiteX34" fmla="*/ 685801 w 828676"/>
                <a:gd name="connsiteY34" fmla="*/ 1285874 h 1804987"/>
                <a:gd name="connsiteX35" fmla="*/ 685801 w 828676"/>
                <a:gd name="connsiteY35" fmla="*/ 1362074 h 1804987"/>
                <a:gd name="connsiteX36" fmla="*/ 752476 w 828676"/>
                <a:gd name="connsiteY36" fmla="*/ 1509712 h 1804987"/>
                <a:gd name="connsiteX37" fmla="*/ 804863 w 828676"/>
                <a:gd name="connsiteY37" fmla="*/ 1619249 h 1804987"/>
                <a:gd name="connsiteX38" fmla="*/ 800101 w 828676"/>
                <a:gd name="connsiteY38" fmla="*/ 1714499 h 1804987"/>
                <a:gd name="connsiteX39" fmla="*/ 828676 w 828676"/>
                <a:gd name="connsiteY39" fmla="*/ 1804987 h 1804987"/>
                <a:gd name="connsiteX40" fmla="*/ 762001 w 828676"/>
                <a:gd name="connsiteY40" fmla="*/ 1795462 h 1804987"/>
                <a:gd name="connsiteX41" fmla="*/ 671513 w 828676"/>
                <a:gd name="connsiteY41" fmla="*/ 1733549 h 1804987"/>
                <a:gd name="connsiteX42" fmla="*/ 619126 w 828676"/>
                <a:gd name="connsiteY42" fmla="*/ 1676399 h 1804987"/>
                <a:gd name="connsiteX43" fmla="*/ 595313 w 828676"/>
                <a:gd name="connsiteY43" fmla="*/ 1633537 h 1804987"/>
                <a:gd name="connsiteX44" fmla="*/ 590551 w 828676"/>
                <a:gd name="connsiteY44" fmla="*/ 1581149 h 1804987"/>
                <a:gd name="connsiteX45" fmla="*/ 585788 w 828676"/>
                <a:gd name="connsiteY45" fmla="*/ 1457324 h 1804987"/>
                <a:gd name="connsiteX46" fmla="*/ 619126 w 828676"/>
                <a:gd name="connsiteY46" fmla="*/ 1281112 h 1804987"/>
                <a:gd name="connsiteX47" fmla="*/ 561976 w 828676"/>
                <a:gd name="connsiteY47" fmla="*/ 1071562 h 1804987"/>
                <a:gd name="connsiteX48" fmla="*/ 528638 w 828676"/>
                <a:gd name="connsiteY48" fmla="*/ 1028699 h 1804987"/>
                <a:gd name="connsiteX49" fmla="*/ 495301 w 828676"/>
                <a:gd name="connsiteY49" fmla="*/ 1004887 h 1804987"/>
                <a:gd name="connsiteX50" fmla="*/ 485776 w 828676"/>
                <a:gd name="connsiteY50" fmla="*/ 952499 h 1804987"/>
                <a:gd name="connsiteX51" fmla="*/ 457201 w 828676"/>
                <a:gd name="connsiteY51" fmla="*/ 919162 h 1804987"/>
                <a:gd name="connsiteX52" fmla="*/ 438151 w 828676"/>
                <a:gd name="connsiteY52" fmla="*/ 871537 h 1804987"/>
                <a:gd name="connsiteX53" fmla="*/ 381001 w 828676"/>
                <a:gd name="connsiteY53" fmla="*/ 747712 h 1804987"/>
                <a:gd name="connsiteX54" fmla="*/ 347663 w 828676"/>
                <a:gd name="connsiteY54" fmla="*/ 719137 h 1804987"/>
                <a:gd name="connsiteX55" fmla="*/ 323851 w 828676"/>
                <a:gd name="connsiteY55" fmla="*/ 709612 h 1804987"/>
                <a:gd name="connsiteX56" fmla="*/ 314326 w 828676"/>
                <a:gd name="connsiteY56" fmla="*/ 681037 h 1804987"/>
                <a:gd name="connsiteX57" fmla="*/ 319088 w 828676"/>
                <a:gd name="connsiteY57" fmla="*/ 647699 h 1804987"/>
                <a:gd name="connsiteX58" fmla="*/ 295276 w 828676"/>
                <a:gd name="connsiteY58" fmla="*/ 628649 h 1804987"/>
                <a:gd name="connsiteX59" fmla="*/ 276226 w 828676"/>
                <a:gd name="connsiteY59" fmla="*/ 600074 h 1804987"/>
                <a:gd name="connsiteX60" fmla="*/ 271463 w 828676"/>
                <a:gd name="connsiteY60" fmla="*/ 566737 h 1804987"/>
                <a:gd name="connsiteX61" fmla="*/ 266701 w 828676"/>
                <a:gd name="connsiteY61" fmla="*/ 519112 h 1804987"/>
                <a:gd name="connsiteX62" fmla="*/ 261938 w 828676"/>
                <a:gd name="connsiteY62" fmla="*/ 490537 h 1804987"/>
                <a:gd name="connsiteX63" fmla="*/ 261938 w 828676"/>
                <a:gd name="connsiteY63" fmla="*/ 490537 h 1804987"/>
                <a:gd name="connsiteX64" fmla="*/ 252413 w 828676"/>
                <a:gd name="connsiteY64" fmla="*/ 428624 h 1804987"/>
                <a:gd name="connsiteX65" fmla="*/ 233363 w 828676"/>
                <a:gd name="connsiteY65" fmla="*/ 404812 h 1804987"/>
                <a:gd name="connsiteX66" fmla="*/ 233363 w 828676"/>
                <a:gd name="connsiteY66" fmla="*/ 404812 h 1804987"/>
                <a:gd name="connsiteX67" fmla="*/ 161926 w 828676"/>
                <a:gd name="connsiteY67" fmla="*/ 379551 h 1804987"/>
                <a:gd name="connsiteX68" fmla="*/ 142876 w 828676"/>
                <a:gd name="connsiteY68" fmla="*/ 399731 h 1804987"/>
                <a:gd name="connsiteX69" fmla="*/ 209551 w 828676"/>
                <a:gd name="connsiteY69" fmla="*/ 404811 h 1804987"/>
                <a:gd name="connsiteX70" fmla="*/ 195263 w 828676"/>
                <a:gd name="connsiteY70" fmla="*/ 395287 h 1804987"/>
                <a:gd name="connsiteX71" fmla="*/ 161926 w 828676"/>
                <a:gd name="connsiteY71" fmla="*/ 418534 h 1804987"/>
                <a:gd name="connsiteX72" fmla="*/ 128583 w 828676"/>
                <a:gd name="connsiteY72" fmla="*/ 398642 h 1804987"/>
                <a:gd name="connsiteX73" fmla="*/ 90488 w 828676"/>
                <a:gd name="connsiteY73" fmla="*/ 388021 h 1804987"/>
                <a:gd name="connsiteX0" fmla="*/ 90488 w 828676"/>
                <a:gd name="connsiteY0" fmla="*/ 388021 h 1804987"/>
                <a:gd name="connsiteX1" fmla="*/ 90488 w 828676"/>
                <a:gd name="connsiteY1" fmla="*/ 347662 h 1804987"/>
                <a:gd name="connsiteX2" fmla="*/ 57151 w 828676"/>
                <a:gd name="connsiteY2" fmla="*/ 319087 h 1804987"/>
                <a:gd name="connsiteX3" fmla="*/ 42863 w 828676"/>
                <a:gd name="connsiteY3" fmla="*/ 304799 h 1804987"/>
                <a:gd name="connsiteX4" fmla="*/ 57151 w 828676"/>
                <a:gd name="connsiteY4" fmla="*/ 336761 h 1804987"/>
                <a:gd name="connsiteX5" fmla="*/ 28576 w 828676"/>
                <a:gd name="connsiteY5" fmla="*/ 223836 h 1804987"/>
                <a:gd name="connsiteX6" fmla="*/ 33338 w 828676"/>
                <a:gd name="connsiteY6" fmla="*/ 276225 h 1804987"/>
                <a:gd name="connsiteX7" fmla="*/ 23813 w 828676"/>
                <a:gd name="connsiteY7" fmla="*/ 238125 h 1804987"/>
                <a:gd name="connsiteX8" fmla="*/ 19051 w 828676"/>
                <a:gd name="connsiteY8" fmla="*/ 209549 h 1804987"/>
                <a:gd name="connsiteX9" fmla="*/ 19051 w 828676"/>
                <a:gd name="connsiteY9" fmla="*/ 180974 h 1804987"/>
                <a:gd name="connsiteX10" fmla="*/ 9525 w 828676"/>
                <a:gd name="connsiteY10" fmla="*/ 138112 h 1804987"/>
                <a:gd name="connsiteX11" fmla="*/ 4763 w 828676"/>
                <a:gd name="connsiteY11" fmla="*/ 100012 h 1804987"/>
                <a:gd name="connsiteX12" fmla="*/ 9525 w 828676"/>
                <a:gd name="connsiteY12" fmla="*/ 95249 h 1804987"/>
                <a:gd name="connsiteX13" fmla="*/ 28575 w 828676"/>
                <a:gd name="connsiteY13" fmla="*/ 70061 h 1804987"/>
                <a:gd name="connsiteX14" fmla="*/ 0 w 828676"/>
                <a:gd name="connsiteY14" fmla="*/ 76200 h 1804987"/>
                <a:gd name="connsiteX15" fmla="*/ 38100 w 828676"/>
                <a:gd name="connsiteY15" fmla="*/ 76199 h 1804987"/>
                <a:gd name="connsiteX16" fmla="*/ 52382 w 828676"/>
                <a:gd name="connsiteY16" fmla="*/ 41728 h 1804987"/>
                <a:gd name="connsiteX17" fmla="*/ 66676 w 828676"/>
                <a:gd name="connsiteY17" fmla="*/ 14287 h 1804987"/>
                <a:gd name="connsiteX18" fmla="*/ 195264 w 828676"/>
                <a:gd name="connsiteY18" fmla="*/ 0 h 1804987"/>
                <a:gd name="connsiteX19" fmla="*/ 219075 w 828676"/>
                <a:gd name="connsiteY19" fmla="*/ 9523 h 1804987"/>
                <a:gd name="connsiteX20" fmla="*/ 223838 w 828676"/>
                <a:gd name="connsiteY20" fmla="*/ 47624 h 1804987"/>
                <a:gd name="connsiteX21" fmla="*/ 252413 w 828676"/>
                <a:gd name="connsiteY21" fmla="*/ 90487 h 1804987"/>
                <a:gd name="connsiteX22" fmla="*/ 271463 w 828676"/>
                <a:gd name="connsiteY22" fmla="*/ 185737 h 1804987"/>
                <a:gd name="connsiteX23" fmla="*/ 300038 w 828676"/>
                <a:gd name="connsiteY23" fmla="*/ 238124 h 1804987"/>
                <a:gd name="connsiteX24" fmla="*/ 285751 w 828676"/>
                <a:gd name="connsiteY24" fmla="*/ 252412 h 1804987"/>
                <a:gd name="connsiteX25" fmla="*/ 309562 w 828676"/>
                <a:gd name="connsiteY25" fmla="*/ 247649 h 1804987"/>
                <a:gd name="connsiteX26" fmla="*/ 357188 w 828676"/>
                <a:gd name="connsiteY26" fmla="*/ 438149 h 1804987"/>
                <a:gd name="connsiteX27" fmla="*/ 357188 w 828676"/>
                <a:gd name="connsiteY27" fmla="*/ 481012 h 1804987"/>
                <a:gd name="connsiteX28" fmla="*/ 376238 w 828676"/>
                <a:gd name="connsiteY28" fmla="*/ 576262 h 1804987"/>
                <a:gd name="connsiteX29" fmla="*/ 447676 w 828676"/>
                <a:gd name="connsiteY29" fmla="*/ 757237 h 1804987"/>
                <a:gd name="connsiteX30" fmla="*/ 538163 w 828676"/>
                <a:gd name="connsiteY30" fmla="*/ 895349 h 1804987"/>
                <a:gd name="connsiteX31" fmla="*/ 590551 w 828676"/>
                <a:gd name="connsiteY31" fmla="*/ 1004887 h 1804987"/>
                <a:gd name="connsiteX32" fmla="*/ 628651 w 828676"/>
                <a:gd name="connsiteY32" fmla="*/ 1104899 h 1804987"/>
                <a:gd name="connsiteX33" fmla="*/ 671513 w 828676"/>
                <a:gd name="connsiteY33" fmla="*/ 1204912 h 1804987"/>
                <a:gd name="connsiteX34" fmla="*/ 685801 w 828676"/>
                <a:gd name="connsiteY34" fmla="*/ 1285874 h 1804987"/>
                <a:gd name="connsiteX35" fmla="*/ 685801 w 828676"/>
                <a:gd name="connsiteY35" fmla="*/ 1362074 h 1804987"/>
                <a:gd name="connsiteX36" fmla="*/ 752476 w 828676"/>
                <a:gd name="connsiteY36" fmla="*/ 1509712 h 1804987"/>
                <a:gd name="connsiteX37" fmla="*/ 804863 w 828676"/>
                <a:gd name="connsiteY37" fmla="*/ 1619249 h 1804987"/>
                <a:gd name="connsiteX38" fmla="*/ 800101 w 828676"/>
                <a:gd name="connsiteY38" fmla="*/ 1714499 h 1804987"/>
                <a:gd name="connsiteX39" fmla="*/ 828676 w 828676"/>
                <a:gd name="connsiteY39" fmla="*/ 1804987 h 1804987"/>
                <a:gd name="connsiteX40" fmla="*/ 762001 w 828676"/>
                <a:gd name="connsiteY40" fmla="*/ 1795462 h 1804987"/>
                <a:gd name="connsiteX41" fmla="*/ 671513 w 828676"/>
                <a:gd name="connsiteY41" fmla="*/ 1733549 h 1804987"/>
                <a:gd name="connsiteX42" fmla="*/ 619126 w 828676"/>
                <a:gd name="connsiteY42" fmla="*/ 1676399 h 1804987"/>
                <a:gd name="connsiteX43" fmla="*/ 595313 w 828676"/>
                <a:gd name="connsiteY43" fmla="*/ 1633537 h 1804987"/>
                <a:gd name="connsiteX44" fmla="*/ 590551 w 828676"/>
                <a:gd name="connsiteY44" fmla="*/ 1581149 h 1804987"/>
                <a:gd name="connsiteX45" fmla="*/ 585788 w 828676"/>
                <a:gd name="connsiteY45" fmla="*/ 1457324 h 1804987"/>
                <a:gd name="connsiteX46" fmla="*/ 619126 w 828676"/>
                <a:gd name="connsiteY46" fmla="*/ 1281112 h 1804987"/>
                <a:gd name="connsiteX47" fmla="*/ 561976 w 828676"/>
                <a:gd name="connsiteY47" fmla="*/ 1071562 h 1804987"/>
                <a:gd name="connsiteX48" fmla="*/ 528638 w 828676"/>
                <a:gd name="connsiteY48" fmla="*/ 1028699 h 1804987"/>
                <a:gd name="connsiteX49" fmla="*/ 495301 w 828676"/>
                <a:gd name="connsiteY49" fmla="*/ 1004887 h 1804987"/>
                <a:gd name="connsiteX50" fmla="*/ 485776 w 828676"/>
                <a:gd name="connsiteY50" fmla="*/ 952499 h 1804987"/>
                <a:gd name="connsiteX51" fmla="*/ 457201 w 828676"/>
                <a:gd name="connsiteY51" fmla="*/ 919162 h 1804987"/>
                <a:gd name="connsiteX52" fmla="*/ 438151 w 828676"/>
                <a:gd name="connsiteY52" fmla="*/ 871537 h 1804987"/>
                <a:gd name="connsiteX53" fmla="*/ 381001 w 828676"/>
                <a:gd name="connsiteY53" fmla="*/ 747712 h 1804987"/>
                <a:gd name="connsiteX54" fmla="*/ 347663 w 828676"/>
                <a:gd name="connsiteY54" fmla="*/ 719137 h 1804987"/>
                <a:gd name="connsiteX55" fmla="*/ 323851 w 828676"/>
                <a:gd name="connsiteY55" fmla="*/ 709612 h 1804987"/>
                <a:gd name="connsiteX56" fmla="*/ 314326 w 828676"/>
                <a:gd name="connsiteY56" fmla="*/ 681037 h 1804987"/>
                <a:gd name="connsiteX57" fmla="*/ 319088 w 828676"/>
                <a:gd name="connsiteY57" fmla="*/ 647699 h 1804987"/>
                <a:gd name="connsiteX58" fmla="*/ 295276 w 828676"/>
                <a:gd name="connsiteY58" fmla="*/ 628649 h 1804987"/>
                <a:gd name="connsiteX59" fmla="*/ 276226 w 828676"/>
                <a:gd name="connsiteY59" fmla="*/ 600074 h 1804987"/>
                <a:gd name="connsiteX60" fmla="*/ 271463 w 828676"/>
                <a:gd name="connsiteY60" fmla="*/ 566737 h 1804987"/>
                <a:gd name="connsiteX61" fmla="*/ 266701 w 828676"/>
                <a:gd name="connsiteY61" fmla="*/ 519112 h 1804987"/>
                <a:gd name="connsiteX62" fmla="*/ 261938 w 828676"/>
                <a:gd name="connsiteY62" fmla="*/ 490537 h 1804987"/>
                <a:gd name="connsiteX63" fmla="*/ 261938 w 828676"/>
                <a:gd name="connsiteY63" fmla="*/ 490537 h 1804987"/>
                <a:gd name="connsiteX64" fmla="*/ 252413 w 828676"/>
                <a:gd name="connsiteY64" fmla="*/ 428624 h 1804987"/>
                <a:gd name="connsiteX65" fmla="*/ 233363 w 828676"/>
                <a:gd name="connsiteY65" fmla="*/ 404812 h 1804987"/>
                <a:gd name="connsiteX66" fmla="*/ 233363 w 828676"/>
                <a:gd name="connsiteY66" fmla="*/ 404812 h 1804987"/>
                <a:gd name="connsiteX67" fmla="*/ 161926 w 828676"/>
                <a:gd name="connsiteY67" fmla="*/ 379551 h 1804987"/>
                <a:gd name="connsiteX68" fmla="*/ 142876 w 828676"/>
                <a:gd name="connsiteY68" fmla="*/ 399731 h 1804987"/>
                <a:gd name="connsiteX69" fmla="*/ 209551 w 828676"/>
                <a:gd name="connsiteY69" fmla="*/ 404811 h 1804987"/>
                <a:gd name="connsiteX70" fmla="*/ 195263 w 828676"/>
                <a:gd name="connsiteY70" fmla="*/ 395287 h 1804987"/>
                <a:gd name="connsiteX71" fmla="*/ 133351 w 828676"/>
                <a:gd name="connsiteY71" fmla="*/ 397226 h 1804987"/>
                <a:gd name="connsiteX72" fmla="*/ 128583 w 828676"/>
                <a:gd name="connsiteY72" fmla="*/ 398642 h 1804987"/>
                <a:gd name="connsiteX73" fmla="*/ 90488 w 828676"/>
                <a:gd name="connsiteY73" fmla="*/ 388021 h 1804987"/>
                <a:gd name="connsiteX0" fmla="*/ 90488 w 828676"/>
                <a:gd name="connsiteY0" fmla="*/ 388021 h 1804987"/>
                <a:gd name="connsiteX1" fmla="*/ 90488 w 828676"/>
                <a:gd name="connsiteY1" fmla="*/ 347662 h 1804987"/>
                <a:gd name="connsiteX2" fmla="*/ 57151 w 828676"/>
                <a:gd name="connsiteY2" fmla="*/ 319087 h 1804987"/>
                <a:gd name="connsiteX3" fmla="*/ 42863 w 828676"/>
                <a:gd name="connsiteY3" fmla="*/ 304799 h 1804987"/>
                <a:gd name="connsiteX4" fmla="*/ 57151 w 828676"/>
                <a:gd name="connsiteY4" fmla="*/ 336761 h 1804987"/>
                <a:gd name="connsiteX5" fmla="*/ 28576 w 828676"/>
                <a:gd name="connsiteY5" fmla="*/ 223836 h 1804987"/>
                <a:gd name="connsiteX6" fmla="*/ 33338 w 828676"/>
                <a:gd name="connsiteY6" fmla="*/ 276225 h 1804987"/>
                <a:gd name="connsiteX7" fmla="*/ 23813 w 828676"/>
                <a:gd name="connsiteY7" fmla="*/ 238125 h 1804987"/>
                <a:gd name="connsiteX8" fmla="*/ 19051 w 828676"/>
                <a:gd name="connsiteY8" fmla="*/ 209549 h 1804987"/>
                <a:gd name="connsiteX9" fmla="*/ 19051 w 828676"/>
                <a:gd name="connsiteY9" fmla="*/ 180974 h 1804987"/>
                <a:gd name="connsiteX10" fmla="*/ 9525 w 828676"/>
                <a:gd name="connsiteY10" fmla="*/ 138112 h 1804987"/>
                <a:gd name="connsiteX11" fmla="*/ 4763 w 828676"/>
                <a:gd name="connsiteY11" fmla="*/ 100012 h 1804987"/>
                <a:gd name="connsiteX12" fmla="*/ 9525 w 828676"/>
                <a:gd name="connsiteY12" fmla="*/ 95249 h 1804987"/>
                <a:gd name="connsiteX13" fmla="*/ 28575 w 828676"/>
                <a:gd name="connsiteY13" fmla="*/ 70061 h 1804987"/>
                <a:gd name="connsiteX14" fmla="*/ 0 w 828676"/>
                <a:gd name="connsiteY14" fmla="*/ 76200 h 1804987"/>
                <a:gd name="connsiteX15" fmla="*/ 38100 w 828676"/>
                <a:gd name="connsiteY15" fmla="*/ 76199 h 1804987"/>
                <a:gd name="connsiteX16" fmla="*/ 52382 w 828676"/>
                <a:gd name="connsiteY16" fmla="*/ 41728 h 1804987"/>
                <a:gd name="connsiteX17" fmla="*/ 66676 w 828676"/>
                <a:gd name="connsiteY17" fmla="*/ 14287 h 1804987"/>
                <a:gd name="connsiteX18" fmla="*/ 195264 w 828676"/>
                <a:gd name="connsiteY18" fmla="*/ 0 h 1804987"/>
                <a:gd name="connsiteX19" fmla="*/ 219075 w 828676"/>
                <a:gd name="connsiteY19" fmla="*/ 9523 h 1804987"/>
                <a:gd name="connsiteX20" fmla="*/ 223838 w 828676"/>
                <a:gd name="connsiteY20" fmla="*/ 47624 h 1804987"/>
                <a:gd name="connsiteX21" fmla="*/ 252413 w 828676"/>
                <a:gd name="connsiteY21" fmla="*/ 90487 h 1804987"/>
                <a:gd name="connsiteX22" fmla="*/ 271463 w 828676"/>
                <a:gd name="connsiteY22" fmla="*/ 185737 h 1804987"/>
                <a:gd name="connsiteX23" fmla="*/ 300038 w 828676"/>
                <a:gd name="connsiteY23" fmla="*/ 238124 h 1804987"/>
                <a:gd name="connsiteX24" fmla="*/ 285751 w 828676"/>
                <a:gd name="connsiteY24" fmla="*/ 252412 h 1804987"/>
                <a:gd name="connsiteX25" fmla="*/ 309562 w 828676"/>
                <a:gd name="connsiteY25" fmla="*/ 247649 h 1804987"/>
                <a:gd name="connsiteX26" fmla="*/ 357188 w 828676"/>
                <a:gd name="connsiteY26" fmla="*/ 438149 h 1804987"/>
                <a:gd name="connsiteX27" fmla="*/ 357188 w 828676"/>
                <a:gd name="connsiteY27" fmla="*/ 481012 h 1804987"/>
                <a:gd name="connsiteX28" fmla="*/ 376238 w 828676"/>
                <a:gd name="connsiteY28" fmla="*/ 576262 h 1804987"/>
                <a:gd name="connsiteX29" fmla="*/ 447676 w 828676"/>
                <a:gd name="connsiteY29" fmla="*/ 757237 h 1804987"/>
                <a:gd name="connsiteX30" fmla="*/ 538163 w 828676"/>
                <a:gd name="connsiteY30" fmla="*/ 895349 h 1804987"/>
                <a:gd name="connsiteX31" fmla="*/ 590551 w 828676"/>
                <a:gd name="connsiteY31" fmla="*/ 1004887 h 1804987"/>
                <a:gd name="connsiteX32" fmla="*/ 628651 w 828676"/>
                <a:gd name="connsiteY32" fmla="*/ 1104899 h 1804987"/>
                <a:gd name="connsiteX33" fmla="*/ 671513 w 828676"/>
                <a:gd name="connsiteY33" fmla="*/ 1204912 h 1804987"/>
                <a:gd name="connsiteX34" fmla="*/ 685801 w 828676"/>
                <a:gd name="connsiteY34" fmla="*/ 1285874 h 1804987"/>
                <a:gd name="connsiteX35" fmla="*/ 685801 w 828676"/>
                <a:gd name="connsiteY35" fmla="*/ 1362074 h 1804987"/>
                <a:gd name="connsiteX36" fmla="*/ 752476 w 828676"/>
                <a:gd name="connsiteY36" fmla="*/ 1509712 h 1804987"/>
                <a:gd name="connsiteX37" fmla="*/ 804863 w 828676"/>
                <a:gd name="connsiteY37" fmla="*/ 1619249 h 1804987"/>
                <a:gd name="connsiteX38" fmla="*/ 800101 w 828676"/>
                <a:gd name="connsiteY38" fmla="*/ 1714499 h 1804987"/>
                <a:gd name="connsiteX39" fmla="*/ 828676 w 828676"/>
                <a:gd name="connsiteY39" fmla="*/ 1804987 h 1804987"/>
                <a:gd name="connsiteX40" fmla="*/ 762001 w 828676"/>
                <a:gd name="connsiteY40" fmla="*/ 1795462 h 1804987"/>
                <a:gd name="connsiteX41" fmla="*/ 671513 w 828676"/>
                <a:gd name="connsiteY41" fmla="*/ 1733549 h 1804987"/>
                <a:gd name="connsiteX42" fmla="*/ 619126 w 828676"/>
                <a:gd name="connsiteY42" fmla="*/ 1676399 h 1804987"/>
                <a:gd name="connsiteX43" fmla="*/ 595313 w 828676"/>
                <a:gd name="connsiteY43" fmla="*/ 1633537 h 1804987"/>
                <a:gd name="connsiteX44" fmla="*/ 590551 w 828676"/>
                <a:gd name="connsiteY44" fmla="*/ 1581149 h 1804987"/>
                <a:gd name="connsiteX45" fmla="*/ 585788 w 828676"/>
                <a:gd name="connsiteY45" fmla="*/ 1457324 h 1804987"/>
                <a:gd name="connsiteX46" fmla="*/ 619126 w 828676"/>
                <a:gd name="connsiteY46" fmla="*/ 1281112 h 1804987"/>
                <a:gd name="connsiteX47" fmla="*/ 561976 w 828676"/>
                <a:gd name="connsiteY47" fmla="*/ 1071562 h 1804987"/>
                <a:gd name="connsiteX48" fmla="*/ 528638 w 828676"/>
                <a:gd name="connsiteY48" fmla="*/ 1028699 h 1804987"/>
                <a:gd name="connsiteX49" fmla="*/ 495301 w 828676"/>
                <a:gd name="connsiteY49" fmla="*/ 1004887 h 1804987"/>
                <a:gd name="connsiteX50" fmla="*/ 485776 w 828676"/>
                <a:gd name="connsiteY50" fmla="*/ 952499 h 1804987"/>
                <a:gd name="connsiteX51" fmla="*/ 457201 w 828676"/>
                <a:gd name="connsiteY51" fmla="*/ 919162 h 1804987"/>
                <a:gd name="connsiteX52" fmla="*/ 438151 w 828676"/>
                <a:gd name="connsiteY52" fmla="*/ 871537 h 1804987"/>
                <a:gd name="connsiteX53" fmla="*/ 381001 w 828676"/>
                <a:gd name="connsiteY53" fmla="*/ 747712 h 1804987"/>
                <a:gd name="connsiteX54" fmla="*/ 347663 w 828676"/>
                <a:gd name="connsiteY54" fmla="*/ 719137 h 1804987"/>
                <a:gd name="connsiteX55" fmla="*/ 323851 w 828676"/>
                <a:gd name="connsiteY55" fmla="*/ 709612 h 1804987"/>
                <a:gd name="connsiteX56" fmla="*/ 314326 w 828676"/>
                <a:gd name="connsiteY56" fmla="*/ 681037 h 1804987"/>
                <a:gd name="connsiteX57" fmla="*/ 319088 w 828676"/>
                <a:gd name="connsiteY57" fmla="*/ 647699 h 1804987"/>
                <a:gd name="connsiteX58" fmla="*/ 295276 w 828676"/>
                <a:gd name="connsiteY58" fmla="*/ 628649 h 1804987"/>
                <a:gd name="connsiteX59" fmla="*/ 276226 w 828676"/>
                <a:gd name="connsiteY59" fmla="*/ 600074 h 1804987"/>
                <a:gd name="connsiteX60" fmla="*/ 271463 w 828676"/>
                <a:gd name="connsiteY60" fmla="*/ 566737 h 1804987"/>
                <a:gd name="connsiteX61" fmla="*/ 266701 w 828676"/>
                <a:gd name="connsiteY61" fmla="*/ 519112 h 1804987"/>
                <a:gd name="connsiteX62" fmla="*/ 261938 w 828676"/>
                <a:gd name="connsiteY62" fmla="*/ 490537 h 1804987"/>
                <a:gd name="connsiteX63" fmla="*/ 261938 w 828676"/>
                <a:gd name="connsiteY63" fmla="*/ 490537 h 1804987"/>
                <a:gd name="connsiteX64" fmla="*/ 252413 w 828676"/>
                <a:gd name="connsiteY64" fmla="*/ 428624 h 1804987"/>
                <a:gd name="connsiteX65" fmla="*/ 233363 w 828676"/>
                <a:gd name="connsiteY65" fmla="*/ 404812 h 1804987"/>
                <a:gd name="connsiteX66" fmla="*/ 233363 w 828676"/>
                <a:gd name="connsiteY66" fmla="*/ 404812 h 1804987"/>
                <a:gd name="connsiteX67" fmla="*/ 161926 w 828676"/>
                <a:gd name="connsiteY67" fmla="*/ 379551 h 1804987"/>
                <a:gd name="connsiteX68" fmla="*/ 123826 w 828676"/>
                <a:gd name="connsiteY68" fmla="*/ 378422 h 1804987"/>
                <a:gd name="connsiteX69" fmla="*/ 209551 w 828676"/>
                <a:gd name="connsiteY69" fmla="*/ 404811 h 1804987"/>
                <a:gd name="connsiteX70" fmla="*/ 195263 w 828676"/>
                <a:gd name="connsiteY70" fmla="*/ 395287 h 1804987"/>
                <a:gd name="connsiteX71" fmla="*/ 133351 w 828676"/>
                <a:gd name="connsiteY71" fmla="*/ 397226 h 1804987"/>
                <a:gd name="connsiteX72" fmla="*/ 128583 w 828676"/>
                <a:gd name="connsiteY72" fmla="*/ 398642 h 1804987"/>
                <a:gd name="connsiteX73" fmla="*/ 90488 w 828676"/>
                <a:gd name="connsiteY73" fmla="*/ 388021 h 1804987"/>
                <a:gd name="connsiteX0" fmla="*/ 80963 w 828676"/>
                <a:gd name="connsiteY0" fmla="*/ 350732 h 1804987"/>
                <a:gd name="connsiteX1" fmla="*/ 90488 w 828676"/>
                <a:gd name="connsiteY1" fmla="*/ 347662 h 1804987"/>
                <a:gd name="connsiteX2" fmla="*/ 57151 w 828676"/>
                <a:gd name="connsiteY2" fmla="*/ 319087 h 1804987"/>
                <a:gd name="connsiteX3" fmla="*/ 42863 w 828676"/>
                <a:gd name="connsiteY3" fmla="*/ 304799 h 1804987"/>
                <a:gd name="connsiteX4" fmla="*/ 57151 w 828676"/>
                <a:gd name="connsiteY4" fmla="*/ 336761 h 1804987"/>
                <a:gd name="connsiteX5" fmla="*/ 28576 w 828676"/>
                <a:gd name="connsiteY5" fmla="*/ 223836 h 1804987"/>
                <a:gd name="connsiteX6" fmla="*/ 33338 w 828676"/>
                <a:gd name="connsiteY6" fmla="*/ 276225 h 1804987"/>
                <a:gd name="connsiteX7" fmla="*/ 23813 w 828676"/>
                <a:gd name="connsiteY7" fmla="*/ 238125 h 1804987"/>
                <a:gd name="connsiteX8" fmla="*/ 19051 w 828676"/>
                <a:gd name="connsiteY8" fmla="*/ 209549 h 1804987"/>
                <a:gd name="connsiteX9" fmla="*/ 19051 w 828676"/>
                <a:gd name="connsiteY9" fmla="*/ 180974 h 1804987"/>
                <a:gd name="connsiteX10" fmla="*/ 9525 w 828676"/>
                <a:gd name="connsiteY10" fmla="*/ 138112 h 1804987"/>
                <a:gd name="connsiteX11" fmla="*/ 4763 w 828676"/>
                <a:gd name="connsiteY11" fmla="*/ 100012 h 1804987"/>
                <a:gd name="connsiteX12" fmla="*/ 9525 w 828676"/>
                <a:gd name="connsiteY12" fmla="*/ 95249 h 1804987"/>
                <a:gd name="connsiteX13" fmla="*/ 28575 w 828676"/>
                <a:gd name="connsiteY13" fmla="*/ 70061 h 1804987"/>
                <a:gd name="connsiteX14" fmla="*/ 0 w 828676"/>
                <a:gd name="connsiteY14" fmla="*/ 76200 h 1804987"/>
                <a:gd name="connsiteX15" fmla="*/ 38100 w 828676"/>
                <a:gd name="connsiteY15" fmla="*/ 76199 h 1804987"/>
                <a:gd name="connsiteX16" fmla="*/ 52382 w 828676"/>
                <a:gd name="connsiteY16" fmla="*/ 41728 h 1804987"/>
                <a:gd name="connsiteX17" fmla="*/ 66676 w 828676"/>
                <a:gd name="connsiteY17" fmla="*/ 14287 h 1804987"/>
                <a:gd name="connsiteX18" fmla="*/ 195264 w 828676"/>
                <a:gd name="connsiteY18" fmla="*/ 0 h 1804987"/>
                <a:gd name="connsiteX19" fmla="*/ 219075 w 828676"/>
                <a:gd name="connsiteY19" fmla="*/ 9523 h 1804987"/>
                <a:gd name="connsiteX20" fmla="*/ 223838 w 828676"/>
                <a:gd name="connsiteY20" fmla="*/ 47624 h 1804987"/>
                <a:gd name="connsiteX21" fmla="*/ 252413 w 828676"/>
                <a:gd name="connsiteY21" fmla="*/ 90487 h 1804987"/>
                <a:gd name="connsiteX22" fmla="*/ 271463 w 828676"/>
                <a:gd name="connsiteY22" fmla="*/ 185737 h 1804987"/>
                <a:gd name="connsiteX23" fmla="*/ 300038 w 828676"/>
                <a:gd name="connsiteY23" fmla="*/ 238124 h 1804987"/>
                <a:gd name="connsiteX24" fmla="*/ 285751 w 828676"/>
                <a:gd name="connsiteY24" fmla="*/ 252412 h 1804987"/>
                <a:gd name="connsiteX25" fmla="*/ 309562 w 828676"/>
                <a:gd name="connsiteY25" fmla="*/ 247649 h 1804987"/>
                <a:gd name="connsiteX26" fmla="*/ 357188 w 828676"/>
                <a:gd name="connsiteY26" fmla="*/ 438149 h 1804987"/>
                <a:gd name="connsiteX27" fmla="*/ 357188 w 828676"/>
                <a:gd name="connsiteY27" fmla="*/ 481012 h 1804987"/>
                <a:gd name="connsiteX28" fmla="*/ 376238 w 828676"/>
                <a:gd name="connsiteY28" fmla="*/ 576262 h 1804987"/>
                <a:gd name="connsiteX29" fmla="*/ 447676 w 828676"/>
                <a:gd name="connsiteY29" fmla="*/ 757237 h 1804987"/>
                <a:gd name="connsiteX30" fmla="*/ 538163 w 828676"/>
                <a:gd name="connsiteY30" fmla="*/ 895349 h 1804987"/>
                <a:gd name="connsiteX31" fmla="*/ 590551 w 828676"/>
                <a:gd name="connsiteY31" fmla="*/ 1004887 h 1804987"/>
                <a:gd name="connsiteX32" fmla="*/ 628651 w 828676"/>
                <a:gd name="connsiteY32" fmla="*/ 1104899 h 1804987"/>
                <a:gd name="connsiteX33" fmla="*/ 671513 w 828676"/>
                <a:gd name="connsiteY33" fmla="*/ 1204912 h 1804987"/>
                <a:gd name="connsiteX34" fmla="*/ 685801 w 828676"/>
                <a:gd name="connsiteY34" fmla="*/ 1285874 h 1804987"/>
                <a:gd name="connsiteX35" fmla="*/ 685801 w 828676"/>
                <a:gd name="connsiteY35" fmla="*/ 1362074 h 1804987"/>
                <a:gd name="connsiteX36" fmla="*/ 752476 w 828676"/>
                <a:gd name="connsiteY36" fmla="*/ 1509712 h 1804987"/>
                <a:gd name="connsiteX37" fmla="*/ 804863 w 828676"/>
                <a:gd name="connsiteY37" fmla="*/ 1619249 h 1804987"/>
                <a:gd name="connsiteX38" fmla="*/ 800101 w 828676"/>
                <a:gd name="connsiteY38" fmla="*/ 1714499 h 1804987"/>
                <a:gd name="connsiteX39" fmla="*/ 828676 w 828676"/>
                <a:gd name="connsiteY39" fmla="*/ 1804987 h 1804987"/>
                <a:gd name="connsiteX40" fmla="*/ 762001 w 828676"/>
                <a:gd name="connsiteY40" fmla="*/ 1795462 h 1804987"/>
                <a:gd name="connsiteX41" fmla="*/ 671513 w 828676"/>
                <a:gd name="connsiteY41" fmla="*/ 1733549 h 1804987"/>
                <a:gd name="connsiteX42" fmla="*/ 619126 w 828676"/>
                <a:gd name="connsiteY42" fmla="*/ 1676399 h 1804987"/>
                <a:gd name="connsiteX43" fmla="*/ 595313 w 828676"/>
                <a:gd name="connsiteY43" fmla="*/ 1633537 h 1804987"/>
                <a:gd name="connsiteX44" fmla="*/ 590551 w 828676"/>
                <a:gd name="connsiteY44" fmla="*/ 1581149 h 1804987"/>
                <a:gd name="connsiteX45" fmla="*/ 585788 w 828676"/>
                <a:gd name="connsiteY45" fmla="*/ 1457324 h 1804987"/>
                <a:gd name="connsiteX46" fmla="*/ 619126 w 828676"/>
                <a:gd name="connsiteY46" fmla="*/ 1281112 h 1804987"/>
                <a:gd name="connsiteX47" fmla="*/ 561976 w 828676"/>
                <a:gd name="connsiteY47" fmla="*/ 1071562 h 1804987"/>
                <a:gd name="connsiteX48" fmla="*/ 528638 w 828676"/>
                <a:gd name="connsiteY48" fmla="*/ 1028699 h 1804987"/>
                <a:gd name="connsiteX49" fmla="*/ 495301 w 828676"/>
                <a:gd name="connsiteY49" fmla="*/ 1004887 h 1804987"/>
                <a:gd name="connsiteX50" fmla="*/ 485776 w 828676"/>
                <a:gd name="connsiteY50" fmla="*/ 952499 h 1804987"/>
                <a:gd name="connsiteX51" fmla="*/ 457201 w 828676"/>
                <a:gd name="connsiteY51" fmla="*/ 919162 h 1804987"/>
                <a:gd name="connsiteX52" fmla="*/ 438151 w 828676"/>
                <a:gd name="connsiteY52" fmla="*/ 871537 h 1804987"/>
                <a:gd name="connsiteX53" fmla="*/ 381001 w 828676"/>
                <a:gd name="connsiteY53" fmla="*/ 747712 h 1804987"/>
                <a:gd name="connsiteX54" fmla="*/ 347663 w 828676"/>
                <a:gd name="connsiteY54" fmla="*/ 719137 h 1804987"/>
                <a:gd name="connsiteX55" fmla="*/ 323851 w 828676"/>
                <a:gd name="connsiteY55" fmla="*/ 709612 h 1804987"/>
                <a:gd name="connsiteX56" fmla="*/ 314326 w 828676"/>
                <a:gd name="connsiteY56" fmla="*/ 681037 h 1804987"/>
                <a:gd name="connsiteX57" fmla="*/ 319088 w 828676"/>
                <a:gd name="connsiteY57" fmla="*/ 647699 h 1804987"/>
                <a:gd name="connsiteX58" fmla="*/ 295276 w 828676"/>
                <a:gd name="connsiteY58" fmla="*/ 628649 h 1804987"/>
                <a:gd name="connsiteX59" fmla="*/ 276226 w 828676"/>
                <a:gd name="connsiteY59" fmla="*/ 600074 h 1804987"/>
                <a:gd name="connsiteX60" fmla="*/ 271463 w 828676"/>
                <a:gd name="connsiteY60" fmla="*/ 566737 h 1804987"/>
                <a:gd name="connsiteX61" fmla="*/ 266701 w 828676"/>
                <a:gd name="connsiteY61" fmla="*/ 519112 h 1804987"/>
                <a:gd name="connsiteX62" fmla="*/ 261938 w 828676"/>
                <a:gd name="connsiteY62" fmla="*/ 490537 h 1804987"/>
                <a:gd name="connsiteX63" fmla="*/ 261938 w 828676"/>
                <a:gd name="connsiteY63" fmla="*/ 490537 h 1804987"/>
                <a:gd name="connsiteX64" fmla="*/ 252413 w 828676"/>
                <a:gd name="connsiteY64" fmla="*/ 428624 h 1804987"/>
                <a:gd name="connsiteX65" fmla="*/ 233363 w 828676"/>
                <a:gd name="connsiteY65" fmla="*/ 404812 h 1804987"/>
                <a:gd name="connsiteX66" fmla="*/ 233363 w 828676"/>
                <a:gd name="connsiteY66" fmla="*/ 404812 h 1804987"/>
                <a:gd name="connsiteX67" fmla="*/ 161926 w 828676"/>
                <a:gd name="connsiteY67" fmla="*/ 379551 h 1804987"/>
                <a:gd name="connsiteX68" fmla="*/ 123826 w 828676"/>
                <a:gd name="connsiteY68" fmla="*/ 378422 h 1804987"/>
                <a:gd name="connsiteX69" fmla="*/ 209551 w 828676"/>
                <a:gd name="connsiteY69" fmla="*/ 404811 h 1804987"/>
                <a:gd name="connsiteX70" fmla="*/ 195263 w 828676"/>
                <a:gd name="connsiteY70" fmla="*/ 395287 h 1804987"/>
                <a:gd name="connsiteX71" fmla="*/ 133351 w 828676"/>
                <a:gd name="connsiteY71" fmla="*/ 397226 h 1804987"/>
                <a:gd name="connsiteX72" fmla="*/ 128583 w 828676"/>
                <a:gd name="connsiteY72" fmla="*/ 398642 h 1804987"/>
                <a:gd name="connsiteX73" fmla="*/ 80963 w 828676"/>
                <a:gd name="connsiteY73" fmla="*/ 350732 h 1804987"/>
                <a:gd name="connsiteX0" fmla="*/ 80963 w 828676"/>
                <a:gd name="connsiteY0" fmla="*/ 350732 h 1804987"/>
                <a:gd name="connsiteX1" fmla="*/ 90488 w 828676"/>
                <a:gd name="connsiteY1" fmla="*/ 347662 h 1804987"/>
                <a:gd name="connsiteX2" fmla="*/ 57151 w 828676"/>
                <a:gd name="connsiteY2" fmla="*/ 319087 h 1804987"/>
                <a:gd name="connsiteX3" fmla="*/ 42863 w 828676"/>
                <a:gd name="connsiteY3" fmla="*/ 304799 h 1804987"/>
                <a:gd name="connsiteX4" fmla="*/ 57151 w 828676"/>
                <a:gd name="connsiteY4" fmla="*/ 336761 h 1804987"/>
                <a:gd name="connsiteX5" fmla="*/ 28576 w 828676"/>
                <a:gd name="connsiteY5" fmla="*/ 223836 h 1804987"/>
                <a:gd name="connsiteX6" fmla="*/ 33338 w 828676"/>
                <a:gd name="connsiteY6" fmla="*/ 276225 h 1804987"/>
                <a:gd name="connsiteX7" fmla="*/ 23813 w 828676"/>
                <a:gd name="connsiteY7" fmla="*/ 238125 h 1804987"/>
                <a:gd name="connsiteX8" fmla="*/ 19051 w 828676"/>
                <a:gd name="connsiteY8" fmla="*/ 209549 h 1804987"/>
                <a:gd name="connsiteX9" fmla="*/ 19051 w 828676"/>
                <a:gd name="connsiteY9" fmla="*/ 180974 h 1804987"/>
                <a:gd name="connsiteX10" fmla="*/ 9525 w 828676"/>
                <a:gd name="connsiteY10" fmla="*/ 138112 h 1804987"/>
                <a:gd name="connsiteX11" fmla="*/ 4763 w 828676"/>
                <a:gd name="connsiteY11" fmla="*/ 100012 h 1804987"/>
                <a:gd name="connsiteX12" fmla="*/ 9525 w 828676"/>
                <a:gd name="connsiteY12" fmla="*/ 95249 h 1804987"/>
                <a:gd name="connsiteX13" fmla="*/ 4806 w 828676"/>
                <a:gd name="connsiteY13" fmla="*/ 71685 h 1804987"/>
                <a:gd name="connsiteX14" fmla="*/ 0 w 828676"/>
                <a:gd name="connsiteY14" fmla="*/ 76200 h 1804987"/>
                <a:gd name="connsiteX15" fmla="*/ 38100 w 828676"/>
                <a:gd name="connsiteY15" fmla="*/ 76199 h 1804987"/>
                <a:gd name="connsiteX16" fmla="*/ 52382 w 828676"/>
                <a:gd name="connsiteY16" fmla="*/ 41728 h 1804987"/>
                <a:gd name="connsiteX17" fmla="*/ 66676 w 828676"/>
                <a:gd name="connsiteY17" fmla="*/ 14287 h 1804987"/>
                <a:gd name="connsiteX18" fmla="*/ 195264 w 828676"/>
                <a:gd name="connsiteY18" fmla="*/ 0 h 1804987"/>
                <a:gd name="connsiteX19" fmla="*/ 219075 w 828676"/>
                <a:gd name="connsiteY19" fmla="*/ 9523 h 1804987"/>
                <a:gd name="connsiteX20" fmla="*/ 223838 w 828676"/>
                <a:gd name="connsiteY20" fmla="*/ 47624 h 1804987"/>
                <a:gd name="connsiteX21" fmla="*/ 252413 w 828676"/>
                <a:gd name="connsiteY21" fmla="*/ 90487 h 1804987"/>
                <a:gd name="connsiteX22" fmla="*/ 271463 w 828676"/>
                <a:gd name="connsiteY22" fmla="*/ 185737 h 1804987"/>
                <a:gd name="connsiteX23" fmla="*/ 300038 w 828676"/>
                <a:gd name="connsiteY23" fmla="*/ 238124 h 1804987"/>
                <a:gd name="connsiteX24" fmla="*/ 285751 w 828676"/>
                <a:gd name="connsiteY24" fmla="*/ 252412 h 1804987"/>
                <a:gd name="connsiteX25" fmla="*/ 309562 w 828676"/>
                <a:gd name="connsiteY25" fmla="*/ 247649 h 1804987"/>
                <a:gd name="connsiteX26" fmla="*/ 357188 w 828676"/>
                <a:gd name="connsiteY26" fmla="*/ 438149 h 1804987"/>
                <a:gd name="connsiteX27" fmla="*/ 357188 w 828676"/>
                <a:gd name="connsiteY27" fmla="*/ 481012 h 1804987"/>
                <a:gd name="connsiteX28" fmla="*/ 376238 w 828676"/>
                <a:gd name="connsiteY28" fmla="*/ 576262 h 1804987"/>
                <a:gd name="connsiteX29" fmla="*/ 447676 w 828676"/>
                <a:gd name="connsiteY29" fmla="*/ 757237 h 1804987"/>
                <a:gd name="connsiteX30" fmla="*/ 538163 w 828676"/>
                <a:gd name="connsiteY30" fmla="*/ 895349 h 1804987"/>
                <a:gd name="connsiteX31" fmla="*/ 590551 w 828676"/>
                <a:gd name="connsiteY31" fmla="*/ 1004887 h 1804987"/>
                <a:gd name="connsiteX32" fmla="*/ 628651 w 828676"/>
                <a:gd name="connsiteY32" fmla="*/ 1104899 h 1804987"/>
                <a:gd name="connsiteX33" fmla="*/ 671513 w 828676"/>
                <a:gd name="connsiteY33" fmla="*/ 1204912 h 1804987"/>
                <a:gd name="connsiteX34" fmla="*/ 685801 w 828676"/>
                <a:gd name="connsiteY34" fmla="*/ 1285874 h 1804987"/>
                <a:gd name="connsiteX35" fmla="*/ 685801 w 828676"/>
                <a:gd name="connsiteY35" fmla="*/ 1362074 h 1804987"/>
                <a:gd name="connsiteX36" fmla="*/ 752476 w 828676"/>
                <a:gd name="connsiteY36" fmla="*/ 1509712 h 1804987"/>
                <a:gd name="connsiteX37" fmla="*/ 804863 w 828676"/>
                <a:gd name="connsiteY37" fmla="*/ 1619249 h 1804987"/>
                <a:gd name="connsiteX38" fmla="*/ 800101 w 828676"/>
                <a:gd name="connsiteY38" fmla="*/ 1714499 h 1804987"/>
                <a:gd name="connsiteX39" fmla="*/ 828676 w 828676"/>
                <a:gd name="connsiteY39" fmla="*/ 1804987 h 1804987"/>
                <a:gd name="connsiteX40" fmla="*/ 762001 w 828676"/>
                <a:gd name="connsiteY40" fmla="*/ 1795462 h 1804987"/>
                <a:gd name="connsiteX41" fmla="*/ 671513 w 828676"/>
                <a:gd name="connsiteY41" fmla="*/ 1733549 h 1804987"/>
                <a:gd name="connsiteX42" fmla="*/ 619126 w 828676"/>
                <a:gd name="connsiteY42" fmla="*/ 1676399 h 1804987"/>
                <a:gd name="connsiteX43" fmla="*/ 595313 w 828676"/>
                <a:gd name="connsiteY43" fmla="*/ 1633537 h 1804987"/>
                <a:gd name="connsiteX44" fmla="*/ 590551 w 828676"/>
                <a:gd name="connsiteY44" fmla="*/ 1581149 h 1804987"/>
                <a:gd name="connsiteX45" fmla="*/ 585788 w 828676"/>
                <a:gd name="connsiteY45" fmla="*/ 1457324 h 1804987"/>
                <a:gd name="connsiteX46" fmla="*/ 619126 w 828676"/>
                <a:gd name="connsiteY46" fmla="*/ 1281112 h 1804987"/>
                <a:gd name="connsiteX47" fmla="*/ 561976 w 828676"/>
                <a:gd name="connsiteY47" fmla="*/ 1071562 h 1804987"/>
                <a:gd name="connsiteX48" fmla="*/ 528638 w 828676"/>
                <a:gd name="connsiteY48" fmla="*/ 1028699 h 1804987"/>
                <a:gd name="connsiteX49" fmla="*/ 495301 w 828676"/>
                <a:gd name="connsiteY49" fmla="*/ 1004887 h 1804987"/>
                <a:gd name="connsiteX50" fmla="*/ 485776 w 828676"/>
                <a:gd name="connsiteY50" fmla="*/ 952499 h 1804987"/>
                <a:gd name="connsiteX51" fmla="*/ 457201 w 828676"/>
                <a:gd name="connsiteY51" fmla="*/ 919162 h 1804987"/>
                <a:gd name="connsiteX52" fmla="*/ 438151 w 828676"/>
                <a:gd name="connsiteY52" fmla="*/ 871537 h 1804987"/>
                <a:gd name="connsiteX53" fmla="*/ 381001 w 828676"/>
                <a:gd name="connsiteY53" fmla="*/ 747712 h 1804987"/>
                <a:gd name="connsiteX54" fmla="*/ 347663 w 828676"/>
                <a:gd name="connsiteY54" fmla="*/ 719137 h 1804987"/>
                <a:gd name="connsiteX55" fmla="*/ 323851 w 828676"/>
                <a:gd name="connsiteY55" fmla="*/ 709612 h 1804987"/>
                <a:gd name="connsiteX56" fmla="*/ 314326 w 828676"/>
                <a:gd name="connsiteY56" fmla="*/ 681037 h 1804987"/>
                <a:gd name="connsiteX57" fmla="*/ 319088 w 828676"/>
                <a:gd name="connsiteY57" fmla="*/ 647699 h 1804987"/>
                <a:gd name="connsiteX58" fmla="*/ 295276 w 828676"/>
                <a:gd name="connsiteY58" fmla="*/ 628649 h 1804987"/>
                <a:gd name="connsiteX59" fmla="*/ 276226 w 828676"/>
                <a:gd name="connsiteY59" fmla="*/ 600074 h 1804987"/>
                <a:gd name="connsiteX60" fmla="*/ 271463 w 828676"/>
                <a:gd name="connsiteY60" fmla="*/ 566737 h 1804987"/>
                <a:gd name="connsiteX61" fmla="*/ 266701 w 828676"/>
                <a:gd name="connsiteY61" fmla="*/ 519112 h 1804987"/>
                <a:gd name="connsiteX62" fmla="*/ 261938 w 828676"/>
                <a:gd name="connsiteY62" fmla="*/ 490537 h 1804987"/>
                <a:gd name="connsiteX63" fmla="*/ 261938 w 828676"/>
                <a:gd name="connsiteY63" fmla="*/ 490537 h 1804987"/>
                <a:gd name="connsiteX64" fmla="*/ 252413 w 828676"/>
                <a:gd name="connsiteY64" fmla="*/ 428624 h 1804987"/>
                <a:gd name="connsiteX65" fmla="*/ 233363 w 828676"/>
                <a:gd name="connsiteY65" fmla="*/ 404812 h 1804987"/>
                <a:gd name="connsiteX66" fmla="*/ 233363 w 828676"/>
                <a:gd name="connsiteY66" fmla="*/ 404812 h 1804987"/>
                <a:gd name="connsiteX67" fmla="*/ 161926 w 828676"/>
                <a:gd name="connsiteY67" fmla="*/ 379551 h 1804987"/>
                <a:gd name="connsiteX68" fmla="*/ 123826 w 828676"/>
                <a:gd name="connsiteY68" fmla="*/ 378422 h 1804987"/>
                <a:gd name="connsiteX69" fmla="*/ 209551 w 828676"/>
                <a:gd name="connsiteY69" fmla="*/ 404811 h 1804987"/>
                <a:gd name="connsiteX70" fmla="*/ 195263 w 828676"/>
                <a:gd name="connsiteY70" fmla="*/ 395287 h 1804987"/>
                <a:gd name="connsiteX71" fmla="*/ 133351 w 828676"/>
                <a:gd name="connsiteY71" fmla="*/ 397226 h 1804987"/>
                <a:gd name="connsiteX72" fmla="*/ 128583 w 828676"/>
                <a:gd name="connsiteY72" fmla="*/ 398642 h 1804987"/>
                <a:gd name="connsiteX73" fmla="*/ 80963 w 828676"/>
                <a:gd name="connsiteY73" fmla="*/ 350732 h 1804987"/>
                <a:gd name="connsiteX0" fmla="*/ 95443 w 843156"/>
                <a:gd name="connsiteY0" fmla="*/ 350732 h 1804987"/>
                <a:gd name="connsiteX1" fmla="*/ 104968 w 843156"/>
                <a:gd name="connsiteY1" fmla="*/ 347662 h 1804987"/>
                <a:gd name="connsiteX2" fmla="*/ 71631 w 843156"/>
                <a:gd name="connsiteY2" fmla="*/ 319087 h 1804987"/>
                <a:gd name="connsiteX3" fmla="*/ 57343 w 843156"/>
                <a:gd name="connsiteY3" fmla="*/ 304799 h 1804987"/>
                <a:gd name="connsiteX4" fmla="*/ 71631 w 843156"/>
                <a:gd name="connsiteY4" fmla="*/ 336761 h 1804987"/>
                <a:gd name="connsiteX5" fmla="*/ 43056 w 843156"/>
                <a:gd name="connsiteY5" fmla="*/ 223836 h 1804987"/>
                <a:gd name="connsiteX6" fmla="*/ 47818 w 843156"/>
                <a:gd name="connsiteY6" fmla="*/ 276225 h 1804987"/>
                <a:gd name="connsiteX7" fmla="*/ 38293 w 843156"/>
                <a:gd name="connsiteY7" fmla="*/ 238125 h 1804987"/>
                <a:gd name="connsiteX8" fmla="*/ 33531 w 843156"/>
                <a:gd name="connsiteY8" fmla="*/ 209549 h 1804987"/>
                <a:gd name="connsiteX9" fmla="*/ 33531 w 843156"/>
                <a:gd name="connsiteY9" fmla="*/ 180974 h 1804987"/>
                <a:gd name="connsiteX10" fmla="*/ 24005 w 843156"/>
                <a:gd name="connsiteY10" fmla="*/ 138112 h 1804987"/>
                <a:gd name="connsiteX11" fmla="*/ 19243 w 843156"/>
                <a:gd name="connsiteY11" fmla="*/ 100012 h 1804987"/>
                <a:gd name="connsiteX12" fmla="*/ 24005 w 843156"/>
                <a:gd name="connsiteY12" fmla="*/ 95249 h 1804987"/>
                <a:gd name="connsiteX13" fmla="*/ 19286 w 843156"/>
                <a:gd name="connsiteY13" fmla="*/ 71685 h 1804987"/>
                <a:gd name="connsiteX14" fmla="*/ 14480 w 843156"/>
                <a:gd name="connsiteY14" fmla="*/ 76200 h 1804987"/>
                <a:gd name="connsiteX15" fmla="*/ 0 w 843156"/>
                <a:gd name="connsiteY15" fmla="*/ 74453 h 1804987"/>
                <a:gd name="connsiteX16" fmla="*/ 66862 w 843156"/>
                <a:gd name="connsiteY16" fmla="*/ 41728 h 1804987"/>
                <a:gd name="connsiteX17" fmla="*/ 81156 w 843156"/>
                <a:gd name="connsiteY17" fmla="*/ 14287 h 1804987"/>
                <a:gd name="connsiteX18" fmla="*/ 209744 w 843156"/>
                <a:gd name="connsiteY18" fmla="*/ 0 h 1804987"/>
                <a:gd name="connsiteX19" fmla="*/ 233555 w 843156"/>
                <a:gd name="connsiteY19" fmla="*/ 9523 h 1804987"/>
                <a:gd name="connsiteX20" fmla="*/ 238318 w 843156"/>
                <a:gd name="connsiteY20" fmla="*/ 47624 h 1804987"/>
                <a:gd name="connsiteX21" fmla="*/ 266893 w 843156"/>
                <a:gd name="connsiteY21" fmla="*/ 90487 h 1804987"/>
                <a:gd name="connsiteX22" fmla="*/ 285943 w 843156"/>
                <a:gd name="connsiteY22" fmla="*/ 185737 h 1804987"/>
                <a:gd name="connsiteX23" fmla="*/ 314518 w 843156"/>
                <a:gd name="connsiteY23" fmla="*/ 238124 h 1804987"/>
                <a:gd name="connsiteX24" fmla="*/ 300231 w 843156"/>
                <a:gd name="connsiteY24" fmla="*/ 252412 h 1804987"/>
                <a:gd name="connsiteX25" fmla="*/ 324042 w 843156"/>
                <a:gd name="connsiteY25" fmla="*/ 247649 h 1804987"/>
                <a:gd name="connsiteX26" fmla="*/ 371668 w 843156"/>
                <a:gd name="connsiteY26" fmla="*/ 438149 h 1804987"/>
                <a:gd name="connsiteX27" fmla="*/ 371668 w 843156"/>
                <a:gd name="connsiteY27" fmla="*/ 481012 h 1804987"/>
                <a:gd name="connsiteX28" fmla="*/ 390718 w 843156"/>
                <a:gd name="connsiteY28" fmla="*/ 576262 h 1804987"/>
                <a:gd name="connsiteX29" fmla="*/ 462156 w 843156"/>
                <a:gd name="connsiteY29" fmla="*/ 757237 h 1804987"/>
                <a:gd name="connsiteX30" fmla="*/ 552643 w 843156"/>
                <a:gd name="connsiteY30" fmla="*/ 895349 h 1804987"/>
                <a:gd name="connsiteX31" fmla="*/ 605031 w 843156"/>
                <a:gd name="connsiteY31" fmla="*/ 1004887 h 1804987"/>
                <a:gd name="connsiteX32" fmla="*/ 643131 w 843156"/>
                <a:gd name="connsiteY32" fmla="*/ 1104899 h 1804987"/>
                <a:gd name="connsiteX33" fmla="*/ 685993 w 843156"/>
                <a:gd name="connsiteY33" fmla="*/ 1204912 h 1804987"/>
                <a:gd name="connsiteX34" fmla="*/ 700281 w 843156"/>
                <a:gd name="connsiteY34" fmla="*/ 1285874 h 1804987"/>
                <a:gd name="connsiteX35" fmla="*/ 700281 w 843156"/>
                <a:gd name="connsiteY35" fmla="*/ 1362074 h 1804987"/>
                <a:gd name="connsiteX36" fmla="*/ 766956 w 843156"/>
                <a:gd name="connsiteY36" fmla="*/ 1509712 h 1804987"/>
                <a:gd name="connsiteX37" fmla="*/ 819343 w 843156"/>
                <a:gd name="connsiteY37" fmla="*/ 1619249 h 1804987"/>
                <a:gd name="connsiteX38" fmla="*/ 814581 w 843156"/>
                <a:gd name="connsiteY38" fmla="*/ 1714499 h 1804987"/>
                <a:gd name="connsiteX39" fmla="*/ 843156 w 843156"/>
                <a:gd name="connsiteY39" fmla="*/ 1804987 h 1804987"/>
                <a:gd name="connsiteX40" fmla="*/ 776481 w 843156"/>
                <a:gd name="connsiteY40" fmla="*/ 1795462 h 1804987"/>
                <a:gd name="connsiteX41" fmla="*/ 685993 w 843156"/>
                <a:gd name="connsiteY41" fmla="*/ 1733549 h 1804987"/>
                <a:gd name="connsiteX42" fmla="*/ 633606 w 843156"/>
                <a:gd name="connsiteY42" fmla="*/ 1676399 h 1804987"/>
                <a:gd name="connsiteX43" fmla="*/ 609793 w 843156"/>
                <a:gd name="connsiteY43" fmla="*/ 1633537 h 1804987"/>
                <a:gd name="connsiteX44" fmla="*/ 605031 w 843156"/>
                <a:gd name="connsiteY44" fmla="*/ 1581149 h 1804987"/>
                <a:gd name="connsiteX45" fmla="*/ 600268 w 843156"/>
                <a:gd name="connsiteY45" fmla="*/ 1457324 h 1804987"/>
                <a:gd name="connsiteX46" fmla="*/ 633606 w 843156"/>
                <a:gd name="connsiteY46" fmla="*/ 1281112 h 1804987"/>
                <a:gd name="connsiteX47" fmla="*/ 576456 w 843156"/>
                <a:gd name="connsiteY47" fmla="*/ 1071562 h 1804987"/>
                <a:gd name="connsiteX48" fmla="*/ 543118 w 843156"/>
                <a:gd name="connsiteY48" fmla="*/ 1028699 h 1804987"/>
                <a:gd name="connsiteX49" fmla="*/ 509781 w 843156"/>
                <a:gd name="connsiteY49" fmla="*/ 1004887 h 1804987"/>
                <a:gd name="connsiteX50" fmla="*/ 500256 w 843156"/>
                <a:gd name="connsiteY50" fmla="*/ 952499 h 1804987"/>
                <a:gd name="connsiteX51" fmla="*/ 471681 w 843156"/>
                <a:gd name="connsiteY51" fmla="*/ 919162 h 1804987"/>
                <a:gd name="connsiteX52" fmla="*/ 452631 w 843156"/>
                <a:gd name="connsiteY52" fmla="*/ 871537 h 1804987"/>
                <a:gd name="connsiteX53" fmla="*/ 395481 w 843156"/>
                <a:gd name="connsiteY53" fmla="*/ 747712 h 1804987"/>
                <a:gd name="connsiteX54" fmla="*/ 362143 w 843156"/>
                <a:gd name="connsiteY54" fmla="*/ 719137 h 1804987"/>
                <a:gd name="connsiteX55" fmla="*/ 338331 w 843156"/>
                <a:gd name="connsiteY55" fmla="*/ 709612 h 1804987"/>
                <a:gd name="connsiteX56" fmla="*/ 328806 w 843156"/>
                <a:gd name="connsiteY56" fmla="*/ 681037 h 1804987"/>
                <a:gd name="connsiteX57" fmla="*/ 333568 w 843156"/>
                <a:gd name="connsiteY57" fmla="*/ 647699 h 1804987"/>
                <a:gd name="connsiteX58" fmla="*/ 309756 w 843156"/>
                <a:gd name="connsiteY58" fmla="*/ 628649 h 1804987"/>
                <a:gd name="connsiteX59" fmla="*/ 290706 w 843156"/>
                <a:gd name="connsiteY59" fmla="*/ 600074 h 1804987"/>
                <a:gd name="connsiteX60" fmla="*/ 285943 w 843156"/>
                <a:gd name="connsiteY60" fmla="*/ 566737 h 1804987"/>
                <a:gd name="connsiteX61" fmla="*/ 281181 w 843156"/>
                <a:gd name="connsiteY61" fmla="*/ 519112 h 1804987"/>
                <a:gd name="connsiteX62" fmla="*/ 276418 w 843156"/>
                <a:gd name="connsiteY62" fmla="*/ 490537 h 1804987"/>
                <a:gd name="connsiteX63" fmla="*/ 276418 w 843156"/>
                <a:gd name="connsiteY63" fmla="*/ 490537 h 1804987"/>
                <a:gd name="connsiteX64" fmla="*/ 266893 w 843156"/>
                <a:gd name="connsiteY64" fmla="*/ 428624 h 1804987"/>
                <a:gd name="connsiteX65" fmla="*/ 247843 w 843156"/>
                <a:gd name="connsiteY65" fmla="*/ 404812 h 1804987"/>
                <a:gd name="connsiteX66" fmla="*/ 247843 w 843156"/>
                <a:gd name="connsiteY66" fmla="*/ 404812 h 1804987"/>
                <a:gd name="connsiteX67" fmla="*/ 176406 w 843156"/>
                <a:gd name="connsiteY67" fmla="*/ 379551 h 1804987"/>
                <a:gd name="connsiteX68" fmla="*/ 138306 w 843156"/>
                <a:gd name="connsiteY68" fmla="*/ 378422 h 1804987"/>
                <a:gd name="connsiteX69" fmla="*/ 224031 w 843156"/>
                <a:gd name="connsiteY69" fmla="*/ 404811 h 1804987"/>
                <a:gd name="connsiteX70" fmla="*/ 209743 w 843156"/>
                <a:gd name="connsiteY70" fmla="*/ 395287 h 1804987"/>
                <a:gd name="connsiteX71" fmla="*/ 147831 w 843156"/>
                <a:gd name="connsiteY71" fmla="*/ 397226 h 1804987"/>
                <a:gd name="connsiteX72" fmla="*/ 143063 w 843156"/>
                <a:gd name="connsiteY72" fmla="*/ 398642 h 1804987"/>
                <a:gd name="connsiteX73" fmla="*/ 95443 w 843156"/>
                <a:gd name="connsiteY73" fmla="*/ 350732 h 1804987"/>
                <a:gd name="connsiteX0" fmla="*/ 95443 w 843156"/>
                <a:gd name="connsiteY0" fmla="*/ 440840 h 1895095"/>
                <a:gd name="connsiteX1" fmla="*/ 104968 w 843156"/>
                <a:gd name="connsiteY1" fmla="*/ 437770 h 1895095"/>
                <a:gd name="connsiteX2" fmla="*/ 71631 w 843156"/>
                <a:gd name="connsiteY2" fmla="*/ 409195 h 1895095"/>
                <a:gd name="connsiteX3" fmla="*/ 57343 w 843156"/>
                <a:gd name="connsiteY3" fmla="*/ 394907 h 1895095"/>
                <a:gd name="connsiteX4" fmla="*/ 71631 w 843156"/>
                <a:gd name="connsiteY4" fmla="*/ 426869 h 1895095"/>
                <a:gd name="connsiteX5" fmla="*/ 43056 w 843156"/>
                <a:gd name="connsiteY5" fmla="*/ 313944 h 1895095"/>
                <a:gd name="connsiteX6" fmla="*/ 47818 w 843156"/>
                <a:gd name="connsiteY6" fmla="*/ 366333 h 1895095"/>
                <a:gd name="connsiteX7" fmla="*/ 38293 w 843156"/>
                <a:gd name="connsiteY7" fmla="*/ 328233 h 1895095"/>
                <a:gd name="connsiteX8" fmla="*/ 33531 w 843156"/>
                <a:gd name="connsiteY8" fmla="*/ 299657 h 1895095"/>
                <a:gd name="connsiteX9" fmla="*/ 33531 w 843156"/>
                <a:gd name="connsiteY9" fmla="*/ 271082 h 1895095"/>
                <a:gd name="connsiteX10" fmla="*/ 24005 w 843156"/>
                <a:gd name="connsiteY10" fmla="*/ 228220 h 1895095"/>
                <a:gd name="connsiteX11" fmla="*/ 19243 w 843156"/>
                <a:gd name="connsiteY11" fmla="*/ 190120 h 1895095"/>
                <a:gd name="connsiteX12" fmla="*/ 24005 w 843156"/>
                <a:gd name="connsiteY12" fmla="*/ 185357 h 1895095"/>
                <a:gd name="connsiteX13" fmla="*/ 19286 w 843156"/>
                <a:gd name="connsiteY13" fmla="*/ 161793 h 1895095"/>
                <a:gd name="connsiteX14" fmla="*/ 14480 w 843156"/>
                <a:gd name="connsiteY14" fmla="*/ 166308 h 1895095"/>
                <a:gd name="connsiteX15" fmla="*/ 0 w 843156"/>
                <a:gd name="connsiteY15" fmla="*/ 164561 h 1895095"/>
                <a:gd name="connsiteX16" fmla="*/ 66862 w 843156"/>
                <a:gd name="connsiteY16" fmla="*/ 131836 h 1895095"/>
                <a:gd name="connsiteX17" fmla="*/ 46826 w 843156"/>
                <a:gd name="connsiteY17" fmla="*/ 0 h 1895095"/>
                <a:gd name="connsiteX18" fmla="*/ 209744 w 843156"/>
                <a:gd name="connsiteY18" fmla="*/ 90108 h 1895095"/>
                <a:gd name="connsiteX19" fmla="*/ 233555 w 843156"/>
                <a:gd name="connsiteY19" fmla="*/ 99631 h 1895095"/>
                <a:gd name="connsiteX20" fmla="*/ 238318 w 843156"/>
                <a:gd name="connsiteY20" fmla="*/ 137732 h 1895095"/>
                <a:gd name="connsiteX21" fmla="*/ 266893 w 843156"/>
                <a:gd name="connsiteY21" fmla="*/ 180595 h 1895095"/>
                <a:gd name="connsiteX22" fmla="*/ 285943 w 843156"/>
                <a:gd name="connsiteY22" fmla="*/ 275845 h 1895095"/>
                <a:gd name="connsiteX23" fmla="*/ 314518 w 843156"/>
                <a:gd name="connsiteY23" fmla="*/ 328232 h 1895095"/>
                <a:gd name="connsiteX24" fmla="*/ 300231 w 843156"/>
                <a:gd name="connsiteY24" fmla="*/ 342520 h 1895095"/>
                <a:gd name="connsiteX25" fmla="*/ 324042 w 843156"/>
                <a:gd name="connsiteY25" fmla="*/ 337757 h 1895095"/>
                <a:gd name="connsiteX26" fmla="*/ 371668 w 843156"/>
                <a:gd name="connsiteY26" fmla="*/ 528257 h 1895095"/>
                <a:gd name="connsiteX27" fmla="*/ 371668 w 843156"/>
                <a:gd name="connsiteY27" fmla="*/ 571120 h 1895095"/>
                <a:gd name="connsiteX28" fmla="*/ 390718 w 843156"/>
                <a:gd name="connsiteY28" fmla="*/ 666370 h 1895095"/>
                <a:gd name="connsiteX29" fmla="*/ 462156 w 843156"/>
                <a:gd name="connsiteY29" fmla="*/ 847345 h 1895095"/>
                <a:gd name="connsiteX30" fmla="*/ 552643 w 843156"/>
                <a:gd name="connsiteY30" fmla="*/ 985457 h 1895095"/>
                <a:gd name="connsiteX31" fmla="*/ 605031 w 843156"/>
                <a:gd name="connsiteY31" fmla="*/ 1094995 h 1895095"/>
                <a:gd name="connsiteX32" fmla="*/ 643131 w 843156"/>
                <a:gd name="connsiteY32" fmla="*/ 1195007 h 1895095"/>
                <a:gd name="connsiteX33" fmla="*/ 685993 w 843156"/>
                <a:gd name="connsiteY33" fmla="*/ 1295020 h 1895095"/>
                <a:gd name="connsiteX34" fmla="*/ 700281 w 843156"/>
                <a:gd name="connsiteY34" fmla="*/ 1375982 h 1895095"/>
                <a:gd name="connsiteX35" fmla="*/ 700281 w 843156"/>
                <a:gd name="connsiteY35" fmla="*/ 1452182 h 1895095"/>
                <a:gd name="connsiteX36" fmla="*/ 766956 w 843156"/>
                <a:gd name="connsiteY36" fmla="*/ 1599820 h 1895095"/>
                <a:gd name="connsiteX37" fmla="*/ 819343 w 843156"/>
                <a:gd name="connsiteY37" fmla="*/ 1709357 h 1895095"/>
                <a:gd name="connsiteX38" fmla="*/ 814581 w 843156"/>
                <a:gd name="connsiteY38" fmla="*/ 1804607 h 1895095"/>
                <a:gd name="connsiteX39" fmla="*/ 843156 w 843156"/>
                <a:gd name="connsiteY39" fmla="*/ 1895095 h 1895095"/>
                <a:gd name="connsiteX40" fmla="*/ 776481 w 843156"/>
                <a:gd name="connsiteY40" fmla="*/ 1885570 h 1895095"/>
                <a:gd name="connsiteX41" fmla="*/ 685993 w 843156"/>
                <a:gd name="connsiteY41" fmla="*/ 1823657 h 1895095"/>
                <a:gd name="connsiteX42" fmla="*/ 633606 w 843156"/>
                <a:gd name="connsiteY42" fmla="*/ 1766507 h 1895095"/>
                <a:gd name="connsiteX43" fmla="*/ 609793 w 843156"/>
                <a:gd name="connsiteY43" fmla="*/ 1723645 h 1895095"/>
                <a:gd name="connsiteX44" fmla="*/ 605031 w 843156"/>
                <a:gd name="connsiteY44" fmla="*/ 1671257 h 1895095"/>
                <a:gd name="connsiteX45" fmla="*/ 600268 w 843156"/>
                <a:gd name="connsiteY45" fmla="*/ 1547432 h 1895095"/>
                <a:gd name="connsiteX46" fmla="*/ 633606 w 843156"/>
                <a:gd name="connsiteY46" fmla="*/ 1371220 h 1895095"/>
                <a:gd name="connsiteX47" fmla="*/ 576456 w 843156"/>
                <a:gd name="connsiteY47" fmla="*/ 1161670 h 1895095"/>
                <a:gd name="connsiteX48" fmla="*/ 543118 w 843156"/>
                <a:gd name="connsiteY48" fmla="*/ 1118807 h 1895095"/>
                <a:gd name="connsiteX49" fmla="*/ 509781 w 843156"/>
                <a:gd name="connsiteY49" fmla="*/ 1094995 h 1895095"/>
                <a:gd name="connsiteX50" fmla="*/ 500256 w 843156"/>
                <a:gd name="connsiteY50" fmla="*/ 1042607 h 1895095"/>
                <a:gd name="connsiteX51" fmla="*/ 471681 w 843156"/>
                <a:gd name="connsiteY51" fmla="*/ 1009270 h 1895095"/>
                <a:gd name="connsiteX52" fmla="*/ 452631 w 843156"/>
                <a:gd name="connsiteY52" fmla="*/ 961645 h 1895095"/>
                <a:gd name="connsiteX53" fmla="*/ 395481 w 843156"/>
                <a:gd name="connsiteY53" fmla="*/ 837820 h 1895095"/>
                <a:gd name="connsiteX54" fmla="*/ 362143 w 843156"/>
                <a:gd name="connsiteY54" fmla="*/ 809245 h 1895095"/>
                <a:gd name="connsiteX55" fmla="*/ 338331 w 843156"/>
                <a:gd name="connsiteY55" fmla="*/ 799720 h 1895095"/>
                <a:gd name="connsiteX56" fmla="*/ 328806 w 843156"/>
                <a:gd name="connsiteY56" fmla="*/ 771145 h 1895095"/>
                <a:gd name="connsiteX57" fmla="*/ 333568 w 843156"/>
                <a:gd name="connsiteY57" fmla="*/ 737807 h 1895095"/>
                <a:gd name="connsiteX58" fmla="*/ 309756 w 843156"/>
                <a:gd name="connsiteY58" fmla="*/ 718757 h 1895095"/>
                <a:gd name="connsiteX59" fmla="*/ 290706 w 843156"/>
                <a:gd name="connsiteY59" fmla="*/ 690182 h 1895095"/>
                <a:gd name="connsiteX60" fmla="*/ 285943 w 843156"/>
                <a:gd name="connsiteY60" fmla="*/ 656845 h 1895095"/>
                <a:gd name="connsiteX61" fmla="*/ 281181 w 843156"/>
                <a:gd name="connsiteY61" fmla="*/ 609220 h 1895095"/>
                <a:gd name="connsiteX62" fmla="*/ 276418 w 843156"/>
                <a:gd name="connsiteY62" fmla="*/ 580645 h 1895095"/>
                <a:gd name="connsiteX63" fmla="*/ 276418 w 843156"/>
                <a:gd name="connsiteY63" fmla="*/ 580645 h 1895095"/>
                <a:gd name="connsiteX64" fmla="*/ 266893 w 843156"/>
                <a:gd name="connsiteY64" fmla="*/ 518732 h 1895095"/>
                <a:gd name="connsiteX65" fmla="*/ 247843 w 843156"/>
                <a:gd name="connsiteY65" fmla="*/ 494920 h 1895095"/>
                <a:gd name="connsiteX66" fmla="*/ 247843 w 843156"/>
                <a:gd name="connsiteY66" fmla="*/ 494920 h 1895095"/>
                <a:gd name="connsiteX67" fmla="*/ 176406 w 843156"/>
                <a:gd name="connsiteY67" fmla="*/ 469659 h 1895095"/>
                <a:gd name="connsiteX68" fmla="*/ 138306 w 843156"/>
                <a:gd name="connsiteY68" fmla="*/ 468530 h 1895095"/>
                <a:gd name="connsiteX69" fmla="*/ 224031 w 843156"/>
                <a:gd name="connsiteY69" fmla="*/ 494919 h 1895095"/>
                <a:gd name="connsiteX70" fmla="*/ 209743 w 843156"/>
                <a:gd name="connsiteY70" fmla="*/ 485395 h 1895095"/>
                <a:gd name="connsiteX71" fmla="*/ 147831 w 843156"/>
                <a:gd name="connsiteY71" fmla="*/ 487334 h 1895095"/>
                <a:gd name="connsiteX72" fmla="*/ 143063 w 843156"/>
                <a:gd name="connsiteY72" fmla="*/ 488750 h 1895095"/>
                <a:gd name="connsiteX73" fmla="*/ 95443 w 843156"/>
                <a:gd name="connsiteY73" fmla="*/ 440840 h 1895095"/>
                <a:gd name="connsiteX0" fmla="*/ 97577 w 845290"/>
                <a:gd name="connsiteY0" fmla="*/ 440840 h 1895095"/>
                <a:gd name="connsiteX1" fmla="*/ 107102 w 845290"/>
                <a:gd name="connsiteY1" fmla="*/ 437770 h 1895095"/>
                <a:gd name="connsiteX2" fmla="*/ 73765 w 845290"/>
                <a:gd name="connsiteY2" fmla="*/ 409195 h 1895095"/>
                <a:gd name="connsiteX3" fmla="*/ 59477 w 845290"/>
                <a:gd name="connsiteY3" fmla="*/ 394907 h 1895095"/>
                <a:gd name="connsiteX4" fmla="*/ 73765 w 845290"/>
                <a:gd name="connsiteY4" fmla="*/ 426869 h 1895095"/>
                <a:gd name="connsiteX5" fmla="*/ 45190 w 845290"/>
                <a:gd name="connsiteY5" fmla="*/ 313944 h 1895095"/>
                <a:gd name="connsiteX6" fmla="*/ 49952 w 845290"/>
                <a:gd name="connsiteY6" fmla="*/ 366333 h 1895095"/>
                <a:gd name="connsiteX7" fmla="*/ 40427 w 845290"/>
                <a:gd name="connsiteY7" fmla="*/ 328233 h 1895095"/>
                <a:gd name="connsiteX8" fmla="*/ 35665 w 845290"/>
                <a:gd name="connsiteY8" fmla="*/ 299657 h 1895095"/>
                <a:gd name="connsiteX9" fmla="*/ 35665 w 845290"/>
                <a:gd name="connsiteY9" fmla="*/ 271082 h 1895095"/>
                <a:gd name="connsiteX10" fmla="*/ 26139 w 845290"/>
                <a:gd name="connsiteY10" fmla="*/ 228220 h 1895095"/>
                <a:gd name="connsiteX11" fmla="*/ 21377 w 845290"/>
                <a:gd name="connsiteY11" fmla="*/ 190120 h 1895095"/>
                <a:gd name="connsiteX12" fmla="*/ 26139 w 845290"/>
                <a:gd name="connsiteY12" fmla="*/ 185357 h 1895095"/>
                <a:gd name="connsiteX13" fmla="*/ 21420 w 845290"/>
                <a:gd name="connsiteY13" fmla="*/ 161793 h 1895095"/>
                <a:gd name="connsiteX14" fmla="*/ 16614 w 845290"/>
                <a:gd name="connsiteY14" fmla="*/ 166308 h 1895095"/>
                <a:gd name="connsiteX15" fmla="*/ 2134 w 845290"/>
                <a:gd name="connsiteY15" fmla="*/ 164561 h 1895095"/>
                <a:gd name="connsiteX16" fmla="*/ 1283 w 845290"/>
                <a:gd name="connsiteY16" fmla="*/ 115115 h 1895095"/>
                <a:gd name="connsiteX17" fmla="*/ 48960 w 845290"/>
                <a:gd name="connsiteY17" fmla="*/ 0 h 1895095"/>
                <a:gd name="connsiteX18" fmla="*/ 211878 w 845290"/>
                <a:gd name="connsiteY18" fmla="*/ 90108 h 1895095"/>
                <a:gd name="connsiteX19" fmla="*/ 235689 w 845290"/>
                <a:gd name="connsiteY19" fmla="*/ 99631 h 1895095"/>
                <a:gd name="connsiteX20" fmla="*/ 240452 w 845290"/>
                <a:gd name="connsiteY20" fmla="*/ 137732 h 1895095"/>
                <a:gd name="connsiteX21" fmla="*/ 269027 w 845290"/>
                <a:gd name="connsiteY21" fmla="*/ 180595 h 1895095"/>
                <a:gd name="connsiteX22" fmla="*/ 288077 w 845290"/>
                <a:gd name="connsiteY22" fmla="*/ 275845 h 1895095"/>
                <a:gd name="connsiteX23" fmla="*/ 316652 w 845290"/>
                <a:gd name="connsiteY23" fmla="*/ 328232 h 1895095"/>
                <a:gd name="connsiteX24" fmla="*/ 302365 w 845290"/>
                <a:gd name="connsiteY24" fmla="*/ 342520 h 1895095"/>
                <a:gd name="connsiteX25" fmla="*/ 326176 w 845290"/>
                <a:gd name="connsiteY25" fmla="*/ 337757 h 1895095"/>
                <a:gd name="connsiteX26" fmla="*/ 373802 w 845290"/>
                <a:gd name="connsiteY26" fmla="*/ 528257 h 1895095"/>
                <a:gd name="connsiteX27" fmla="*/ 373802 w 845290"/>
                <a:gd name="connsiteY27" fmla="*/ 571120 h 1895095"/>
                <a:gd name="connsiteX28" fmla="*/ 392852 w 845290"/>
                <a:gd name="connsiteY28" fmla="*/ 666370 h 1895095"/>
                <a:gd name="connsiteX29" fmla="*/ 464290 w 845290"/>
                <a:gd name="connsiteY29" fmla="*/ 847345 h 1895095"/>
                <a:gd name="connsiteX30" fmla="*/ 554777 w 845290"/>
                <a:gd name="connsiteY30" fmla="*/ 985457 h 1895095"/>
                <a:gd name="connsiteX31" fmla="*/ 607165 w 845290"/>
                <a:gd name="connsiteY31" fmla="*/ 1094995 h 1895095"/>
                <a:gd name="connsiteX32" fmla="*/ 645265 w 845290"/>
                <a:gd name="connsiteY32" fmla="*/ 1195007 h 1895095"/>
                <a:gd name="connsiteX33" fmla="*/ 688127 w 845290"/>
                <a:gd name="connsiteY33" fmla="*/ 1295020 h 1895095"/>
                <a:gd name="connsiteX34" fmla="*/ 702415 w 845290"/>
                <a:gd name="connsiteY34" fmla="*/ 1375982 h 1895095"/>
                <a:gd name="connsiteX35" fmla="*/ 702415 w 845290"/>
                <a:gd name="connsiteY35" fmla="*/ 1452182 h 1895095"/>
                <a:gd name="connsiteX36" fmla="*/ 769090 w 845290"/>
                <a:gd name="connsiteY36" fmla="*/ 1599820 h 1895095"/>
                <a:gd name="connsiteX37" fmla="*/ 821477 w 845290"/>
                <a:gd name="connsiteY37" fmla="*/ 1709357 h 1895095"/>
                <a:gd name="connsiteX38" fmla="*/ 816715 w 845290"/>
                <a:gd name="connsiteY38" fmla="*/ 1804607 h 1895095"/>
                <a:gd name="connsiteX39" fmla="*/ 845290 w 845290"/>
                <a:gd name="connsiteY39" fmla="*/ 1895095 h 1895095"/>
                <a:gd name="connsiteX40" fmla="*/ 778615 w 845290"/>
                <a:gd name="connsiteY40" fmla="*/ 1885570 h 1895095"/>
                <a:gd name="connsiteX41" fmla="*/ 688127 w 845290"/>
                <a:gd name="connsiteY41" fmla="*/ 1823657 h 1895095"/>
                <a:gd name="connsiteX42" fmla="*/ 635740 w 845290"/>
                <a:gd name="connsiteY42" fmla="*/ 1766507 h 1895095"/>
                <a:gd name="connsiteX43" fmla="*/ 611927 w 845290"/>
                <a:gd name="connsiteY43" fmla="*/ 1723645 h 1895095"/>
                <a:gd name="connsiteX44" fmla="*/ 607165 w 845290"/>
                <a:gd name="connsiteY44" fmla="*/ 1671257 h 1895095"/>
                <a:gd name="connsiteX45" fmla="*/ 602402 w 845290"/>
                <a:gd name="connsiteY45" fmla="*/ 1547432 h 1895095"/>
                <a:gd name="connsiteX46" fmla="*/ 635740 w 845290"/>
                <a:gd name="connsiteY46" fmla="*/ 1371220 h 1895095"/>
                <a:gd name="connsiteX47" fmla="*/ 578590 w 845290"/>
                <a:gd name="connsiteY47" fmla="*/ 1161670 h 1895095"/>
                <a:gd name="connsiteX48" fmla="*/ 545252 w 845290"/>
                <a:gd name="connsiteY48" fmla="*/ 1118807 h 1895095"/>
                <a:gd name="connsiteX49" fmla="*/ 511915 w 845290"/>
                <a:gd name="connsiteY49" fmla="*/ 1094995 h 1895095"/>
                <a:gd name="connsiteX50" fmla="*/ 502390 w 845290"/>
                <a:gd name="connsiteY50" fmla="*/ 1042607 h 1895095"/>
                <a:gd name="connsiteX51" fmla="*/ 473815 w 845290"/>
                <a:gd name="connsiteY51" fmla="*/ 1009270 h 1895095"/>
                <a:gd name="connsiteX52" fmla="*/ 454765 w 845290"/>
                <a:gd name="connsiteY52" fmla="*/ 961645 h 1895095"/>
                <a:gd name="connsiteX53" fmla="*/ 397615 w 845290"/>
                <a:gd name="connsiteY53" fmla="*/ 837820 h 1895095"/>
                <a:gd name="connsiteX54" fmla="*/ 364277 w 845290"/>
                <a:gd name="connsiteY54" fmla="*/ 809245 h 1895095"/>
                <a:gd name="connsiteX55" fmla="*/ 340465 w 845290"/>
                <a:gd name="connsiteY55" fmla="*/ 799720 h 1895095"/>
                <a:gd name="connsiteX56" fmla="*/ 330940 w 845290"/>
                <a:gd name="connsiteY56" fmla="*/ 771145 h 1895095"/>
                <a:gd name="connsiteX57" fmla="*/ 335702 w 845290"/>
                <a:gd name="connsiteY57" fmla="*/ 737807 h 1895095"/>
                <a:gd name="connsiteX58" fmla="*/ 311890 w 845290"/>
                <a:gd name="connsiteY58" fmla="*/ 718757 h 1895095"/>
                <a:gd name="connsiteX59" fmla="*/ 292840 w 845290"/>
                <a:gd name="connsiteY59" fmla="*/ 690182 h 1895095"/>
                <a:gd name="connsiteX60" fmla="*/ 288077 w 845290"/>
                <a:gd name="connsiteY60" fmla="*/ 656845 h 1895095"/>
                <a:gd name="connsiteX61" fmla="*/ 283315 w 845290"/>
                <a:gd name="connsiteY61" fmla="*/ 609220 h 1895095"/>
                <a:gd name="connsiteX62" fmla="*/ 278552 w 845290"/>
                <a:gd name="connsiteY62" fmla="*/ 580645 h 1895095"/>
                <a:gd name="connsiteX63" fmla="*/ 278552 w 845290"/>
                <a:gd name="connsiteY63" fmla="*/ 580645 h 1895095"/>
                <a:gd name="connsiteX64" fmla="*/ 269027 w 845290"/>
                <a:gd name="connsiteY64" fmla="*/ 518732 h 1895095"/>
                <a:gd name="connsiteX65" fmla="*/ 249977 w 845290"/>
                <a:gd name="connsiteY65" fmla="*/ 494920 h 1895095"/>
                <a:gd name="connsiteX66" fmla="*/ 249977 w 845290"/>
                <a:gd name="connsiteY66" fmla="*/ 494920 h 1895095"/>
                <a:gd name="connsiteX67" fmla="*/ 178540 w 845290"/>
                <a:gd name="connsiteY67" fmla="*/ 469659 h 1895095"/>
                <a:gd name="connsiteX68" fmla="*/ 140440 w 845290"/>
                <a:gd name="connsiteY68" fmla="*/ 468530 h 1895095"/>
                <a:gd name="connsiteX69" fmla="*/ 226165 w 845290"/>
                <a:gd name="connsiteY69" fmla="*/ 494919 h 1895095"/>
                <a:gd name="connsiteX70" fmla="*/ 211877 w 845290"/>
                <a:gd name="connsiteY70" fmla="*/ 485395 h 1895095"/>
                <a:gd name="connsiteX71" fmla="*/ 149965 w 845290"/>
                <a:gd name="connsiteY71" fmla="*/ 487334 h 1895095"/>
                <a:gd name="connsiteX72" fmla="*/ 145197 w 845290"/>
                <a:gd name="connsiteY72" fmla="*/ 488750 h 1895095"/>
                <a:gd name="connsiteX73" fmla="*/ 97577 w 845290"/>
                <a:gd name="connsiteY73" fmla="*/ 440840 h 1895095"/>
                <a:gd name="connsiteX0" fmla="*/ 111168 w 858881"/>
                <a:gd name="connsiteY0" fmla="*/ 440840 h 1895095"/>
                <a:gd name="connsiteX1" fmla="*/ 120693 w 858881"/>
                <a:gd name="connsiteY1" fmla="*/ 437770 h 1895095"/>
                <a:gd name="connsiteX2" fmla="*/ 87356 w 858881"/>
                <a:gd name="connsiteY2" fmla="*/ 409195 h 1895095"/>
                <a:gd name="connsiteX3" fmla="*/ 73068 w 858881"/>
                <a:gd name="connsiteY3" fmla="*/ 394907 h 1895095"/>
                <a:gd name="connsiteX4" fmla="*/ 87356 w 858881"/>
                <a:gd name="connsiteY4" fmla="*/ 426869 h 1895095"/>
                <a:gd name="connsiteX5" fmla="*/ 58781 w 858881"/>
                <a:gd name="connsiteY5" fmla="*/ 313944 h 1895095"/>
                <a:gd name="connsiteX6" fmla="*/ 63543 w 858881"/>
                <a:gd name="connsiteY6" fmla="*/ 366333 h 1895095"/>
                <a:gd name="connsiteX7" fmla="*/ 54018 w 858881"/>
                <a:gd name="connsiteY7" fmla="*/ 328233 h 1895095"/>
                <a:gd name="connsiteX8" fmla="*/ 49256 w 858881"/>
                <a:gd name="connsiteY8" fmla="*/ 299657 h 1895095"/>
                <a:gd name="connsiteX9" fmla="*/ 49256 w 858881"/>
                <a:gd name="connsiteY9" fmla="*/ 271082 h 1895095"/>
                <a:gd name="connsiteX10" fmla="*/ 39730 w 858881"/>
                <a:gd name="connsiteY10" fmla="*/ 228220 h 1895095"/>
                <a:gd name="connsiteX11" fmla="*/ 34968 w 858881"/>
                <a:gd name="connsiteY11" fmla="*/ 190120 h 1895095"/>
                <a:gd name="connsiteX12" fmla="*/ 39730 w 858881"/>
                <a:gd name="connsiteY12" fmla="*/ 185357 h 1895095"/>
                <a:gd name="connsiteX13" fmla="*/ 35011 w 858881"/>
                <a:gd name="connsiteY13" fmla="*/ 161793 h 1895095"/>
                <a:gd name="connsiteX14" fmla="*/ 30205 w 858881"/>
                <a:gd name="connsiteY14" fmla="*/ 166308 h 1895095"/>
                <a:gd name="connsiteX15" fmla="*/ 15725 w 858881"/>
                <a:gd name="connsiteY15" fmla="*/ 164561 h 1895095"/>
                <a:gd name="connsiteX16" fmla="*/ 614 w 858881"/>
                <a:gd name="connsiteY16" fmla="*/ 116089 h 1895095"/>
                <a:gd name="connsiteX17" fmla="*/ 62551 w 858881"/>
                <a:gd name="connsiteY17" fmla="*/ 0 h 1895095"/>
                <a:gd name="connsiteX18" fmla="*/ 225469 w 858881"/>
                <a:gd name="connsiteY18" fmla="*/ 90108 h 1895095"/>
                <a:gd name="connsiteX19" fmla="*/ 249280 w 858881"/>
                <a:gd name="connsiteY19" fmla="*/ 99631 h 1895095"/>
                <a:gd name="connsiteX20" fmla="*/ 254043 w 858881"/>
                <a:gd name="connsiteY20" fmla="*/ 137732 h 1895095"/>
                <a:gd name="connsiteX21" fmla="*/ 282618 w 858881"/>
                <a:gd name="connsiteY21" fmla="*/ 180595 h 1895095"/>
                <a:gd name="connsiteX22" fmla="*/ 301668 w 858881"/>
                <a:gd name="connsiteY22" fmla="*/ 275845 h 1895095"/>
                <a:gd name="connsiteX23" fmla="*/ 330243 w 858881"/>
                <a:gd name="connsiteY23" fmla="*/ 328232 h 1895095"/>
                <a:gd name="connsiteX24" fmla="*/ 315956 w 858881"/>
                <a:gd name="connsiteY24" fmla="*/ 342520 h 1895095"/>
                <a:gd name="connsiteX25" fmla="*/ 339767 w 858881"/>
                <a:gd name="connsiteY25" fmla="*/ 337757 h 1895095"/>
                <a:gd name="connsiteX26" fmla="*/ 387393 w 858881"/>
                <a:gd name="connsiteY26" fmla="*/ 528257 h 1895095"/>
                <a:gd name="connsiteX27" fmla="*/ 387393 w 858881"/>
                <a:gd name="connsiteY27" fmla="*/ 571120 h 1895095"/>
                <a:gd name="connsiteX28" fmla="*/ 406443 w 858881"/>
                <a:gd name="connsiteY28" fmla="*/ 666370 h 1895095"/>
                <a:gd name="connsiteX29" fmla="*/ 477881 w 858881"/>
                <a:gd name="connsiteY29" fmla="*/ 847345 h 1895095"/>
                <a:gd name="connsiteX30" fmla="*/ 568368 w 858881"/>
                <a:gd name="connsiteY30" fmla="*/ 985457 h 1895095"/>
                <a:gd name="connsiteX31" fmla="*/ 620756 w 858881"/>
                <a:gd name="connsiteY31" fmla="*/ 1094995 h 1895095"/>
                <a:gd name="connsiteX32" fmla="*/ 658856 w 858881"/>
                <a:gd name="connsiteY32" fmla="*/ 1195007 h 1895095"/>
                <a:gd name="connsiteX33" fmla="*/ 701718 w 858881"/>
                <a:gd name="connsiteY33" fmla="*/ 1295020 h 1895095"/>
                <a:gd name="connsiteX34" fmla="*/ 716006 w 858881"/>
                <a:gd name="connsiteY34" fmla="*/ 1375982 h 1895095"/>
                <a:gd name="connsiteX35" fmla="*/ 716006 w 858881"/>
                <a:gd name="connsiteY35" fmla="*/ 1452182 h 1895095"/>
                <a:gd name="connsiteX36" fmla="*/ 782681 w 858881"/>
                <a:gd name="connsiteY36" fmla="*/ 1599820 h 1895095"/>
                <a:gd name="connsiteX37" fmla="*/ 835068 w 858881"/>
                <a:gd name="connsiteY37" fmla="*/ 1709357 h 1895095"/>
                <a:gd name="connsiteX38" fmla="*/ 830306 w 858881"/>
                <a:gd name="connsiteY38" fmla="*/ 1804607 h 1895095"/>
                <a:gd name="connsiteX39" fmla="*/ 858881 w 858881"/>
                <a:gd name="connsiteY39" fmla="*/ 1895095 h 1895095"/>
                <a:gd name="connsiteX40" fmla="*/ 792206 w 858881"/>
                <a:gd name="connsiteY40" fmla="*/ 1885570 h 1895095"/>
                <a:gd name="connsiteX41" fmla="*/ 701718 w 858881"/>
                <a:gd name="connsiteY41" fmla="*/ 1823657 h 1895095"/>
                <a:gd name="connsiteX42" fmla="*/ 649331 w 858881"/>
                <a:gd name="connsiteY42" fmla="*/ 1766507 h 1895095"/>
                <a:gd name="connsiteX43" fmla="*/ 625518 w 858881"/>
                <a:gd name="connsiteY43" fmla="*/ 1723645 h 1895095"/>
                <a:gd name="connsiteX44" fmla="*/ 620756 w 858881"/>
                <a:gd name="connsiteY44" fmla="*/ 1671257 h 1895095"/>
                <a:gd name="connsiteX45" fmla="*/ 615993 w 858881"/>
                <a:gd name="connsiteY45" fmla="*/ 1547432 h 1895095"/>
                <a:gd name="connsiteX46" fmla="*/ 649331 w 858881"/>
                <a:gd name="connsiteY46" fmla="*/ 1371220 h 1895095"/>
                <a:gd name="connsiteX47" fmla="*/ 592181 w 858881"/>
                <a:gd name="connsiteY47" fmla="*/ 1161670 h 1895095"/>
                <a:gd name="connsiteX48" fmla="*/ 558843 w 858881"/>
                <a:gd name="connsiteY48" fmla="*/ 1118807 h 1895095"/>
                <a:gd name="connsiteX49" fmla="*/ 525506 w 858881"/>
                <a:gd name="connsiteY49" fmla="*/ 1094995 h 1895095"/>
                <a:gd name="connsiteX50" fmla="*/ 515981 w 858881"/>
                <a:gd name="connsiteY50" fmla="*/ 1042607 h 1895095"/>
                <a:gd name="connsiteX51" fmla="*/ 487406 w 858881"/>
                <a:gd name="connsiteY51" fmla="*/ 1009270 h 1895095"/>
                <a:gd name="connsiteX52" fmla="*/ 468356 w 858881"/>
                <a:gd name="connsiteY52" fmla="*/ 961645 h 1895095"/>
                <a:gd name="connsiteX53" fmla="*/ 411206 w 858881"/>
                <a:gd name="connsiteY53" fmla="*/ 837820 h 1895095"/>
                <a:gd name="connsiteX54" fmla="*/ 377868 w 858881"/>
                <a:gd name="connsiteY54" fmla="*/ 809245 h 1895095"/>
                <a:gd name="connsiteX55" fmla="*/ 354056 w 858881"/>
                <a:gd name="connsiteY55" fmla="*/ 799720 h 1895095"/>
                <a:gd name="connsiteX56" fmla="*/ 344531 w 858881"/>
                <a:gd name="connsiteY56" fmla="*/ 771145 h 1895095"/>
                <a:gd name="connsiteX57" fmla="*/ 349293 w 858881"/>
                <a:gd name="connsiteY57" fmla="*/ 737807 h 1895095"/>
                <a:gd name="connsiteX58" fmla="*/ 325481 w 858881"/>
                <a:gd name="connsiteY58" fmla="*/ 718757 h 1895095"/>
                <a:gd name="connsiteX59" fmla="*/ 306431 w 858881"/>
                <a:gd name="connsiteY59" fmla="*/ 690182 h 1895095"/>
                <a:gd name="connsiteX60" fmla="*/ 301668 w 858881"/>
                <a:gd name="connsiteY60" fmla="*/ 656845 h 1895095"/>
                <a:gd name="connsiteX61" fmla="*/ 296906 w 858881"/>
                <a:gd name="connsiteY61" fmla="*/ 609220 h 1895095"/>
                <a:gd name="connsiteX62" fmla="*/ 292143 w 858881"/>
                <a:gd name="connsiteY62" fmla="*/ 580645 h 1895095"/>
                <a:gd name="connsiteX63" fmla="*/ 292143 w 858881"/>
                <a:gd name="connsiteY63" fmla="*/ 580645 h 1895095"/>
                <a:gd name="connsiteX64" fmla="*/ 282618 w 858881"/>
                <a:gd name="connsiteY64" fmla="*/ 518732 h 1895095"/>
                <a:gd name="connsiteX65" fmla="*/ 263568 w 858881"/>
                <a:gd name="connsiteY65" fmla="*/ 494920 h 1895095"/>
                <a:gd name="connsiteX66" fmla="*/ 263568 w 858881"/>
                <a:gd name="connsiteY66" fmla="*/ 494920 h 1895095"/>
                <a:gd name="connsiteX67" fmla="*/ 192131 w 858881"/>
                <a:gd name="connsiteY67" fmla="*/ 469659 h 1895095"/>
                <a:gd name="connsiteX68" fmla="*/ 154031 w 858881"/>
                <a:gd name="connsiteY68" fmla="*/ 468530 h 1895095"/>
                <a:gd name="connsiteX69" fmla="*/ 239756 w 858881"/>
                <a:gd name="connsiteY69" fmla="*/ 494919 h 1895095"/>
                <a:gd name="connsiteX70" fmla="*/ 225468 w 858881"/>
                <a:gd name="connsiteY70" fmla="*/ 485395 h 1895095"/>
                <a:gd name="connsiteX71" fmla="*/ 163556 w 858881"/>
                <a:gd name="connsiteY71" fmla="*/ 487334 h 1895095"/>
                <a:gd name="connsiteX72" fmla="*/ 158788 w 858881"/>
                <a:gd name="connsiteY72" fmla="*/ 488750 h 1895095"/>
                <a:gd name="connsiteX73" fmla="*/ 111168 w 858881"/>
                <a:gd name="connsiteY73" fmla="*/ 440840 h 1895095"/>
                <a:gd name="connsiteX0" fmla="*/ 114458 w 862171"/>
                <a:gd name="connsiteY0" fmla="*/ 440840 h 1895095"/>
                <a:gd name="connsiteX1" fmla="*/ 123983 w 862171"/>
                <a:gd name="connsiteY1" fmla="*/ 437770 h 1895095"/>
                <a:gd name="connsiteX2" fmla="*/ 90646 w 862171"/>
                <a:gd name="connsiteY2" fmla="*/ 409195 h 1895095"/>
                <a:gd name="connsiteX3" fmla="*/ 76358 w 862171"/>
                <a:gd name="connsiteY3" fmla="*/ 394907 h 1895095"/>
                <a:gd name="connsiteX4" fmla="*/ 90646 w 862171"/>
                <a:gd name="connsiteY4" fmla="*/ 426869 h 1895095"/>
                <a:gd name="connsiteX5" fmla="*/ 62071 w 862171"/>
                <a:gd name="connsiteY5" fmla="*/ 313944 h 1895095"/>
                <a:gd name="connsiteX6" fmla="*/ 66833 w 862171"/>
                <a:gd name="connsiteY6" fmla="*/ 366333 h 1895095"/>
                <a:gd name="connsiteX7" fmla="*/ 57308 w 862171"/>
                <a:gd name="connsiteY7" fmla="*/ 328233 h 1895095"/>
                <a:gd name="connsiteX8" fmla="*/ 52546 w 862171"/>
                <a:gd name="connsiteY8" fmla="*/ 299657 h 1895095"/>
                <a:gd name="connsiteX9" fmla="*/ 52546 w 862171"/>
                <a:gd name="connsiteY9" fmla="*/ 271082 h 1895095"/>
                <a:gd name="connsiteX10" fmla="*/ 43020 w 862171"/>
                <a:gd name="connsiteY10" fmla="*/ 228220 h 1895095"/>
                <a:gd name="connsiteX11" fmla="*/ 38258 w 862171"/>
                <a:gd name="connsiteY11" fmla="*/ 190120 h 1895095"/>
                <a:gd name="connsiteX12" fmla="*/ 43020 w 862171"/>
                <a:gd name="connsiteY12" fmla="*/ 185357 h 1895095"/>
                <a:gd name="connsiteX13" fmla="*/ 38301 w 862171"/>
                <a:gd name="connsiteY13" fmla="*/ 161793 h 1895095"/>
                <a:gd name="connsiteX14" fmla="*/ 33495 w 862171"/>
                <a:gd name="connsiteY14" fmla="*/ 166308 h 1895095"/>
                <a:gd name="connsiteX15" fmla="*/ 0 w 862171"/>
                <a:gd name="connsiteY15" fmla="*/ 165860 h 1895095"/>
                <a:gd name="connsiteX16" fmla="*/ 3904 w 862171"/>
                <a:gd name="connsiteY16" fmla="*/ 116089 h 1895095"/>
                <a:gd name="connsiteX17" fmla="*/ 65841 w 862171"/>
                <a:gd name="connsiteY17" fmla="*/ 0 h 1895095"/>
                <a:gd name="connsiteX18" fmla="*/ 228759 w 862171"/>
                <a:gd name="connsiteY18" fmla="*/ 90108 h 1895095"/>
                <a:gd name="connsiteX19" fmla="*/ 252570 w 862171"/>
                <a:gd name="connsiteY19" fmla="*/ 99631 h 1895095"/>
                <a:gd name="connsiteX20" fmla="*/ 257333 w 862171"/>
                <a:gd name="connsiteY20" fmla="*/ 137732 h 1895095"/>
                <a:gd name="connsiteX21" fmla="*/ 285908 w 862171"/>
                <a:gd name="connsiteY21" fmla="*/ 180595 h 1895095"/>
                <a:gd name="connsiteX22" fmla="*/ 304958 w 862171"/>
                <a:gd name="connsiteY22" fmla="*/ 275845 h 1895095"/>
                <a:gd name="connsiteX23" fmla="*/ 333533 w 862171"/>
                <a:gd name="connsiteY23" fmla="*/ 328232 h 1895095"/>
                <a:gd name="connsiteX24" fmla="*/ 319246 w 862171"/>
                <a:gd name="connsiteY24" fmla="*/ 342520 h 1895095"/>
                <a:gd name="connsiteX25" fmla="*/ 343057 w 862171"/>
                <a:gd name="connsiteY25" fmla="*/ 337757 h 1895095"/>
                <a:gd name="connsiteX26" fmla="*/ 390683 w 862171"/>
                <a:gd name="connsiteY26" fmla="*/ 528257 h 1895095"/>
                <a:gd name="connsiteX27" fmla="*/ 390683 w 862171"/>
                <a:gd name="connsiteY27" fmla="*/ 571120 h 1895095"/>
                <a:gd name="connsiteX28" fmla="*/ 409733 w 862171"/>
                <a:gd name="connsiteY28" fmla="*/ 666370 h 1895095"/>
                <a:gd name="connsiteX29" fmla="*/ 481171 w 862171"/>
                <a:gd name="connsiteY29" fmla="*/ 847345 h 1895095"/>
                <a:gd name="connsiteX30" fmla="*/ 571658 w 862171"/>
                <a:gd name="connsiteY30" fmla="*/ 985457 h 1895095"/>
                <a:gd name="connsiteX31" fmla="*/ 624046 w 862171"/>
                <a:gd name="connsiteY31" fmla="*/ 1094995 h 1895095"/>
                <a:gd name="connsiteX32" fmla="*/ 662146 w 862171"/>
                <a:gd name="connsiteY32" fmla="*/ 1195007 h 1895095"/>
                <a:gd name="connsiteX33" fmla="*/ 705008 w 862171"/>
                <a:gd name="connsiteY33" fmla="*/ 1295020 h 1895095"/>
                <a:gd name="connsiteX34" fmla="*/ 719296 w 862171"/>
                <a:gd name="connsiteY34" fmla="*/ 1375982 h 1895095"/>
                <a:gd name="connsiteX35" fmla="*/ 719296 w 862171"/>
                <a:gd name="connsiteY35" fmla="*/ 1452182 h 1895095"/>
                <a:gd name="connsiteX36" fmla="*/ 785971 w 862171"/>
                <a:gd name="connsiteY36" fmla="*/ 1599820 h 1895095"/>
                <a:gd name="connsiteX37" fmla="*/ 838358 w 862171"/>
                <a:gd name="connsiteY37" fmla="*/ 1709357 h 1895095"/>
                <a:gd name="connsiteX38" fmla="*/ 833596 w 862171"/>
                <a:gd name="connsiteY38" fmla="*/ 1804607 h 1895095"/>
                <a:gd name="connsiteX39" fmla="*/ 862171 w 862171"/>
                <a:gd name="connsiteY39" fmla="*/ 1895095 h 1895095"/>
                <a:gd name="connsiteX40" fmla="*/ 795496 w 862171"/>
                <a:gd name="connsiteY40" fmla="*/ 1885570 h 1895095"/>
                <a:gd name="connsiteX41" fmla="*/ 705008 w 862171"/>
                <a:gd name="connsiteY41" fmla="*/ 1823657 h 1895095"/>
                <a:gd name="connsiteX42" fmla="*/ 652621 w 862171"/>
                <a:gd name="connsiteY42" fmla="*/ 1766507 h 1895095"/>
                <a:gd name="connsiteX43" fmla="*/ 628808 w 862171"/>
                <a:gd name="connsiteY43" fmla="*/ 1723645 h 1895095"/>
                <a:gd name="connsiteX44" fmla="*/ 624046 w 862171"/>
                <a:gd name="connsiteY44" fmla="*/ 1671257 h 1895095"/>
                <a:gd name="connsiteX45" fmla="*/ 619283 w 862171"/>
                <a:gd name="connsiteY45" fmla="*/ 1547432 h 1895095"/>
                <a:gd name="connsiteX46" fmla="*/ 652621 w 862171"/>
                <a:gd name="connsiteY46" fmla="*/ 1371220 h 1895095"/>
                <a:gd name="connsiteX47" fmla="*/ 595471 w 862171"/>
                <a:gd name="connsiteY47" fmla="*/ 1161670 h 1895095"/>
                <a:gd name="connsiteX48" fmla="*/ 562133 w 862171"/>
                <a:gd name="connsiteY48" fmla="*/ 1118807 h 1895095"/>
                <a:gd name="connsiteX49" fmla="*/ 528796 w 862171"/>
                <a:gd name="connsiteY49" fmla="*/ 1094995 h 1895095"/>
                <a:gd name="connsiteX50" fmla="*/ 519271 w 862171"/>
                <a:gd name="connsiteY50" fmla="*/ 1042607 h 1895095"/>
                <a:gd name="connsiteX51" fmla="*/ 490696 w 862171"/>
                <a:gd name="connsiteY51" fmla="*/ 1009270 h 1895095"/>
                <a:gd name="connsiteX52" fmla="*/ 471646 w 862171"/>
                <a:gd name="connsiteY52" fmla="*/ 961645 h 1895095"/>
                <a:gd name="connsiteX53" fmla="*/ 414496 w 862171"/>
                <a:gd name="connsiteY53" fmla="*/ 837820 h 1895095"/>
                <a:gd name="connsiteX54" fmla="*/ 381158 w 862171"/>
                <a:gd name="connsiteY54" fmla="*/ 809245 h 1895095"/>
                <a:gd name="connsiteX55" fmla="*/ 357346 w 862171"/>
                <a:gd name="connsiteY55" fmla="*/ 799720 h 1895095"/>
                <a:gd name="connsiteX56" fmla="*/ 347821 w 862171"/>
                <a:gd name="connsiteY56" fmla="*/ 771145 h 1895095"/>
                <a:gd name="connsiteX57" fmla="*/ 352583 w 862171"/>
                <a:gd name="connsiteY57" fmla="*/ 737807 h 1895095"/>
                <a:gd name="connsiteX58" fmla="*/ 328771 w 862171"/>
                <a:gd name="connsiteY58" fmla="*/ 718757 h 1895095"/>
                <a:gd name="connsiteX59" fmla="*/ 309721 w 862171"/>
                <a:gd name="connsiteY59" fmla="*/ 690182 h 1895095"/>
                <a:gd name="connsiteX60" fmla="*/ 304958 w 862171"/>
                <a:gd name="connsiteY60" fmla="*/ 656845 h 1895095"/>
                <a:gd name="connsiteX61" fmla="*/ 300196 w 862171"/>
                <a:gd name="connsiteY61" fmla="*/ 609220 h 1895095"/>
                <a:gd name="connsiteX62" fmla="*/ 295433 w 862171"/>
                <a:gd name="connsiteY62" fmla="*/ 580645 h 1895095"/>
                <a:gd name="connsiteX63" fmla="*/ 295433 w 862171"/>
                <a:gd name="connsiteY63" fmla="*/ 580645 h 1895095"/>
                <a:gd name="connsiteX64" fmla="*/ 285908 w 862171"/>
                <a:gd name="connsiteY64" fmla="*/ 518732 h 1895095"/>
                <a:gd name="connsiteX65" fmla="*/ 266858 w 862171"/>
                <a:gd name="connsiteY65" fmla="*/ 494920 h 1895095"/>
                <a:gd name="connsiteX66" fmla="*/ 266858 w 862171"/>
                <a:gd name="connsiteY66" fmla="*/ 494920 h 1895095"/>
                <a:gd name="connsiteX67" fmla="*/ 195421 w 862171"/>
                <a:gd name="connsiteY67" fmla="*/ 469659 h 1895095"/>
                <a:gd name="connsiteX68" fmla="*/ 157321 w 862171"/>
                <a:gd name="connsiteY68" fmla="*/ 468530 h 1895095"/>
                <a:gd name="connsiteX69" fmla="*/ 243046 w 862171"/>
                <a:gd name="connsiteY69" fmla="*/ 494919 h 1895095"/>
                <a:gd name="connsiteX70" fmla="*/ 228758 w 862171"/>
                <a:gd name="connsiteY70" fmla="*/ 485395 h 1895095"/>
                <a:gd name="connsiteX71" fmla="*/ 166846 w 862171"/>
                <a:gd name="connsiteY71" fmla="*/ 487334 h 1895095"/>
                <a:gd name="connsiteX72" fmla="*/ 162078 w 862171"/>
                <a:gd name="connsiteY72" fmla="*/ 488750 h 1895095"/>
                <a:gd name="connsiteX73" fmla="*/ 114458 w 862171"/>
                <a:gd name="connsiteY73" fmla="*/ 440840 h 1895095"/>
                <a:gd name="connsiteX0" fmla="*/ 114458 w 862171"/>
                <a:gd name="connsiteY0" fmla="*/ 440840 h 1895095"/>
                <a:gd name="connsiteX1" fmla="*/ 123983 w 862171"/>
                <a:gd name="connsiteY1" fmla="*/ 437770 h 1895095"/>
                <a:gd name="connsiteX2" fmla="*/ 90646 w 862171"/>
                <a:gd name="connsiteY2" fmla="*/ 409195 h 1895095"/>
                <a:gd name="connsiteX3" fmla="*/ 76358 w 862171"/>
                <a:gd name="connsiteY3" fmla="*/ 394907 h 1895095"/>
                <a:gd name="connsiteX4" fmla="*/ 90646 w 862171"/>
                <a:gd name="connsiteY4" fmla="*/ 426869 h 1895095"/>
                <a:gd name="connsiteX5" fmla="*/ 62071 w 862171"/>
                <a:gd name="connsiteY5" fmla="*/ 313944 h 1895095"/>
                <a:gd name="connsiteX6" fmla="*/ 66833 w 862171"/>
                <a:gd name="connsiteY6" fmla="*/ 366333 h 1895095"/>
                <a:gd name="connsiteX7" fmla="*/ 57308 w 862171"/>
                <a:gd name="connsiteY7" fmla="*/ 328233 h 1895095"/>
                <a:gd name="connsiteX8" fmla="*/ 52546 w 862171"/>
                <a:gd name="connsiteY8" fmla="*/ 299657 h 1895095"/>
                <a:gd name="connsiteX9" fmla="*/ 52546 w 862171"/>
                <a:gd name="connsiteY9" fmla="*/ 271082 h 1895095"/>
                <a:gd name="connsiteX10" fmla="*/ 24005 w 862171"/>
                <a:gd name="connsiteY10" fmla="*/ 229520 h 1895095"/>
                <a:gd name="connsiteX11" fmla="*/ 38258 w 862171"/>
                <a:gd name="connsiteY11" fmla="*/ 190120 h 1895095"/>
                <a:gd name="connsiteX12" fmla="*/ 43020 w 862171"/>
                <a:gd name="connsiteY12" fmla="*/ 185357 h 1895095"/>
                <a:gd name="connsiteX13" fmla="*/ 38301 w 862171"/>
                <a:gd name="connsiteY13" fmla="*/ 161793 h 1895095"/>
                <a:gd name="connsiteX14" fmla="*/ 33495 w 862171"/>
                <a:gd name="connsiteY14" fmla="*/ 166308 h 1895095"/>
                <a:gd name="connsiteX15" fmla="*/ 0 w 862171"/>
                <a:gd name="connsiteY15" fmla="*/ 165860 h 1895095"/>
                <a:gd name="connsiteX16" fmla="*/ 3904 w 862171"/>
                <a:gd name="connsiteY16" fmla="*/ 116089 h 1895095"/>
                <a:gd name="connsiteX17" fmla="*/ 65841 w 862171"/>
                <a:gd name="connsiteY17" fmla="*/ 0 h 1895095"/>
                <a:gd name="connsiteX18" fmla="*/ 228759 w 862171"/>
                <a:gd name="connsiteY18" fmla="*/ 90108 h 1895095"/>
                <a:gd name="connsiteX19" fmla="*/ 252570 w 862171"/>
                <a:gd name="connsiteY19" fmla="*/ 99631 h 1895095"/>
                <a:gd name="connsiteX20" fmla="*/ 257333 w 862171"/>
                <a:gd name="connsiteY20" fmla="*/ 137732 h 1895095"/>
                <a:gd name="connsiteX21" fmla="*/ 285908 w 862171"/>
                <a:gd name="connsiteY21" fmla="*/ 180595 h 1895095"/>
                <a:gd name="connsiteX22" fmla="*/ 304958 w 862171"/>
                <a:gd name="connsiteY22" fmla="*/ 275845 h 1895095"/>
                <a:gd name="connsiteX23" fmla="*/ 333533 w 862171"/>
                <a:gd name="connsiteY23" fmla="*/ 328232 h 1895095"/>
                <a:gd name="connsiteX24" fmla="*/ 319246 w 862171"/>
                <a:gd name="connsiteY24" fmla="*/ 342520 h 1895095"/>
                <a:gd name="connsiteX25" fmla="*/ 343057 w 862171"/>
                <a:gd name="connsiteY25" fmla="*/ 337757 h 1895095"/>
                <a:gd name="connsiteX26" fmla="*/ 390683 w 862171"/>
                <a:gd name="connsiteY26" fmla="*/ 528257 h 1895095"/>
                <a:gd name="connsiteX27" fmla="*/ 390683 w 862171"/>
                <a:gd name="connsiteY27" fmla="*/ 571120 h 1895095"/>
                <a:gd name="connsiteX28" fmla="*/ 409733 w 862171"/>
                <a:gd name="connsiteY28" fmla="*/ 666370 h 1895095"/>
                <a:gd name="connsiteX29" fmla="*/ 481171 w 862171"/>
                <a:gd name="connsiteY29" fmla="*/ 847345 h 1895095"/>
                <a:gd name="connsiteX30" fmla="*/ 571658 w 862171"/>
                <a:gd name="connsiteY30" fmla="*/ 985457 h 1895095"/>
                <a:gd name="connsiteX31" fmla="*/ 624046 w 862171"/>
                <a:gd name="connsiteY31" fmla="*/ 1094995 h 1895095"/>
                <a:gd name="connsiteX32" fmla="*/ 662146 w 862171"/>
                <a:gd name="connsiteY32" fmla="*/ 1195007 h 1895095"/>
                <a:gd name="connsiteX33" fmla="*/ 705008 w 862171"/>
                <a:gd name="connsiteY33" fmla="*/ 1295020 h 1895095"/>
                <a:gd name="connsiteX34" fmla="*/ 719296 w 862171"/>
                <a:gd name="connsiteY34" fmla="*/ 1375982 h 1895095"/>
                <a:gd name="connsiteX35" fmla="*/ 719296 w 862171"/>
                <a:gd name="connsiteY35" fmla="*/ 1452182 h 1895095"/>
                <a:gd name="connsiteX36" fmla="*/ 785971 w 862171"/>
                <a:gd name="connsiteY36" fmla="*/ 1599820 h 1895095"/>
                <a:gd name="connsiteX37" fmla="*/ 838358 w 862171"/>
                <a:gd name="connsiteY37" fmla="*/ 1709357 h 1895095"/>
                <a:gd name="connsiteX38" fmla="*/ 833596 w 862171"/>
                <a:gd name="connsiteY38" fmla="*/ 1804607 h 1895095"/>
                <a:gd name="connsiteX39" fmla="*/ 862171 w 862171"/>
                <a:gd name="connsiteY39" fmla="*/ 1895095 h 1895095"/>
                <a:gd name="connsiteX40" fmla="*/ 795496 w 862171"/>
                <a:gd name="connsiteY40" fmla="*/ 1885570 h 1895095"/>
                <a:gd name="connsiteX41" fmla="*/ 705008 w 862171"/>
                <a:gd name="connsiteY41" fmla="*/ 1823657 h 1895095"/>
                <a:gd name="connsiteX42" fmla="*/ 652621 w 862171"/>
                <a:gd name="connsiteY42" fmla="*/ 1766507 h 1895095"/>
                <a:gd name="connsiteX43" fmla="*/ 628808 w 862171"/>
                <a:gd name="connsiteY43" fmla="*/ 1723645 h 1895095"/>
                <a:gd name="connsiteX44" fmla="*/ 624046 w 862171"/>
                <a:gd name="connsiteY44" fmla="*/ 1671257 h 1895095"/>
                <a:gd name="connsiteX45" fmla="*/ 619283 w 862171"/>
                <a:gd name="connsiteY45" fmla="*/ 1547432 h 1895095"/>
                <a:gd name="connsiteX46" fmla="*/ 652621 w 862171"/>
                <a:gd name="connsiteY46" fmla="*/ 1371220 h 1895095"/>
                <a:gd name="connsiteX47" fmla="*/ 595471 w 862171"/>
                <a:gd name="connsiteY47" fmla="*/ 1161670 h 1895095"/>
                <a:gd name="connsiteX48" fmla="*/ 562133 w 862171"/>
                <a:gd name="connsiteY48" fmla="*/ 1118807 h 1895095"/>
                <a:gd name="connsiteX49" fmla="*/ 528796 w 862171"/>
                <a:gd name="connsiteY49" fmla="*/ 1094995 h 1895095"/>
                <a:gd name="connsiteX50" fmla="*/ 519271 w 862171"/>
                <a:gd name="connsiteY50" fmla="*/ 1042607 h 1895095"/>
                <a:gd name="connsiteX51" fmla="*/ 490696 w 862171"/>
                <a:gd name="connsiteY51" fmla="*/ 1009270 h 1895095"/>
                <a:gd name="connsiteX52" fmla="*/ 471646 w 862171"/>
                <a:gd name="connsiteY52" fmla="*/ 961645 h 1895095"/>
                <a:gd name="connsiteX53" fmla="*/ 414496 w 862171"/>
                <a:gd name="connsiteY53" fmla="*/ 837820 h 1895095"/>
                <a:gd name="connsiteX54" fmla="*/ 381158 w 862171"/>
                <a:gd name="connsiteY54" fmla="*/ 809245 h 1895095"/>
                <a:gd name="connsiteX55" fmla="*/ 357346 w 862171"/>
                <a:gd name="connsiteY55" fmla="*/ 799720 h 1895095"/>
                <a:gd name="connsiteX56" fmla="*/ 347821 w 862171"/>
                <a:gd name="connsiteY56" fmla="*/ 771145 h 1895095"/>
                <a:gd name="connsiteX57" fmla="*/ 352583 w 862171"/>
                <a:gd name="connsiteY57" fmla="*/ 737807 h 1895095"/>
                <a:gd name="connsiteX58" fmla="*/ 328771 w 862171"/>
                <a:gd name="connsiteY58" fmla="*/ 718757 h 1895095"/>
                <a:gd name="connsiteX59" fmla="*/ 309721 w 862171"/>
                <a:gd name="connsiteY59" fmla="*/ 690182 h 1895095"/>
                <a:gd name="connsiteX60" fmla="*/ 304958 w 862171"/>
                <a:gd name="connsiteY60" fmla="*/ 656845 h 1895095"/>
                <a:gd name="connsiteX61" fmla="*/ 300196 w 862171"/>
                <a:gd name="connsiteY61" fmla="*/ 609220 h 1895095"/>
                <a:gd name="connsiteX62" fmla="*/ 295433 w 862171"/>
                <a:gd name="connsiteY62" fmla="*/ 580645 h 1895095"/>
                <a:gd name="connsiteX63" fmla="*/ 295433 w 862171"/>
                <a:gd name="connsiteY63" fmla="*/ 580645 h 1895095"/>
                <a:gd name="connsiteX64" fmla="*/ 285908 w 862171"/>
                <a:gd name="connsiteY64" fmla="*/ 518732 h 1895095"/>
                <a:gd name="connsiteX65" fmla="*/ 266858 w 862171"/>
                <a:gd name="connsiteY65" fmla="*/ 494920 h 1895095"/>
                <a:gd name="connsiteX66" fmla="*/ 266858 w 862171"/>
                <a:gd name="connsiteY66" fmla="*/ 494920 h 1895095"/>
                <a:gd name="connsiteX67" fmla="*/ 195421 w 862171"/>
                <a:gd name="connsiteY67" fmla="*/ 469659 h 1895095"/>
                <a:gd name="connsiteX68" fmla="*/ 157321 w 862171"/>
                <a:gd name="connsiteY68" fmla="*/ 468530 h 1895095"/>
                <a:gd name="connsiteX69" fmla="*/ 243046 w 862171"/>
                <a:gd name="connsiteY69" fmla="*/ 494919 h 1895095"/>
                <a:gd name="connsiteX70" fmla="*/ 228758 w 862171"/>
                <a:gd name="connsiteY70" fmla="*/ 485395 h 1895095"/>
                <a:gd name="connsiteX71" fmla="*/ 166846 w 862171"/>
                <a:gd name="connsiteY71" fmla="*/ 487334 h 1895095"/>
                <a:gd name="connsiteX72" fmla="*/ 162078 w 862171"/>
                <a:gd name="connsiteY72" fmla="*/ 488750 h 1895095"/>
                <a:gd name="connsiteX73" fmla="*/ 114458 w 862171"/>
                <a:gd name="connsiteY73" fmla="*/ 440840 h 1895095"/>
                <a:gd name="connsiteX0" fmla="*/ 114458 w 862171"/>
                <a:gd name="connsiteY0" fmla="*/ 440840 h 1895095"/>
                <a:gd name="connsiteX1" fmla="*/ 123983 w 862171"/>
                <a:gd name="connsiteY1" fmla="*/ 437770 h 1895095"/>
                <a:gd name="connsiteX2" fmla="*/ 90646 w 862171"/>
                <a:gd name="connsiteY2" fmla="*/ 409195 h 1895095"/>
                <a:gd name="connsiteX3" fmla="*/ 76358 w 862171"/>
                <a:gd name="connsiteY3" fmla="*/ 394907 h 1895095"/>
                <a:gd name="connsiteX4" fmla="*/ 90646 w 862171"/>
                <a:gd name="connsiteY4" fmla="*/ 426869 h 1895095"/>
                <a:gd name="connsiteX5" fmla="*/ 62071 w 862171"/>
                <a:gd name="connsiteY5" fmla="*/ 313944 h 1895095"/>
                <a:gd name="connsiteX6" fmla="*/ 66833 w 862171"/>
                <a:gd name="connsiteY6" fmla="*/ 366333 h 1895095"/>
                <a:gd name="connsiteX7" fmla="*/ 57308 w 862171"/>
                <a:gd name="connsiteY7" fmla="*/ 328233 h 1895095"/>
                <a:gd name="connsiteX8" fmla="*/ 52546 w 862171"/>
                <a:gd name="connsiteY8" fmla="*/ 299657 h 1895095"/>
                <a:gd name="connsiteX9" fmla="*/ 52546 w 862171"/>
                <a:gd name="connsiteY9" fmla="*/ 271082 h 1895095"/>
                <a:gd name="connsiteX10" fmla="*/ 24005 w 862171"/>
                <a:gd name="connsiteY10" fmla="*/ 229520 h 1895095"/>
                <a:gd name="connsiteX11" fmla="*/ 38258 w 862171"/>
                <a:gd name="connsiteY11" fmla="*/ 190120 h 1895095"/>
                <a:gd name="connsiteX12" fmla="*/ 43020 w 862171"/>
                <a:gd name="connsiteY12" fmla="*/ 185357 h 1895095"/>
                <a:gd name="connsiteX13" fmla="*/ 38301 w 862171"/>
                <a:gd name="connsiteY13" fmla="*/ 161793 h 1895095"/>
                <a:gd name="connsiteX14" fmla="*/ 33495 w 862171"/>
                <a:gd name="connsiteY14" fmla="*/ 166308 h 1895095"/>
                <a:gd name="connsiteX15" fmla="*/ 0 w 862171"/>
                <a:gd name="connsiteY15" fmla="*/ 165860 h 1895095"/>
                <a:gd name="connsiteX16" fmla="*/ 3904 w 862171"/>
                <a:gd name="connsiteY16" fmla="*/ 116089 h 1895095"/>
                <a:gd name="connsiteX17" fmla="*/ 65841 w 862171"/>
                <a:gd name="connsiteY17" fmla="*/ 0 h 1895095"/>
                <a:gd name="connsiteX18" fmla="*/ 230027 w 862171"/>
                <a:gd name="connsiteY18" fmla="*/ 25977 h 1895095"/>
                <a:gd name="connsiteX19" fmla="*/ 252570 w 862171"/>
                <a:gd name="connsiteY19" fmla="*/ 99631 h 1895095"/>
                <a:gd name="connsiteX20" fmla="*/ 257333 w 862171"/>
                <a:gd name="connsiteY20" fmla="*/ 137732 h 1895095"/>
                <a:gd name="connsiteX21" fmla="*/ 285908 w 862171"/>
                <a:gd name="connsiteY21" fmla="*/ 180595 h 1895095"/>
                <a:gd name="connsiteX22" fmla="*/ 304958 w 862171"/>
                <a:gd name="connsiteY22" fmla="*/ 275845 h 1895095"/>
                <a:gd name="connsiteX23" fmla="*/ 333533 w 862171"/>
                <a:gd name="connsiteY23" fmla="*/ 328232 h 1895095"/>
                <a:gd name="connsiteX24" fmla="*/ 319246 w 862171"/>
                <a:gd name="connsiteY24" fmla="*/ 342520 h 1895095"/>
                <a:gd name="connsiteX25" fmla="*/ 343057 w 862171"/>
                <a:gd name="connsiteY25" fmla="*/ 337757 h 1895095"/>
                <a:gd name="connsiteX26" fmla="*/ 390683 w 862171"/>
                <a:gd name="connsiteY26" fmla="*/ 528257 h 1895095"/>
                <a:gd name="connsiteX27" fmla="*/ 390683 w 862171"/>
                <a:gd name="connsiteY27" fmla="*/ 571120 h 1895095"/>
                <a:gd name="connsiteX28" fmla="*/ 409733 w 862171"/>
                <a:gd name="connsiteY28" fmla="*/ 666370 h 1895095"/>
                <a:gd name="connsiteX29" fmla="*/ 481171 w 862171"/>
                <a:gd name="connsiteY29" fmla="*/ 847345 h 1895095"/>
                <a:gd name="connsiteX30" fmla="*/ 571658 w 862171"/>
                <a:gd name="connsiteY30" fmla="*/ 985457 h 1895095"/>
                <a:gd name="connsiteX31" fmla="*/ 624046 w 862171"/>
                <a:gd name="connsiteY31" fmla="*/ 1094995 h 1895095"/>
                <a:gd name="connsiteX32" fmla="*/ 662146 w 862171"/>
                <a:gd name="connsiteY32" fmla="*/ 1195007 h 1895095"/>
                <a:gd name="connsiteX33" fmla="*/ 705008 w 862171"/>
                <a:gd name="connsiteY33" fmla="*/ 1295020 h 1895095"/>
                <a:gd name="connsiteX34" fmla="*/ 719296 w 862171"/>
                <a:gd name="connsiteY34" fmla="*/ 1375982 h 1895095"/>
                <a:gd name="connsiteX35" fmla="*/ 719296 w 862171"/>
                <a:gd name="connsiteY35" fmla="*/ 1452182 h 1895095"/>
                <a:gd name="connsiteX36" fmla="*/ 785971 w 862171"/>
                <a:gd name="connsiteY36" fmla="*/ 1599820 h 1895095"/>
                <a:gd name="connsiteX37" fmla="*/ 838358 w 862171"/>
                <a:gd name="connsiteY37" fmla="*/ 1709357 h 1895095"/>
                <a:gd name="connsiteX38" fmla="*/ 833596 w 862171"/>
                <a:gd name="connsiteY38" fmla="*/ 1804607 h 1895095"/>
                <a:gd name="connsiteX39" fmla="*/ 862171 w 862171"/>
                <a:gd name="connsiteY39" fmla="*/ 1895095 h 1895095"/>
                <a:gd name="connsiteX40" fmla="*/ 795496 w 862171"/>
                <a:gd name="connsiteY40" fmla="*/ 1885570 h 1895095"/>
                <a:gd name="connsiteX41" fmla="*/ 705008 w 862171"/>
                <a:gd name="connsiteY41" fmla="*/ 1823657 h 1895095"/>
                <a:gd name="connsiteX42" fmla="*/ 652621 w 862171"/>
                <a:gd name="connsiteY42" fmla="*/ 1766507 h 1895095"/>
                <a:gd name="connsiteX43" fmla="*/ 628808 w 862171"/>
                <a:gd name="connsiteY43" fmla="*/ 1723645 h 1895095"/>
                <a:gd name="connsiteX44" fmla="*/ 624046 w 862171"/>
                <a:gd name="connsiteY44" fmla="*/ 1671257 h 1895095"/>
                <a:gd name="connsiteX45" fmla="*/ 619283 w 862171"/>
                <a:gd name="connsiteY45" fmla="*/ 1547432 h 1895095"/>
                <a:gd name="connsiteX46" fmla="*/ 652621 w 862171"/>
                <a:gd name="connsiteY46" fmla="*/ 1371220 h 1895095"/>
                <a:gd name="connsiteX47" fmla="*/ 595471 w 862171"/>
                <a:gd name="connsiteY47" fmla="*/ 1161670 h 1895095"/>
                <a:gd name="connsiteX48" fmla="*/ 562133 w 862171"/>
                <a:gd name="connsiteY48" fmla="*/ 1118807 h 1895095"/>
                <a:gd name="connsiteX49" fmla="*/ 528796 w 862171"/>
                <a:gd name="connsiteY49" fmla="*/ 1094995 h 1895095"/>
                <a:gd name="connsiteX50" fmla="*/ 519271 w 862171"/>
                <a:gd name="connsiteY50" fmla="*/ 1042607 h 1895095"/>
                <a:gd name="connsiteX51" fmla="*/ 490696 w 862171"/>
                <a:gd name="connsiteY51" fmla="*/ 1009270 h 1895095"/>
                <a:gd name="connsiteX52" fmla="*/ 471646 w 862171"/>
                <a:gd name="connsiteY52" fmla="*/ 961645 h 1895095"/>
                <a:gd name="connsiteX53" fmla="*/ 414496 w 862171"/>
                <a:gd name="connsiteY53" fmla="*/ 837820 h 1895095"/>
                <a:gd name="connsiteX54" fmla="*/ 381158 w 862171"/>
                <a:gd name="connsiteY54" fmla="*/ 809245 h 1895095"/>
                <a:gd name="connsiteX55" fmla="*/ 357346 w 862171"/>
                <a:gd name="connsiteY55" fmla="*/ 799720 h 1895095"/>
                <a:gd name="connsiteX56" fmla="*/ 347821 w 862171"/>
                <a:gd name="connsiteY56" fmla="*/ 771145 h 1895095"/>
                <a:gd name="connsiteX57" fmla="*/ 352583 w 862171"/>
                <a:gd name="connsiteY57" fmla="*/ 737807 h 1895095"/>
                <a:gd name="connsiteX58" fmla="*/ 328771 w 862171"/>
                <a:gd name="connsiteY58" fmla="*/ 718757 h 1895095"/>
                <a:gd name="connsiteX59" fmla="*/ 309721 w 862171"/>
                <a:gd name="connsiteY59" fmla="*/ 690182 h 1895095"/>
                <a:gd name="connsiteX60" fmla="*/ 304958 w 862171"/>
                <a:gd name="connsiteY60" fmla="*/ 656845 h 1895095"/>
                <a:gd name="connsiteX61" fmla="*/ 300196 w 862171"/>
                <a:gd name="connsiteY61" fmla="*/ 609220 h 1895095"/>
                <a:gd name="connsiteX62" fmla="*/ 295433 w 862171"/>
                <a:gd name="connsiteY62" fmla="*/ 580645 h 1895095"/>
                <a:gd name="connsiteX63" fmla="*/ 295433 w 862171"/>
                <a:gd name="connsiteY63" fmla="*/ 580645 h 1895095"/>
                <a:gd name="connsiteX64" fmla="*/ 285908 w 862171"/>
                <a:gd name="connsiteY64" fmla="*/ 518732 h 1895095"/>
                <a:gd name="connsiteX65" fmla="*/ 266858 w 862171"/>
                <a:gd name="connsiteY65" fmla="*/ 494920 h 1895095"/>
                <a:gd name="connsiteX66" fmla="*/ 266858 w 862171"/>
                <a:gd name="connsiteY66" fmla="*/ 494920 h 1895095"/>
                <a:gd name="connsiteX67" fmla="*/ 195421 w 862171"/>
                <a:gd name="connsiteY67" fmla="*/ 469659 h 1895095"/>
                <a:gd name="connsiteX68" fmla="*/ 157321 w 862171"/>
                <a:gd name="connsiteY68" fmla="*/ 468530 h 1895095"/>
                <a:gd name="connsiteX69" fmla="*/ 243046 w 862171"/>
                <a:gd name="connsiteY69" fmla="*/ 494919 h 1895095"/>
                <a:gd name="connsiteX70" fmla="*/ 228758 w 862171"/>
                <a:gd name="connsiteY70" fmla="*/ 485395 h 1895095"/>
                <a:gd name="connsiteX71" fmla="*/ 166846 w 862171"/>
                <a:gd name="connsiteY71" fmla="*/ 487334 h 1895095"/>
                <a:gd name="connsiteX72" fmla="*/ 162078 w 862171"/>
                <a:gd name="connsiteY72" fmla="*/ 488750 h 1895095"/>
                <a:gd name="connsiteX73" fmla="*/ 114458 w 862171"/>
                <a:gd name="connsiteY73" fmla="*/ 440840 h 1895095"/>
                <a:gd name="connsiteX0" fmla="*/ 114458 w 862171"/>
                <a:gd name="connsiteY0" fmla="*/ 444061 h 1898316"/>
                <a:gd name="connsiteX1" fmla="*/ 123983 w 862171"/>
                <a:gd name="connsiteY1" fmla="*/ 440991 h 1898316"/>
                <a:gd name="connsiteX2" fmla="*/ 90646 w 862171"/>
                <a:gd name="connsiteY2" fmla="*/ 412416 h 1898316"/>
                <a:gd name="connsiteX3" fmla="*/ 76358 w 862171"/>
                <a:gd name="connsiteY3" fmla="*/ 398128 h 1898316"/>
                <a:gd name="connsiteX4" fmla="*/ 90646 w 862171"/>
                <a:gd name="connsiteY4" fmla="*/ 430090 h 1898316"/>
                <a:gd name="connsiteX5" fmla="*/ 62071 w 862171"/>
                <a:gd name="connsiteY5" fmla="*/ 317165 h 1898316"/>
                <a:gd name="connsiteX6" fmla="*/ 66833 w 862171"/>
                <a:gd name="connsiteY6" fmla="*/ 369554 h 1898316"/>
                <a:gd name="connsiteX7" fmla="*/ 57308 w 862171"/>
                <a:gd name="connsiteY7" fmla="*/ 331454 h 1898316"/>
                <a:gd name="connsiteX8" fmla="*/ 52546 w 862171"/>
                <a:gd name="connsiteY8" fmla="*/ 302878 h 1898316"/>
                <a:gd name="connsiteX9" fmla="*/ 52546 w 862171"/>
                <a:gd name="connsiteY9" fmla="*/ 274303 h 1898316"/>
                <a:gd name="connsiteX10" fmla="*/ 24005 w 862171"/>
                <a:gd name="connsiteY10" fmla="*/ 232741 h 1898316"/>
                <a:gd name="connsiteX11" fmla="*/ 38258 w 862171"/>
                <a:gd name="connsiteY11" fmla="*/ 193341 h 1898316"/>
                <a:gd name="connsiteX12" fmla="*/ 43020 w 862171"/>
                <a:gd name="connsiteY12" fmla="*/ 188578 h 1898316"/>
                <a:gd name="connsiteX13" fmla="*/ 38301 w 862171"/>
                <a:gd name="connsiteY13" fmla="*/ 165014 h 1898316"/>
                <a:gd name="connsiteX14" fmla="*/ 33495 w 862171"/>
                <a:gd name="connsiteY14" fmla="*/ 169529 h 1898316"/>
                <a:gd name="connsiteX15" fmla="*/ 0 w 862171"/>
                <a:gd name="connsiteY15" fmla="*/ 169081 h 1898316"/>
                <a:gd name="connsiteX16" fmla="*/ 3904 w 862171"/>
                <a:gd name="connsiteY16" fmla="*/ 119310 h 1898316"/>
                <a:gd name="connsiteX17" fmla="*/ 65841 w 862171"/>
                <a:gd name="connsiteY17" fmla="*/ 3221 h 1898316"/>
                <a:gd name="connsiteX18" fmla="*/ 230027 w 862171"/>
                <a:gd name="connsiteY18" fmla="*/ 29198 h 1898316"/>
                <a:gd name="connsiteX19" fmla="*/ 252570 w 862171"/>
                <a:gd name="connsiteY19" fmla="*/ 102852 h 1898316"/>
                <a:gd name="connsiteX20" fmla="*/ 257333 w 862171"/>
                <a:gd name="connsiteY20" fmla="*/ 140953 h 1898316"/>
                <a:gd name="connsiteX21" fmla="*/ 285908 w 862171"/>
                <a:gd name="connsiteY21" fmla="*/ 183816 h 1898316"/>
                <a:gd name="connsiteX22" fmla="*/ 304958 w 862171"/>
                <a:gd name="connsiteY22" fmla="*/ 279066 h 1898316"/>
                <a:gd name="connsiteX23" fmla="*/ 333533 w 862171"/>
                <a:gd name="connsiteY23" fmla="*/ 331453 h 1898316"/>
                <a:gd name="connsiteX24" fmla="*/ 319246 w 862171"/>
                <a:gd name="connsiteY24" fmla="*/ 345741 h 1898316"/>
                <a:gd name="connsiteX25" fmla="*/ 343057 w 862171"/>
                <a:gd name="connsiteY25" fmla="*/ 340978 h 1898316"/>
                <a:gd name="connsiteX26" fmla="*/ 390683 w 862171"/>
                <a:gd name="connsiteY26" fmla="*/ 531478 h 1898316"/>
                <a:gd name="connsiteX27" fmla="*/ 390683 w 862171"/>
                <a:gd name="connsiteY27" fmla="*/ 574341 h 1898316"/>
                <a:gd name="connsiteX28" fmla="*/ 409733 w 862171"/>
                <a:gd name="connsiteY28" fmla="*/ 669591 h 1898316"/>
                <a:gd name="connsiteX29" fmla="*/ 481171 w 862171"/>
                <a:gd name="connsiteY29" fmla="*/ 850566 h 1898316"/>
                <a:gd name="connsiteX30" fmla="*/ 571658 w 862171"/>
                <a:gd name="connsiteY30" fmla="*/ 988678 h 1898316"/>
                <a:gd name="connsiteX31" fmla="*/ 624046 w 862171"/>
                <a:gd name="connsiteY31" fmla="*/ 1098216 h 1898316"/>
                <a:gd name="connsiteX32" fmla="*/ 662146 w 862171"/>
                <a:gd name="connsiteY32" fmla="*/ 1198228 h 1898316"/>
                <a:gd name="connsiteX33" fmla="*/ 705008 w 862171"/>
                <a:gd name="connsiteY33" fmla="*/ 1298241 h 1898316"/>
                <a:gd name="connsiteX34" fmla="*/ 719296 w 862171"/>
                <a:gd name="connsiteY34" fmla="*/ 1379203 h 1898316"/>
                <a:gd name="connsiteX35" fmla="*/ 719296 w 862171"/>
                <a:gd name="connsiteY35" fmla="*/ 1455403 h 1898316"/>
                <a:gd name="connsiteX36" fmla="*/ 785971 w 862171"/>
                <a:gd name="connsiteY36" fmla="*/ 1603041 h 1898316"/>
                <a:gd name="connsiteX37" fmla="*/ 838358 w 862171"/>
                <a:gd name="connsiteY37" fmla="*/ 1712578 h 1898316"/>
                <a:gd name="connsiteX38" fmla="*/ 833596 w 862171"/>
                <a:gd name="connsiteY38" fmla="*/ 1807828 h 1898316"/>
                <a:gd name="connsiteX39" fmla="*/ 862171 w 862171"/>
                <a:gd name="connsiteY39" fmla="*/ 1898316 h 1898316"/>
                <a:gd name="connsiteX40" fmla="*/ 795496 w 862171"/>
                <a:gd name="connsiteY40" fmla="*/ 1888791 h 1898316"/>
                <a:gd name="connsiteX41" fmla="*/ 705008 w 862171"/>
                <a:gd name="connsiteY41" fmla="*/ 1826878 h 1898316"/>
                <a:gd name="connsiteX42" fmla="*/ 652621 w 862171"/>
                <a:gd name="connsiteY42" fmla="*/ 1769728 h 1898316"/>
                <a:gd name="connsiteX43" fmla="*/ 628808 w 862171"/>
                <a:gd name="connsiteY43" fmla="*/ 1726866 h 1898316"/>
                <a:gd name="connsiteX44" fmla="*/ 624046 w 862171"/>
                <a:gd name="connsiteY44" fmla="*/ 1674478 h 1898316"/>
                <a:gd name="connsiteX45" fmla="*/ 619283 w 862171"/>
                <a:gd name="connsiteY45" fmla="*/ 1550653 h 1898316"/>
                <a:gd name="connsiteX46" fmla="*/ 652621 w 862171"/>
                <a:gd name="connsiteY46" fmla="*/ 1374441 h 1898316"/>
                <a:gd name="connsiteX47" fmla="*/ 595471 w 862171"/>
                <a:gd name="connsiteY47" fmla="*/ 1164891 h 1898316"/>
                <a:gd name="connsiteX48" fmla="*/ 562133 w 862171"/>
                <a:gd name="connsiteY48" fmla="*/ 1122028 h 1898316"/>
                <a:gd name="connsiteX49" fmla="*/ 528796 w 862171"/>
                <a:gd name="connsiteY49" fmla="*/ 1098216 h 1898316"/>
                <a:gd name="connsiteX50" fmla="*/ 519271 w 862171"/>
                <a:gd name="connsiteY50" fmla="*/ 1045828 h 1898316"/>
                <a:gd name="connsiteX51" fmla="*/ 490696 w 862171"/>
                <a:gd name="connsiteY51" fmla="*/ 1012491 h 1898316"/>
                <a:gd name="connsiteX52" fmla="*/ 471646 w 862171"/>
                <a:gd name="connsiteY52" fmla="*/ 964866 h 1898316"/>
                <a:gd name="connsiteX53" fmla="*/ 414496 w 862171"/>
                <a:gd name="connsiteY53" fmla="*/ 841041 h 1898316"/>
                <a:gd name="connsiteX54" fmla="*/ 381158 w 862171"/>
                <a:gd name="connsiteY54" fmla="*/ 812466 h 1898316"/>
                <a:gd name="connsiteX55" fmla="*/ 357346 w 862171"/>
                <a:gd name="connsiteY55" fmla="*/ 802941 h 1898316"/>
                <a:gd name="connsiteX56" fmla="*/ 347821 w 862171"/>
                <a:gd name="connsiteY56" fmla="*/ 774366 h 1898316"/>
                <a:gd name="connsiteX57" fmla="*/ 352583 w 862171"/>
                <a:gd name="connsiteY57" fmla="*/ 741028 h 1898316"/>
                <a:gd name="connsiteX58" fmla="*/ 328771 w 862171"/>
                <a:gd name="connsiteY58" fmla="*/ 721978 h 1898316"/>
                <a:gd name="connsiteX59" fmla="*/ 309721 w 862171"/>
                <a:gd name="connsiteY59" fmla="*/ 693403 h 1898316"/>
                <a:gd name="connsiteX60" fmla="*/ 304958 w 862171"/>
                <a:gd name="connsiteY60" fmla="*/ 660066 h 1898316"/>
                <a:gd name="connsiteX61" fmla="*/ 300196 w 862171"/>
                <a:gd name="connsiteY61" fmla="*/ 612441 h 1898316"/>
                <a:gd name="connsiteX62" fmla="*/ 295433 w 862171"/>
                <a:gd name="connsiteY62" fmla="*/ 583866 h 1898316"/>
                <a:gd name="connsiteX63" fmla="*/ 295433 w 862171"/>
                <a:gd name="connsiteY63" fmla="*/ 583866 h 1898316"/>
                <a:gd name="connsiteX64" fmla="*/ 285908 w 862171"/>
                <a:gd name="connsiteY64" fmla="*/ 521953 h 1898316"/>
                <a:gd name="connsiteX65" fmla="*/ 266858 w 862171"/>
                <a:gd name="connsiteY65" fmla="*/ 498141 h 1898316"/>
                <a:gd name="connsiteX66" fmla="*/ 266858 w 862171"/>
                <a:gd name="connsiteY66" fmla="*/ 498141 h 1898316"/>
                <a:gd name="connsiteX67" fmla="*/ 195421 w 862171"/>
                <a:gd name="connsiteY67" fmla="*/ 472880 h 1898316"/>
                <a:gd name="connsiteX68" fmla="*/ 157321 w 862171"/>
                <a:gd name="connsiteY68" fmla="*/ 471751 h 1898316"/>
                <a:gd name="connsiteX69" fmla="*/ 243046 w 862171"/>
                <a:gd name="connsiteY69" fmla="*/ 498140 h 1898316"/>
                <a:gd name="connsiteX70" fmla="*/ 228758 w 862171"/>
                <a:gd name="connsiteY70" fmla="*/ 488616 h 1898316"/>
                <a:gd name="connsiteX71" fmla="*/ 166846 w 862171"/>
                <a:gd name="connsiteY71" fmla="*/ 490555 h 1898316"/>
                <a:gd name="connsiteX72" fmla="*/ 162078 w 862171"/>
                <a:gd name="connsiteY72" fmla="*/ 491971 h 1898316"/>
                <a:gd name="connsiteX73" fmla="*/ 114458 w 862171"/>
                <a:gd name="connsiteY73" fmla="*/ 444061 h 1898316"/>
                <a:gd name="connsiteX0" fmla="*/ 114458 w 862171"/>
                <a:gd name="connsiteY0" fmla="*/ 457553 h 1911808"/>
                <a:gd name="connsiteX1" fmla="*/ 123983 w 862171"/>
                <a:gd name="connsiteY1" fmla="*/ 454483 h 1911808"/>
                <a:gd name="connsiteX2" fmla="*/ 90646 w 862171"/>
                <a:gd name="connsiteY2" fmla="*/ 425908 h 1911808"/>
                <a:gd name="connsiteX3" fmla="*/ 76358 w 862171"/>
                <a:gd name="connsiteY3" fmla="*/ 411620 h 1911808"/>
                <a:gd name="connsiteX4" fmla="*/ 90646 w 862171"/>
                <a:gd name="connsiteY4" fmla="*/ 443582 h 1911808"/>
                <a:gd name="connsiteX5" fmla="*/ 62071 w 862171"/>
                <a:gd name="connsiteY5" fmla="*/ 330657 h 1911808"/>
                <a:gd name="connsiteX6" fmla="*/ 66833 w 862171"/>
                <a:gd name="connsiteY6" fmla="*/ 383046 h 1911808"/>
                <a:gd name="connsiteX7" fmla="*/ 57308 w 862171"/>
                <a:gd name="connsiteY7" fmla="*/ 344946 h 1911808"/>
                <a:gd name="connsiteX8" fmla="*/ 52546 w 862171"/>
                <a:gd name="connsiteY8" fmla="*/ 316370 h 1911808"/>
                <a:gd name="connsiteX9" fmla="*/ 52546 w 862171"/>
                <a:gd name="connsiteY9" fmla="*/ 287795 h 1911808"/>
                <a:gd name="connsiteX10" fmla="*/ 24005 w 862171"/>
                <a:gd name="connsiteY10" fmla="*/ 246233 h 1911808"/>
                <a:gd name="connsiteX11" fmla="*/ 38258 w 862171"/>
                <a:gd name="connsiteY11" fmla="*/ 206833 h 1911808"/>
                <a:gd name="connsiteX12" fmla="*/ 43020 w 862171"/>
                <a:gd name="connsiteY12" fmla="*/ 202070 h 1911808"/>
                <a:gd name="connsiteX13" fmla="*/ 38301 w 862171"/>
                <a:gd name="connsiteY13" fmla="*/ 178506 h 1911808"/>
                <a:gd name="connsiteX14" fmla="*/ 33495 w 862171"/>
                <a:gd name="connsiteY14" fmla="*/ 183021 h 1911808"/>
                <a:gd name="connsiteX15" fmla="*/ 0 w 862171"/>
                <a:gd name="connsiteY15" fmla="*/ 182573 h 1911808"/>
                <a:gd name="connsiteX16" fmla="*/ 3904 w 862171"/>
                <a:gd name="connsiteY16" fmla="*/ 132802 h 1911808"/>
                <a:gd name="connsiteX17" fmla="*/ 65841 w 862171"/>
                <a:gd name="connsiteY17" fmla="*/ 16713 h 1911808"/>
                <a:gd name="connsiteX18" fmla="*/ 230027 w 862171"/>
                <a:gd name="connsiteY18" fmla="*/ 42690 h 1911808"/>
                <a:gd name="connsiteX19" fmla="*/ 252570 w 862171"/>
                <a:gd name="connsiteY19" fmla="*/ 116344 h 1911808"/>
                <a:gd name="connsiteX20" fmla="*/ 257333 w 862171"/>
                <a:gd name="connsiteY20" fmla="*/ 154445 h 1911808"/>
                <a:gd name="connsiteX21" fmla="*/ 285908 w 862171"/>
                <a:gd name="connsiteY21" fmla="*/ 197308 h 1911808"/>
                <a:gd name="connsiteX22" fmla="*/ 304958 w 862171"/>
                <a:gd name="connsiteY22" fmla="*/ 292558 h 1911808"/>
                <a:gd name="connsiteX23" fmla="*/ 333533 w 862171"/>
                <a:gd name="connsiteY23" fmla="*/ 344945 h 1911808"/>
                <a:gd name="connsiteX24" fmla="*/ 319246 w 862171"/>
                <a:gd name="connsiteY24" fmla="*/ 359233 h 1911808"/>
                <a:gd name="connsiteX25" fmla="*/ 343057 w 862171"/>
                <a:gd name="connsiteY25" fmla="*/ 354470 h 1911808"/>
                <a:gd name="connsiteX26" fmla="*/ 390683 w 862171"/>
                <a:gd name="connsiteY26" fmla="*/ 544970 h 1911808"/>
                <a:gd name="connsiteX27" fmla="*/ 390683 w 862171"/>
                <a:gd name="connsiteY27" fmla="*/ 587833 h 1911808"/>
                <a:gd name="connsiteX28" fmla="*/ 409733 w 862171"/>
                <a:gd name="connsiteY28" fmla="*/ 683083 h 1911808"/>
                <a:gd name="connsiteX29" fmla="*/ 481171 w 862171"/>
                <a:gd name="connsiteY29" fmla="*/ 864058 h 1911808"/>
                <a:gd name="connsiteX30" fmla="*/ 571658 w 862171"/>
                <a:gd name="connsiteY30" fmla="*/ 1002170 h 1911808"/>
                <a:gd name="connsiteX31" fmla="*/ 624046 w 862171"/>
                <a:gd name="connsiteY31" fmla="*/ 1111708 h 1911808"/>
                <a:gd name="connsiteX32" fmla="*/ 662146 w 862171"/>
                <a:gd name="connsiteY32" fmla="*/ 1211720 h 1911808"/>
                <a:gd name="connsiteX33" fmla="*/ 705008 w 862171"/>
                <a:gd name="connsiteY33" fmla="*/ 1311733 h 1911808"/>
                <a:gd name="connsiteX34" fmla="*/ 719296 w 862171"/>
                <a:gd name="connsiteY34" fmla="*/ 1392695 h 1911808"/>
                <a:gd name="connsiteX35" fmla="*/ 719296 w 862171"/>
                <a:gd name="connsiteY35" fmla="*/ 1468895 h 1911808"/>
                <a:gd name="connsiteX36" fmla="*/ 785971 w 862171"/>
                <a:gd name="connsiteY36" fmla="*/ 1616533 h 1911808"/>
                <a:gd name="connsiteX37" fmla="*/ 838358 w 862171"/>
                <a:gd name="connsiteY37" fmla="*/ 1726070 h 1911808"/>
                <a:gd name="connsiteX38" fmla="*/ 833596 w 862171"/>
                <a:gd name="connsiteY38" fmla="*/ 1821320 h 1911808"/>
                <a:gd name="connsiteX39" fmla="*/ 862171 w 862171"/>
                <a:gd name="connsiteY39" fmla="*/ 1911808 h 1911808"/>
                <a:gd name="connsiteX40" fmla="*/ 795496 w 862171"/>
                <a:gd name="connsiteY40" fmla="*/ 1902283 h 1911808"/>
                <a:gd name="connsiteX41" fmla="*/ 705008 w 862171"/>
                <a:gd name="connsiteY41" fmla="*/ 1840370 h 1911808"/>
                <a:gd name="connsiteX42" fmla="*/ 652621 w 862171"/>
                <a:gd name="connsiteY42" fmla="*/ 1783220 h 1911808"/>
                <a:gd name="connsiteX43" fmla="*/ 628808 w 862171"/>
                <a:gd name="connsiteY43" fmla="*/ 1740358 h 1911808"/>
                <a:gd name="connsiteX44" fmla="*/ 624046 w 862171"/>
                <a:gd name="connsiteY44" fmla="*/ 1687970 h 1911808"/>
                <a:gd name="connsiteX45" fmla="*/ 619283 w 862171"/>
                <a:gd name="connsiteY45" fmla="*/ 1564145 h 1911808"/>
                <a:gd name="connsiteX46" fmla="*/ 652621 w 862171"/>
                <a:gd name="connsiteY46" fmla="*/ 1387933 h 1911808"/>
                <a:gd name="connsiteX47" fmla="*/ 595471 w 862171"/>
                <a:gd name="connsiteY47" fmla="*/ 1178383 h 1911808"/>
                <a:gd name="connsiteX48" fmla="*/ 562133 w 862171"/>
                <a:gd name="connsiteY48" fmla="*/ 1135520 h 1911808"/>
                <a:gd name="connsiteX49" fmla="*/ 528796 w 862171"/>
                <a:gd name="connsiteY49" fmla="*/ 1111708 h 1911808"/>
                <a:gd name="connsiteX50" fmla="*/ 519271 w 862171"/>
                <a:gd name="connsiteY50" fmla="*/ 1059320 h 1911808"/>
                <a:gd name="connsiteX51" fmla="*/ 490696 w 862171"/>
                <a:gd name="connsiteY51" fmla="*/ 1025983 h 1911808"/>
                <a:gd name="connsiteX52" fmla="*/ 471646 w 862171"/>
                <a:gd name="connsiteY52" fmla="*/ 978358 h 1911808"/>
                <a:gd name="connsiteX53" fmla="*/ 414496 w 862171"/>
                <a:gd name="connsiteY53" fmla="*/ 854533 h 1911808"/>
                <a:gd name="connsiteX54" fmla="*/ 381158 w 862171"/>
                <a:gd name="connsiteY54" fmla="*/ 825958 h 1911808"/>
                <a:gd name="connsiteX55" fmla="*/ 357346 w 862171"/>
                <a:gd name="connsiteY55" fmla="*/ 816433 h 1911808"/>
                <a:gd name="connsiteX56" fmla="*/ 347821 w 862171"/>
                <a:gd name="connsiteY56" fmla="*/ 787858 h 1911808"/>
                <a:gd name="connsiteX57" fmla="*/ 352583 w 862171"/>
                <a:gd name="connsiteY57" fmla="*/ 754520 h 1911808"/>
                <a:gd name="connsiteX58" fmla="*/ 328771 w 862171"/>
                <a:gd name="connsiteY58" fmla="*/ 735470 h 1911808"/>
                <a:gd name="connsiteX59" fmla="*/ 309721 w 862171"/>
                <a:gd name="connsiteY59" fmla="*/ 706895 h 1911808"/>
                <a:gd name="connsiteX60" fmla="*/ 304958 w 862171"/>
                <a:gd name="connsiteY60" fmla="*/ 673558 h 1911808"/>
                <a:gd name="connsiteX61" fmla="*/ 300196 w 862171"/>
                <a:gd name="connsiteY61" fmla="*/ 625933 h 1911808"/>
                <a:gd name="connsiteX62" fmla="*/ 295433 w 862171"/>
                <a:gd name="connsiteY62" fmla="*/ 597358 h 1911808"/>
                <a:gd name="connsiteX63" fmla="*/ 295433 w 862171"/>
                <a:gd name="connsiteY63" fmla="*/ 597358 h 1911808"/>
                <a:gd name="connsiteX64" fmla="*/ 285908 w 862171"/>
                <a:gd name="connsiteY64" fmla="*/ 535445 h 1911808"/>
                <a:gd name="connsiteX65" fmla="*/ 266858 w 862171"/>
                <a:gd name="connsiteY65" fmla="*/ 511633 h 1911808"/>
                <a:gd name="connsiteX66" fmla="*/ 266858 w 862171"/>
                <a:gd name="connsiteY66" fmla="*/ 511633 h 1911808"/>
                <a:gd name="connsiteX67" fmla="*/ 195421 w 862171"/>
                <a:gd name="connsiteY67" fmla="*/ 486372 h 1911808"/>
                <a:gd name="connsiteX68" fmla="*/ 157321 w 862171"/>
                <a:gd name="connsiteY68" fmla="*/ 485243 h 1911808"/>
                <a:gd name="connsiteX69" fmla="*/ 243046 w 862171"/>
                <a:gd name="connsiteY69" fmla="*/ 511632 h 1911808"/>
                <a:gd name="connsiteX70" fmla="*/ 228758 w 862171"/>
                <a:gd name="connsiteY70" fmla="*/ 502108 h 1911808"/>
                <a:gd name="connsiteX71" fmla="*/ 166846 w 862171"/>
                <a:gd name="connsiteY71" fmla="*/ 504047 h 1911808"/>
                <a:gd name="connsiteX72" fmla="*/ 162078 w 862171"/>
                <a:gd name="connsiteY72" fmla="*/ 505463 h 1911808"/>
                <a:gd name="connsiteX73" fmla="*/ 114458 w 862171"/>
                <a:gd name="connsiteY73" fmla="*/ 457553 h 1911808"/>
                <a:gd name="connsiteX0" fmla="*/ 114458 w 862171"/>
                <a:gd name="connsiteY0" fmla="*/ 457553 h 1911808"/>
                <a:gd name="connsiteX1" fmla="*/ 123983 w 862171"/>
                <a:gd name="connsiteY1" fmla="*/ 454483 h 1911808"/>
                <a:gd name="connsiteX2" fmla="*/ 90646 w 862171"/>
                <a:gd name="connsiteY2" fmla="*/ 425908 h 1911808"/>
                <a:gd name="connsiteX3" fmla="*/ 76358 w 862171"/>
                <a:gd name="connsiteY3" fmla="*/ 411620 h 1911808"/>
                <a:gd name="connsiteX4" fmla="*/ 90646 w 862171"/>
                <a:gd name="connsiteY4" fmla="*/ 443582 h 1911808"/>
                <a:gd name="connsiteX5" fmla="*/ 62071 w 862171"/>
                <a:gd name="connsiteY5" fmla="*/ 330657 h 1911808"/>
                <a:gd name="connsiteX6" fmla="*/ 66833 w 862171"/>
                <a:gd name="connsiteY6" fmla="*/ 383046 h 1911808"/>
                <a:gd name="connsiteX7" fmla="*/ 57308 w 862171"/>
                <a:gd name="connsiteY7" fmla="*/ 344946 h 1911808"/>
                <a:gd name="connsiteX8" fmla="*/ 52546 w 862171"/>
                <a:gd name="connsiteY8" fmla="*/ 316370 h 1911808"/>
                <a:gd name="connsiteX9" fmla="*/ 52546 w 862171"/>
                <a:gd name="connsiteY9" fmla="*/ 287795 h 1911808"/>
                <a:gd name="connsiteX10" fmla="*/ 24005 w 862171"/>
                <a:gd name="connsiteY10" fmla="*/ 246233 h 1911808"/>
                <a:gd name="connsiteX11" fmla="*/ 38258 w 862171"/>
                <a:gd name="connsiteY11" fmla="*/ 206833 h 1911808"/>
                <a:gd name="connsiteX12" fmla="*/ 43020 w 862171"/>
                <a:gd name="connsiteY12" fmla="*/ 202070 h 1911808"/>
                <a:gd name="connsiteX13" fmla="*/ 38301 w 862171"/>
                <a:gd name="connsiteY13" fmla="*/ 178506 h 1911808"/>
                <a:gd name="connsiteX14" fmla="*/ 33495 w 862171"/>
                <a:gd name="connsiteY14" fmla="*/ 183021 h 1911808"/>
                <a:gd name="connsiteX15" fmla="*/ 0 w 862171"/>
                <a:gd name="connsiteY15" fmla="*/ 182573 h 1911808"/>
                <a:gd name="connsiteX16" fmla="*/ 3904 w 862171"/>
                <a:gd name="connsiteY16" fmla="*/ 132802 h 1911808"/>
                <a:gd name="connsiteX17" fmla="*/ 65841 w 862171"/>
                <a:gd name="connsiteY17" fmla="*/ 16713 h 1911808"/>
                <a:gd name="connsiteX18" fmla="*/ 230027 w 862171"/>
                <a:gd name="connsiteY18" fmla="*/ 42690 h 1911808"/>
                <a:gd name="connsiteX19" fmla="*/ 252570 w 862171"/>
                <a:gd name="connsiteY19" fmla="*/ 116344 h 1911808"/>
                <a:gd name="connsiteX20" fmla="*/ 257333 w 862171"/>
                <a:gd name="connsiteY20" fmla="*/ 154445 h 1911808"/>
                <a:gd name="connsiteX21" fmla="*/ 285908 w 862171"/>
                <a:gd name="connsiteY21" fmla="*/ 197308 h 1911808"/>
                <a:gd name="connsiteX22" fmla="*/ 304958 w 862171"/>
                <a:gd name="connsiteY22" fmla="*/ 292558 h 1911808"/>
                <a:gd name="connsiteX23" fmla="*/ 333533 w 862171"/>
                <a:gd name="connsiteY23" fmla="*/ 344945 h 1911808"/>
                <a:gd name="connsiteX24" fmla="*/ 319246 w 862171"/>
                <a:gd name="connsiteY24" fmla="*/ 359233 h 1911808"/>
                <a:gd name="connsiteX25" fmla="*/ 343057 w 862171"/>
                <a:gd name="connsiteY25" fmla="*/ 354470 h 1911808"/>
                <a:gd name="connsiteX26" fmla="*/ 390683 w 862171"/>
                <a:gd name="connsiteY26" fmla="*/ 544970 h 1911808"/>
                <a:gd name="connsiteX27" fmla="*/ 390683 w 862171"/>
                <a:gd name="connsiteY27" fmla="*/ 587833 h 1911808"/>
                <a:gd name="connsiteX28" fmla="*/ 409733 w 862171"/>
                <a:gd name="connsiteY28" fmla="*/ 683083 h 1911808"/>
                <a:gd name="connsiteX29" fmla="*/ 481171 w 862171"/>
                <a:gd name="connsiteY29" fmla="*/ 864058 h 1911808"/>
                <a:gd name="connsiteX30" fmla="*/ 571658 w 862171"/>
                <a:gd name="connsiteY30" fmla="*/ 1002170 h 1911808"/>
                <a:gd name="connsiteX31" fmla="*/ 624046 w 862171"/>
                <a:gd name="connsiteY31" fmla="*/ 1111708 h 1911808"/>
                <a:gd name="connsiteX32" fmla="*/ 662146 w 862171"/>
                <a:gd name="connsiteY32" fmla="*/ 1211720 h 1911808"/>
                <a:gd name="connsiteX33" fmla="*/ 705008 w 862171"/>
                <a:gd name="connsiteY33" fmla="*/ 1311733 h 1911808"/>
                <a:gd name="connsiteX34" fmla="*/ 719296 w 862171"/>
                <a:gd name="connsiteY34" fmla="*/ 1392695 h 1911808"/>
                <a:gd name="connsiteX35" fmla="*/ 719296 w 862171"/>
                <a:gd name="connsiteY35" fmla="*/ 1468895 h 1911808"/>
                <a:gd name="connsiteX36" fmla="*/ 785971 w 862171"/>
                <a:gd name="connsiteY36" fmla="*/ 1616533 h 1911808"/>
                <a:gd name="connsiteX37" fmla="*/ 838358 w 862171"/>
                <a:gd name="connsiteY37" fmla="*/ 1726070 h 1911808"/>
                <a:gd name="connsiteX38" fmla="*/ 833596 w 862171"/>
                <a:gd name="connsiteY38" fmla="*/ 1821320 h 1911808"/>
                <a:gd name="connsiteX39" fmla="*/ 862171 w 862171"/>
                <a:gd name="connsiteY39" fmla="*/ 1911808 h 1911808"/>
                <a:gd name="connsiteX40" fmla="*/ 795496 w 862171"/>
                <a:gd name="connsiteY40" fmla="*/ 1902283 h 1911808"/>
                <a:gd name="connsiteX41" fmla="*/ 705008 w 862171"/>
                <a:gd name="connsiteY41" fmla="*/ 1840370 h 1911808"/>
                <a:gd name="connsiteX42" fmla="*/ 652621 w 862171"/>
                <a:gd name="connsiteY42" fmla="*/ 1783220 h 1911808"/>
                <a:gd name="connsiteX43" fmla="*/ 628808 w 862171"/>
                <a:gd name="connsiteY43" fmla="*/ 1740358 h 1911808"/>
                <a:gd name="connsiteX44" fmla="*/ 624046 w 862171"/>
                <a:gd name="connsiteY44" fmla="*/ 1687970 h 1911808"/>
                <a:gd name="connsiteX45" fmla="*/ 619283 w 862171"/>
                <a:gd name="connsiteY45" fmla="*/ 1564145 h 1911808"/>
                <a:gd name="connsiteX46" fmla="*/ 652621 w 862171"/>
                <a:gd name="connsiteY46" fmla="*/ 1387933 h 1911808"/>
                <a:gd name="connsiteX47" fmla="*/ 595471 w 862171"/>
                <a:gd name="connsiteY47" fmla="*/ 1178383 h 1911808"/>
                <a:gd name="connsiteX48" fmla="*/ 562133 w 862171"/>
                <a:gd name="connsiteY48" fmla="*/ 1135520 h 1911808"/>
                <a:gd name="connsiteX49" fmla="*/ 528796 w 862171"/>
                <a:gd name="connsiteY49" fmla="*/ 1111708 h 1911808"/>
                <a:gd name="connsiteX50" fmla="*/ 519271 w 862171"/>
                <a:gd name="connsiteY50" fmla="*/ 1059320 h 1911808"/>
                <a:gd name="connsiteX51" fmla="*/ 490696 w 862171"/>
                <a:gd name="connsiteY51" fmla="*/ 1025983 h 1911808"/>
                <a:gd name="connsiteX52" fmla="*/ 471646 w 862171"/>
                <a:gd name="connsiteY52" fmla="*/ 978358 h 1911808"/>
                <a:gd name="connsiteX53" fmla="*/ 414496 w 862171"/>
                <a:gd name="connsiteY53" fmla="*/ 854533 h 1911808"/>
                <a:gd name="connsiteX54" fmla="*/ 381158 w 862171"/>
                <a:gd name="connsiteY54" fmla="*/ 825958 h 1911808"/>
                <a:gd name="connsiteX55" fmla="*/ 357346 w 862171"/>
                <a:gd name="connsiteY55" fmla="*/ 816433 h 1911808"/>
                <a:gd name="connsiteX56" fmla="*/ 347821 w 862171"/>
                <a:gd name="connsiteY56" fmla="*/ 787858 h 1911808"/>
                <a:gd name="connsiteX57" fmla="*/ 352583 w 862171"/>
                <a:gd name="connsiteY57" fmla="*/ 754520 h 1911808"/>
                <a:gd name="connsiteX58" fmla="*/ 328771 w 862171"/>
                <a:gd name="connsiteY58" fmla="*/ 735470 h 1911808"/>
                <a:gd name="connsiteX59" fmla="*/ 309721 w 862171"/>
                <a:gd name="connsiteY59" fmla="*/ 706895 h 1911808"/>
                <a:gd name="connsiteX60" fmla="*/ 304958 w 862171"/>
                <a:gd name="connsiteY60" fmla="*/ 673558 h 1911808"/>
                <a:gd name="connsiteX61" fmla="*/ 300196 w 862171"/>
                <a:gd name="connsiteY61" fmla="*/ 625933 h 1911808"/>
                <a:gd name="connsiteX62" fmla="*/ 295433 w 862171"/>
                <a:gd name="connsiteY62" fmla="*/ 597358 h 1911808"/>
                <a:gd name="connsiteX63" fmla="*/ 295433 w 862171"/>
                <a:gd name="connsiteY63" fmla="*/ 597358 h 1911808"/>
                <a:gd name="connsiteX64" fmla="*/ 285908 w 862171"/>
                <a:gd name="connsiteY64" fmla="*/ 535445 h 1911808"/>
                <a:gd name="connsiteX65" fmla="*/ 266858 w 862171"/>
                <a:gd name="connsiteY65" fmla="*/ 511633 h 1911808"/>
                <a:gd name="connsiteX66" fmla="*/ 266858 w 862171"/>
                <a:gd name="connsiteY66" fmla="*/ 511633 h 1911808"/>
                <a:gd name="connsiteX67" fmla="*/ 195421 w 862171"/>
                <a:gd name="connsiteY67" fmla="*/ 486372 h 1911808"/>
                <a:gd name="connsiteX68" fmla="*/ 157321 w 862171"/>
                <a:gd name="connsiteY68" fmla="*/ 485243 h 1911808"/>
                <a:gd name="connsiteX69" fmla="*/ 243046 w 862171"/>
                <a:gd name="connsiteY69" fmla="*/ 511632 h 1911808"/>
                <a:gd name="connsiteX70" fmla="*/ 228758 w 862171"/>
                <a:gd name="connsiteY70" fmla="*/ 502108 h 1911808"/>
                <a:gd name="connsiteX71" fmla="*/ 166846 w 862171"/>
                <a:gd name="connsiteY71" fmla="*/ 504047 h 1911808"/>
                <a:gd name="connsiteX72" fmla="*/ 165379 w 862171"/>
                <a:gd name="connsiteY72" fmla="*/ 478553 h 1911808"/>
                <a:gd name="connsiteX73" fmla="*/ 114458 w 862171"/>
                <a:gd name="connsiteY73" fmla="*/ 457553 h 1911808"/>
                <a:gd name="connsiteX0" fmla="*/ 114458 w 862171"/>
                <a:gd name="connsiteY0" fmla="*/ 457553 h 1911808"/>
                <a:gd name="connsiteX1" fmla="*/ 123983 w 862171"/>
                <a:gd name="connsiteY1" fmla="*/ 454483 h 1911808"/>
                <a:gd name="connsiteX2" fmla="*/ 90646 w 862171"/>
                <a:gd name="connsiteY2" fmla="*/ 425908 h 1911808"/>
                <a:gd name="connsiteX3" fmla="*/ 76358 w 862171"/>
                <a:gd name="connsiteY3" fmla="*/ 411620 h 1911808"/>
                <a:gd name="connsiteX4" fmla="*/ 90646 w 862171"/>
                <a:gd name="connsiteY4" fmla="*/ 443582 h 1911808"/>
                <a:gd name="connsiteX5" fmla="*/ 62071 w 862171"/>
                <a:gd name="connsiteY5" fmla="*/ 330657 h 1911808"/>
                <a:gd name="connsiteX6" fmla="*/ 66833 w 862171"/>
                <a:gd name="connsiteY6" fmla="*/ 383046 h 1911808"/>
                <a:gd name="connsiteX7" fmla="*/ 57308 w 862171"/>
                <a:gd name="connsiteY7" fmla="*/ 344946 h 1911808"/>
                <a:gd name="connsiteX8" fmla="*/ 52546 w 862171"/>
                <a:gd name="connsiteY8" fmla="*/ 316370 h 1911808"/>
                <a:gd name="connsiteX9" fmla="*/ 52546 w 862171"/>
                <a:gd name="connsiteY9" fmla="*/ 287795 h 1911808"/>
                <a:gd name="connsiteX10" fmla="*/ 24005 w 862171"/>
                <a:gd name="connsiteY10" fmla="*/ 246233 h 1911808"/>
                <a:gd name="connsiteX11" fmla="*/ 38258 w 862171"/>
                <a:gd name="connsiteY11" fmla="*/ 206833 h 1911808"/>
                <a:gd name="connsiteX12" fmla="*/ 43020 w 862171"/>
                <a:gd name="connsiteY12" fmla="*/ 202070 h 1911808"/>
                <a:gd name="connsiteX13" fmla="*/ 38301 w 862171"/>
                <a:gd name="connsiteY13" fmla="*/ 178506 h 1911808"/>
                <a:gd name="connsiteX14" fmla="*/ 33495 w 862171"/>
                <a:gd name="connsiteY14" fmla="*/ 183021 h 1911808"/>
                <a:gd name="connsiteX15" fmla="*/ 0 w 862171"/>
                <a:gd name="connsiteY15" fmla="*/ 182573 h 1911808"/>
                <a:gd name="connsiteX16" fmla="*/ 3904 w 862171"/>
                <a:gd name="connsiteY16" fmla="*/ 132802 h 1911808"/>
                <a:gd name="connsiteX17" fmla="*/ 65841 w 862171"/>
                <a:gd name="connsiteY17" fmla="*/ 16713 h 1911808"/>
                <a:gd name="connsiteX18" fmla="*/ 230027 w 862171"/>
                <a:gd name="connsiteY18" fmla="*/ 42690 h 1911808"/>
                <a:gd name="connsiteX19" fmla="*/ 252570 w 862171"/>
                <a:gd name="connsiteY19" fmla="*/ 116344 h 1911808"/>
                <a:gd name="connsiteX20" fmla="*/ 257333 w 862171"/>
                <a:gd name="connsiteY20" fmla="*/ 154445 h 1911808"/>
                <a:gd name="connsiteX21" fmla="*/ 285908 w 862171"/>
                <a:gd name="connsiteY21" fmla="*/ 197308 h 1911808"/>
                <a:gd name="connsiteX22" fmla="*/ 304958 w 862171"/>
                <a:gd name="connsiteY22" fmla="*/ 292558 h 1911808"/>
                <a:gd name="connsiteX23" fmla="*/ 333533 w 862171"/>
                <a:gd name="connsiteY23" fmla="*/ 344945 h 1911808"/>
                <a:gd name="connsiteX24" fmla="*/ 319246 w 862171"/>
                <a:gd name="connsiteY24" fmla="*/ 359233 h 1911808"/>
                <a:gd name="connsiteX25" fmla="*/ 343057 w 862171"/>
                <a:gd name="connsiteY25" fmla="*/ 354470 h 1911808"/>
                <a:gd name="connsiteX26" fmla="*/ 390683 w 862171"/>
                <a:gd name="connsiteY26" fmla="*/ 544970 h 1911808"/>
                <a:gd name="connsiteX27" fmla="*/ 390683 w 862171"/>
                <a:gd name="connsiteY27" fmla="*/ 587833 h 1911808"/>
                <a:gd name="connsiteX28" fmla="*/ 409733 w 862171"/>
                <a:gd name="connsiteY28" fmla="*/ 683083 h 1911808"/>
                <a:gd name="connsiteX29" fmla="*/ 481171 w 862171"/>
                <a:gd name="connsiteY29" fmla="*/ 864058 h 1911808"/>
                <a:gd name="connsiteX30" fmla="*/ 571658 w 862171"/>
                <a:gd name="connsiteY30" fmla="*/ 1002170 h 1911808"/>
                <a:gd name="connsiteX31" fmla="*/ 624046 w 862171"/>
                <a:gd name="connsiteY31" fmla="*/ 1111708 h 1911808"/>
                <a:gd name="connsiteX32" fmla="*/ 662146 w 862171"/>
                <a:gd name="connsiteY32" fmla="*/ 1211720 h 1911808"/>
                <a:gd name="connsiteX33" fmla="*/ 705008 w 862171"/>
                <a:gd name="connsiteY33" fmla="*/ 1311733 h 1911808"/>
                <a:gd name="connsiteX34" fmla="*/ 719296 w 862171"/>
                <a:gd name="connsiteY34" fmla="*/ 1392695 h 1911808"/>
                <a:gd name="connsiteX35" fmla="*/ 719296 w 862171"/>
                <a:gd name="connsiteY35" fmla="*/ 1468895 h 1911808"/>
                <a:gd name="connsiteX36" fmla="*/ 785971 w 862171"/>
                <a:gd name="connsiteY36" fmla="*/ 1616533 h 1911808"/>
                <a:gd name="connsiteX37" fmla="*/ 838358 w 862171"/>
                <a:gd name="connsiteY37" fmla="*/ 1726070 h 1911808"/>
                <a:gd name="connsiteX38" fmla="*/ 833596 w 862171"/>
                <a:gd name="connsiteY38" fmla="*/ 1821320 h 1911808"/>
                <a:gd name="connsiteX39" fmla="*/ 862171 w 862171"/>
                <a:gd name="connsiteY39" fmla="*/ 1911808 h 1911808"/>
                <a:gd name="connsiteX40" fmla="*/ 795496 w 862171"/>
                <a:gd name="connsiteY40" fmla="*/ 1902283 h 1911808"/>
                <a:gd name="connsiteX41" fmla="*/ 705008 w 862171"/>
                <a:gd name="connsiteY41" fmla="*/ 1840370 h 1911808"/>
                <a:gd name="connsiteX42" fmla="*/ 652621 w 862171"/>
                <a:gd name="connsiteY42" fmla="*/ 1783220 h 1911808"/>
                <a:gd name="connsiteX43" fmla="*/ 628808 w 862171"/>
                <a:gd name="connsiteY43" fmla="*/ 1740358 h 1911808"/>
                <a:gd name="connsiteX44" fmla="*/ 624046 w 862171"/>
                <a:gd name="connsiteY44" fmla="*/ 1687970 h 1911808"/>
                <a:gd name="connsiteX45" fmla="*/ 619283 w 862171"/>
                <a:gd name="connsiteY45" fmla="*/ 1564145 h 1911808"/>
                <a:gd name="connsiteX46" fmla="*/ 652621 w 862171"/>
                <a:gd name="connsiteY46" fmla="*/ 1387933 h 1911808"/>
                <a:gd name="connsiteX47" fmla="*/ 595471 w 862171"/>
                <a:gd name="connsiteY47" fmla="*/ 1178383 h 1911808"/>
                <a:gd name="connsiteX48" fmla="*/ 562133 w 862171"/>
                <a:gd name="connsiteY48" fmla="*/ 1135520 h 1911808"/>
                <a:gd name="connsiteX49" fmla="*/ 528796 w 862171"/>
                <a:gd name="connsiteY49" fmla="*/ 1111708 h 1911808"/>
                <a:gd name="connsiteX50" fmla="*/ 519271 w 862171"/>
                <a:gd name="connsiteY50" fmla="*/ 1059320 h 1911808"/>
                <a:gd name="connsiteX51" fmla="*/ 490696 w 862171"/>
                <a:gd name="connsiteY51" fmla="*/ 1025983 h 1911808"/>
                <a:gd name="connsiteX52" fmla="*/ 471646 w 862171"/>
                <a:gd name="connsiteY52" fmla="*/ 978358 h 1911808"/>
                <a:gd name="connsiteX53" fmla="*/ 414496 w 862171"/>
                <a:gd name="connsiteY53" fmla="*/ 854533 h 1911808"/>
                <a:gd name="connsiteX54" fmla="*/ 381158 w 862171"/>
                <a:gd name="connsiteY54" fmla="*/ 825958 h 1911808"/>
                <a:gd name="connsiteX55" fmla="*/ 357346 w 862171"/>
                <a:gd name="connsiteY55" fmla="*/ 816433 h 1911808"/>
                <a:gd name="connsiteX56" fmla="*/ 347821 w 862171"/>
                <a:gd name="connsiteY56" fmla="*/ 787858 h 1911808"/>
                <a:gd name="connsiteX57" fmla="*/ 352583 w 862171"/>
                <a:gd name="connsiteY57" fmla="*/ 754520 h 1911808"/>
                <a:gd name="connsiteX58" fmla="*/ 328771 w 862171"/>
                <a:gd name="connsiteY58" fmla="*/ 735470 h 1911808"/>
                <a:gd name="connsiteX59" fmla="*/ 309721 w 862171"/>
                <a:gd name="connsiteY59" fmla="*/ 706895 h 1911808"/>
                <a:gd name="connsiteX60" fmla="*/ 304958 w 862171"/>
                <a:gd name="connsiteY60" fmla="*/ 673558 h 1911808"/>
                <a:gd name="connsiteX61" fmla="*/ 300196 w 862171"/>
                <a:gd name="connsiteY61" fmla="*/ 625933 h 1911808"/>
                <a:gd name="connsiteX62" fmla="*/ 295433 w 862171"/>
                <a:gd name="connsiteY62" fmla="*/ 597358 h 1911808"/>
                <a:gd name="connsiteX63" fmla="*/ 295433 w 862171"/>
                <a:gd name="connsiteY63" fmla="*/ 597358 h 1911808"/>
                <a:gd name="connsiteX64" fmla="*/ 285908 w 862171"/>
                <a:gd name="connsiteY64" fmla="*/ 535445 h 1911808"/>
                <a:gd name="connsiteX65" fmla="*/ 266858 w 862171"/>
                <a:gd name="connsiteY65" fmla="*/ 511633 h 1911808"/>
                <a:gd name="connsiteX66" fmla="*/ 266858 w 862171"/>
                <a:gd name="connsiteY66" fmla="*/ 511633 h 1911808"/>
                <a:gd name="connsiteX67" fmla="*/ 195421 w 862171"/>
                <a:gd name="connsiteY67" fmla="*/ 486372 h 1911808"/>
                <a:gd name="connsiteX68" fmla="*/ 157321 w 862171"/>
                <a:gd name="connsiteY68" fmla="*/ 485243 h 1911808"/>
                <a:gd name="connsiteX69" fmla="*/ 243046 w 862171"/>
                <a:gd name="connsiteY69" fmla="*/ 511632 h 1911808"/>
                <a:gd name="connsiteX70" fmla="*/ 228758 w 862171"/>
                <a:gd name="connsiteY70" fmla="*/ 502108 h 1911808"/>
                <a:gd name="connsiteX71" fmla="*/ 140175 w 862171"/>
                <a:gd name="connsiteY71" fmla="*/ 452499 h 1911808"/>
                <a:gd name="connsiteX72" fmla="*/ 165379 w 862171"/>
                <a:gd name="connsiteY72" fmla="*/ 478553 h 1911808"/>
                <a:gd name="connsiteX73" fmla="*/ 114458 w 862171"/>
                <a:gd name="connsiteY73" fmla="*/ 457553 h 1911808"/>
                <a:gd name="connsiteX0" fmla="*/ 132458 w 880171"/>
                <a:gd name="connsiteY0" fmla="*/ 457553 h 1911808"/>
                <a:gd name="connsiteX1" fmla="*/ 141983 w 880171"/>
                <a:gd name="connsiteY1" fmla="*/ 454483 h 1911808"/>
                <a:gd name="connsiteX2" fmla="*/ 108646 w 880171"/>
                <a:gd name="connsiteY2" fmla="*/ 425908 h 1911808"/>
                <a:gd name="connsiteX3" fmla="*/ 94358 w 880171"/>
                <a:gd name="connsiteY3" fmla="*/ 411620 h 1911808"/>
                <a:gd name="connsiteX4" fmla="*/ 108646 w 880171"/>
                <a:gd name="connsiteY4" fmla="*/ 443582 h 1911808"/>
                <a:gd name="connsiteX5" fmla="*/ 80071 w 880171"/>
                <a:gd name="connsiteY5" fmla="*/ 330657 h 1911808"/>
                <a:gd name="connsiteX6" fmla="*/ 84833 w 880171"/>
                <a:gd name="connsiteY6" fmla="*/ 383046 h 1911808"/>
                <a:gd name="connsiteX7" fmla="*/ 75308 w 880171"/>
                <a:gd name="connsiteY7" fmla="*/ 344946 h 1911808"/>
                <a:gd name="connsiteX8" fmla="*/ 70546 w 880171"/>
                <a:gd name="connsiteY8" fmla="*/ 316370 h 1911808"/>
                <a:gd name="connsiteX9" fmla="*/ 70546 w 880171"/>
                <a:gd name="connsiteY9" fmla="*/ 287795 h 1911808"/>
                <a:gd name="connsiteX10" fmla="*/ 42005 w 880171"/>
                <a:gd name="connsiteY10" fmla="*/ 246233 h 1911808"/>
                <a:gd name="connsiteX11" fmla="*/ 56258 w 880171"/>
                <a:gd name="connsiteY11" fmla="*/ 206833 h 1911808"/>
                <a:gd name="connsiteX12" fmla="*/ 61020 w 880171"/>
                <a:gd name="connsiteY12" fmla="*/ 202070 h 1911808"/>
                <a:gd name="connsiteX13" fmla="*/ 56301 w 880171"/>
                <a:gd name="connsiteY13" fmla="*/ 178506 h 1911808"/>
                <a:gd name="connsiteX14" fmla="*/ 51495 w 880171"/>
                <a:gd name="connsiteY14" fmla="*/ 183021 h 1911808"/>
                <a:gd name="connsiteX15" fmla="*/ 18000 w 880171"/>
                <a:gd name="connsiteY15" fmla="*/ 182573 h 1911808"/>
                <a:gd name="connsiteX16" fmla="*/ 566 w 880171"/>
                <a:gd name="connsiteY16" fmla="*/ 91565 h 1911808"/>
                <a:gd name="connsiteX17" fmla="*/ 83841 w 880171"/>
                <a:gd name="connsiteY17" fmla="*/ 16713 h 1911808"/>
                <a:gd name="connsiteX18" fmla="*/ 248027 w 880171"/>
                <a:gd name="connsiteY18" fmla="*/ 42690 h 1911808"/>
                <a:gd name="connsiteX19" fmla="*/ 270570 w 880171"/>
                <a:gd name="connsiteY19" fmla="*/ 116344 h 1911808"/>
                <a:gd name="connsiteX20" fmla="*/ 275333 w 880171"/>
                <a:gd name="connsiteY20" fmla="*/ 154445 h 1911808"/>
                <a:gd name="connsiteX21" fmla="*/ 303908 w 880171"/>
                <a:gd name="connsiteY21" fmla="*/ 197308 h 1911808"/>
                <a:gd name="connsiteX22" fmla="*/ 322958 w 880171"/>
                <a:gd name="connsiteY22" fmla="*/ 292558 h 1911808"/>
                <a:gd name="connsiteX23" fmla="*/ 351533 w 880171"/>
                <a:gd name="connsiteY23" fmla="*/ 344945 h 1911808"/>
                <a:gd name="connsiteX24" fmla="*/ 337246 w 880171"/>
                <a:gd name="connsiteY24" fmla="*/ 359233 h 1911808"/>
                <a:gd name="connsiteX25" fmla="*/ 361057 w 880171"/>
                <a:gd name="connsiteY25" fmla="*/ 354470 h 1911808"/>
                <a:gd name="connsiteX26" fmla="*/ 408683 w 880171"/>
                <a:gd name="connsiteY26" fmla="*/ 544970 h 1911808"/>
                <a:gd name="connsiteX27" fmla="*/ 408683 w 880171"/>
                <a:gd name="connsiteY27" fmla="*/ 587833 h 1911808"/>
                <a:gd name="connsiteX28" fmla="*/ 427733 w 880171"/>
                <a:gd name="connsiteY28" fmla="*/ 683083 h 1911808"/>
                <a:gd name="connsiteX29" fmla="*/ 499171 w 880171"/>
                <a:gd name="connsiteY29" fmla="*/ 864058 h 1911808"/>
                <a:gd name="connsiteX30" fmla="*/ 589658 w 880171"/>
                <a:gd name="connsiteY30" fmla="*/ 1002170 h 1911808"/>
                <a:gd name="connsiteX31" fmla="*/ 642046 w 880171"/>
                <a:gd name="connsiteY31" fmla="*/ 1111708 h 1911808"/>
                <a:gd name="connsiteX32" fmla="*/ 680146 w 880171"/>
                <a:gd name="connsiteY32" fmla="*/ 1211720 h 1911808"/>
                <a:gd name="connsiteX33" fmla="*/ 723008 w 880171"/>
                <a:gd name="connsiteY33" fmla="*/ 1311733 h 1911808"/>
                <a:gd name="connsiteX34" fmla="*/ 737296 w 880171"/>
                <a:gd name="connsiteY34" fmla="*/ 1392695 h 1911808"/>
                <a:gd name="connsiteX35" fmla="*/ 737296 w 880171"/>
                <a:gd name="connsiteY35" fmla="*/ 1468895 h 1911808"/>
                <a:gd name="connsiteX36" fmla="*/ 803971 w 880171"/>
                <a:gd name="connsiteY36" fmla="*/ 1616533 h 1911808"/>
                <a:gd name="connsiteX37" fmla="*/ 856358 w 880171"/>
                <a:gd name="connsiteY37" fmla="*/ 1726070 h 1911808"/>
                <a:gd name="connsiteX38" fmla="*/ 851596 w 880171"/>
                <a:gd name="connsiteY38" fmla="*/ 1821320 h 1911808"/>
                <a:gd name="connsiteX39" fmla="*/ 880171 w 880171"/>
                <a:gd name="connsiteY39" fmla="*/ 1911808 h 1911808"/>
                <a:gd name="connsiteX40" fmla="*/ 813496 w 880171"/>
                <a:gd name="connsiteY40" fmla="*/ 1902283 h 1911808"/>
                <a:gd name="connsiteX41" fmla="*/ 723008 w 880171"/>
                <a:gd name="connsiteY41" fmla="*/ 1840370 h 1911808"/>
                <a:gd name="connsiteX42" fmla="*/ 670621 w 880171"/>
                <a:gd name="connsiteY42" fmla="*/ 1783220 h 1911808"/>
                <a:gd name="connsiteX43" fmla="*/ 646808 w 880171"/>
                <a:gd name="connsiteY43" fmla="*/ 1740358 h 1911808"/>
                <a:gd name="connsiteX44" fmla="*/ 642046 w 880171"/>
                <a:gd name="connsiteY44" fmla="*/ 1687970 h 1911808"/>
                <a:gd name="connsiteX45" fmla="*/ 637283 w 880171"/>
                <a:gd name="connsiteY45" fmla="*/ 1564145 h 1911808"/>
                <a:gd name="connsiteX46" fmla="*/ 670621 w 880171"/>
                <a:gd name="connsiteY46" fmla="*/ 1387933 h 1911808"/>
                <a:gd name="connsiteX47" fmla="*/ 613471 w 880171"/>
                <a:gd name="connsiteY47" fmla="*/ 1178383 h 1911808"/>
                <a:gd name="connsiteX48" fmla="*/ 580133 w 880171"/>
                <a:gd name="connsiteY48" fmla="*/ 1135520 h 1911808"/>
                <a:gd name="connsiteX49" fmla="*/ 546796 w 880171"/>
                <a:gd name="connsiteY49" fmla="*/ 1111708 h 1911808"/>
                <a:gd name="connsiteX50" fmla="*/ 537271 w 880171"/>
                <a:gd name="connsiteY50" fmla="*/ 1059320 h 1911808"/>
                <a:gd name="connsiteX51" fmla="*/ 508696 w 880171"/>
                <a:gd name="connsiteY51" fmla="*/ 1025983 h 1911808"/>
                <a:gd name="connsiteX52" fmla="*/ 489646 w 880171"/>
                <a:gd name="connsiteY52" fmla="*/ 978358 h 1911808"/>
                <a:gd name="connsiteX53" fmla="*/ 432496 w 880171"/>
                <a:gd name="connsiteY53" fmla="*/ 854533 h 1911808"/>
                <a:gd name="connsiteX54" fmla="*/ 399158 w 880171"/>
                <a:gd name="connsiteY54" fmla="*/ 825958 h 1911808"/>
                <a:gd name="connsiteX55" fmla="*/ 375346 w 880171"/>
                <a:gd name="connsiteY55" fmla="*/ 816433 h 1911808"/>
                <a:gd name="connsiteX56" fmla="*/ 365821 w 880171"/>
                <a:gd name="connsiteY56" fmla="*/ 787858 h 1911808"/>
                <a:gd name="connsiteX57" fmla="*/ 370583 w 880171"/>
                <a:gd name="connsiteY57" fmla="*/ 754520 h 1911808"/>
                <a:gd name="connsiteX58" fmla="*/ 346771 w 880171"/>
                <a:gd name="connsiteY58" fmla="*/ 735470 h 1911808"/>
                <a:gd name="connsiteX59" fmla="*/ 327721 w 880171"/>
                <a:gd name="connsiteY59" fmla="*/ 706895 h 1911808"/>
                <a:gd name="connsiteX60" fmla="*/ 322958 w 880171"/>
                <a:gd name="connsiteY60" fmla="*/ 673558 h 1911808"/>
                <a:gd name="connsiteX61" fmla="*/ 318196 w 880171"/>
                <a:gd name="connsiteY61" fmla="*/ 625933 h 1911808"/>
                <a:gd name="connsiteX62" fmla="*/ 313433 w 880171"/>
                <a:gd name="connsiteY62" fmla="*/ 597358 h 1911808"/>
                <a:gd name="connsiteX63" fmla="*/ 313433 w 880171"/>
                <a:gd name="connsiteY63" fmla="*/ 597358 h 1911808"/>
                <a:gd name="connsiteX64" fmla="*/ 303908 w 880171"/>
                <a:gd name="connsiteY64" fmla="*/ 535445 h 1911808"/>
                <a:gd name="connsiteX65" fmla="*/ 284858 w 880171"/>
                <a:gd name="connsiteY65" fmla="*/ 511633 h 1911808"/>
                <a:gd name="connsiteX66" fmla="*/ 284858 w 880171"/>
                <a:gd name="connsiteY66" fmla="*/ 511633 h 1911808"/>
                <a:gd name="connsiteX67" fmla="*/ 213421 w 880171"/>
                <a:gd name="connsiteY67" fmla="*/ 486372 h 1911808"/>
                <a:gd name="connsiteX68" fmla="*/ 175321 w 880171"/>
                <a:gd name="connsiteY68" fmla="*/ 485243 h 1911808"/>
                <a:gd name="connsiteX69" fmla="*/ 261046 w 880171"/>
                <a:gd name="connsiteY69" fmla="*/ 511632 h 1911808"/>
                <a:gd name="connsiteX70" fmla="*/ 246758 w 880171"/>
                <a:gd name="connsiteY70" fmla="*/ 502108 h 1911808"/>
                <a:gd name="connsiteX71" fmla="*/ 158175 w 880171"/>
                <a:gd name="connsiteY71" fmla="*/ 452499 h 1911808"/>
                <a:gd name="connsiteX72" fmla="*/ 183379 w 880171"/>
                <a:gd name="connsiteY72" fmla="*/ 478553 h 1911808"/>
                <a:gd name="connsiteX73" fmla="*/ 132458 w 880171"/>
                <a:gd name="connsiteY73" fmla="*/ 457553 h 1911808"/>
                <a:gd name="connsiteX0" fmla="*/ 132458 w 880171"/>
                <a:gd name="connsiteY0" fmla="*/ 482401 h 1936656"/>
                <a:gd name="connsiteX1" fmla="*/ 141983 w 880171"/>
                <a:gd name="connsiteY1" fmla="*/ 479331 h 1936656"/>
                <a:gd name="connsiteX2" fmla="*/ 108646 w 880171"/>
                <a:gd name="connsiteY2" fmla="*/ 450756 h 1936656"/>
                <a:gd name="connsiteX3" fmla="*/ 94358 w 880171"/>
                <a:gd name="connsiteY3" fmla="*/ 436468 h 1936656"/>
                <a:gd name="connsiteX4" fmla="*/ 108646 w 880171"/>
                <a:gd name="connsiteY4" fmla="*/ 468430 h 1936656"/>
                <a:gd name="connsiteX5" fmla="*/ 80071 w 880171"/>
                <a:gd name="connsiteY5" fmla="*/ 355505 h 1936656"/>
                <a:gd name="connsiteX6" fmla="*/ 84833 w 880171"/>
                <a:gd name="connsiteY6" fmla="*/ 407894 h 1936656"/>
                <a:gd name="connsiteX7" fmla="*/ 75308 w 880171"/>
                <a:gd name="connsiteY7" fmla="*/ 369794 h 1936656"/>
                <a:gd name="connsiteX8" fmla="*/ 70546 w 880171"/>
                <a:gd name="connsiteY8" fmla="*/ 341218 h 1936656"/>
                <a:gd name="connsiteX9" fmla="*/ 70546 w 880171"/>
                <a:gd name="connsiteY9" fmla="*/ 312643 h 1936656"/>
                <a:gd name="connsiteX10" fmla="*/ 42005 w 880171"/>
                <a:gd name="connsiteY10" fmla="*/ 271081 h 1936656"/>
                <a:gd name="connsiteX11" fmla="*/ 56258 w 880171"/>
                <a:gd name="connsiteY11" fmla="*/ 231681 h 1936656"/>
                <a:gd name="connsiteX12" fmla="*/ 61020 w 880171"/>
                <a:gd name="connsiteY12" fmla="*/ 226918 h 1936656"/>
                <a:gd name="connsiteX13" fmla="*/ 56301 w 880171"/>
                <a:gd name="connsiteY13" fmla="*/ 203354 h 1936656"/>
                <a:gd name="connsiteX14" fmla="*/ 51495 w 880171"/>
                <a:gd name="connsiteY14" fmla="*/ 207869 h 1936656"/>
                <a:gd name="connsiteX15" fmla="*/ 18000 w 880171"/>
                <a:gd name="connsiteY15" fmla="*/ 207421 h 1936656"/>
                <a:gd name="connsiteX16" fmla="*/ 566 w 880171"/>
                <a:gd name="connsiteY16" fmla="*/ 116413 h 1936656"/>
                <a:gd name="connsiteX17" fmla="*/ 67256 w 880171"/>
                <a:gd name="connsiteY17" fmla="*/ -1 h 1936656"/>
                <a:gd name="connsiteX18" fmla="*/ 248027 w 880171"/>
                <a:gd name="connsiteY18" fmla="*/ 67538 h 1936656"/>
                <a:gd name="connsiteX19" fmla="*/ 270570 w 880171"/>
                <a:gd name="connsiteY19" fmla="*/ 141192 h 1936656"/>
                <a:gd name="connsiteX20" fmla="*/ 275333 w 880171"/>
                <a:gd name="connsiteY20" fmla="*/ 179293 h 1936656"/>
                <a:gd name="connsiteX21" fmla="*/ 303908 w 880171"/>
                <a:gd name="connsiteY21" fmla="*/ 222156 h 1936656"/>
                <a:gd name="connsiteX22" fmla="*/ 322958 w 880171"/>
                <a:gd name="connsiteY22" fmla="*/ 317406 h 1936656"/>
                <a:gd name="connsiteX23" fmla="*/ 351533 w 880171"/>
                <a:gd name="connsiteY23" fmla="*/ 369793 h 1936656"/>
                <a:gd name="connsiteX24" fmla="*/ 337246 w 880171"/>
                <a:gd name="connsiteY24" fmla="*/ 384081 h 1936656"/>
                <a:gd name="connsiteX25" fmla="*/ 361057 w 880171"/>
                <a:gd name="connsiteY25" fmla="*/ 379318 h 1936656"/>
                <a:gd name="connsiteX26" fmla="*/ 408683 w 880171"/>
                <a:gd name="connsiteY26" fmla="*/ 569818 h 1936656"/>
                <a:gd name="connsiteX27" fmla="*/ 408683 w 880171"/>
                <a:gd name="connsiteY27" fmla="*/ 612681 h 1936656"/>
                <a:gd name="connsiteX28" fmla="*/ 427733 w 880171"/>
                <a:gd name="connsiteY28" fmla="*/ 707931 h 1936656"/>
                <a:gd name="connsiteX29" fmla="*/ 499171 w 880171"/>
                <a:gd name="connsiteY29" fmla="*/ 888906 h 1936656"/>
                <a:gd name="connsiteX30" fmla="*/ 589658 w 880171"/>
                <a:gd name="connsiteY30" fmla="*/ 1027018 h 1936656"/>
                <a:gd name="connsiteX31" fmla="*/ 642046 w 880171"/>
                <a:gd name="connsiteY31" fmla="*/ 1136556 h 1936656"/>
                <a:gd name="connsiteX32" fmla="*/ 680146 w 880171"/>
                <a:gd name="connsiteY32" fmla="*/ 1236568 h 1936656"/>
                <a:gd name="connsiteX33" fmla="*/ 723008 w 880171"/>
                <a:gd name="connsiteY33" fmla="*/ 1336581 h 1936656"/>
                <a:gd name="connsiteX34" fmla="*/ 737296 w 880171"/>
                <a:gd name="connsiteY34" fmla="*/ 1417543 h 1936656"/>
                <a:gd name="connsiteX35" fmla="*/ 737296 w 880171"/>
                <a:gd name="connsiteY35" fmla="*/ 1493743 h 1936656"/>
                <a:gd name="connsiteX36" fmla="*/ 803971 w 880171"/>
                <a:gd name="connsiteY36" fmla="*/ 1641381 h 1936656"/>
                <a:gd name="connsiteX37" fmla="*/ 856358 w 880171"/>
                <a:gd name="connsiteY37" fmla="*/ 1750918 h 1936656"/>
                <a:gd name="connsiteX38" fmla="*/ 851596 w 880171"/>
                <a:gd name="connsiteY38" fmla="*/ 1846168 h 1936656"/>
                <a:gd name="connsiteX39" fmla="*/ 880171 w 880171"/>
                <a:gd name="connsiteY39" fmla="*/ 1936656 h 1936656"/>
                <a:gd name="connsiteX40" fmla="*/ 813496 w 880171"/>
                <a:gd name="connsiteY40" fmla="*/ 1927131 h 1936656"/>
                <a:gd name="connsiteX41" fmla="*/ 723008 w 880171"/>
                <a:gd name="connsiteY41" fmla="*/ 1865218 h 1936656"/>
                <a:gd name="connsiteX42" fmla="*/ 670621 w 880171"/>
                <a:gd name="connsiteY42" fmla="*/ 1808068 h 1936656"/>
                <a:gd name="connsiteX43" fmla="*/ 646808 w 880171"/>
                <a:gd name="connsiteY43" fmla="*/ 1765206 h 1936656"/>
                <a:gd name="connsiteX44" fmla="*/ 642046 w 880171"/>
                <a:gd name="connsiteY44" fmla="*/ 1712818 h 1936656"/>
                <a:gd name="connsiteX45" fmla="*/ 637283 w 880171"/>
                <a:gd name="connsiteY45" fmla="*/ 1588993 h 1936656"/>
                <a:gd name="connsiteX46" fmla="*/ 670621 w 880171"/>
                <a:gd name="connsiteY46" fmla="*/ 1412781 h 1936656"/>
                <a:gd name="connsiteX47" fmla="*/ 613471 w 880171"/>
                <a:gd name="connsiteY47" fmla="*/ 1203231 h 1936656"/>
                <a:gd name="connsiteX48" fmla="*/ 580133 w 880171"/>
                <a:gd name="connsiteY48" fmla="*/ 1160368 h 1936656"/>
                <a:gd name="connsiteX49" fmla="*/ 546796 w 880171"/>
                <a:gd name="connsiteY49" fmla="*/ 1136556 h 1936656"/>
                <a:gd name="connsiteX50" fmla="*/ 537271 w 880171"/>
                <a:gd name="connsiteY50" fmla="*/ 1084168 h 1936656"/>
                <a:gd name="connsiteX51" fmla="*/ 508696 w 880171"/>
                <a:gd name="connsiteY51" fmla="*/ 1050831 h 1936656"/>
                <a:gd name="connsiteX52" fmla="*/ 489646 w 880171"/>
                <a:gd name="connsiteY52" fmla="*/ 1003206 h 1936656"/>
                <a:gd name="connsiteX53" fmla="*/ 432496 w 880171"/>
                <a:gd name="connsiteY53" fmla="*/ 879381 h 1936656"/>
                <a:gd name="connsiteX54" fmla="*/ 399158 w 880171"/>
                <a:gd name="connsiteY54" fmla="*/ 850806 h 1936656"/>
                <a:gd name="connsiteX55" fmla="*/ 375346 w 880171"/>
                <a:gd name="connsiteY55" fmla="*/ 841281 h 1936656"/>
                <a:gd name="connsiteX56" fmla="*/ 365821 w 880171"/>
                <a:gd name="connsiteY56" fmla="*/ 812706 h 1936656"/>
                <a:gd name="connsiteX57" fmla="*/ 370583 w 880171"/>
                <a:gd name="connsiteY57" fmla="*/ 779368 h 1936656"/>
                <a:gd name="connsiteX58" fmla="*/ 346771 w 880171"/>
                <a:gd name="connsiteY58" fmla="*/ 760318 h 1936656"/>
                <a:gd name="connsiteX59" fmla="*/ 327721 w 880171"/>
                <a:gd name="connsiteY59" fmla="*/ 731743 h 1936656"/>
                <a:gd name="connsiteX60" fmla="*/ 322958 w 880171"/>
                <a:gd name="connsiteY60" fmla="*/ 698406 h 1936656"/>
                <a:gd name="connsiteX61" fmla="*/ 318196 w 880171"/>
                <a:gd name="connsiteY61" fmla="*/ 650781 h 1936656"/>
                <a:gd name="connsiteX62" fmla="*/ 313433 w 880171"/>
                <a:gd name="connsiteY62" fmla="*/ 622206 h 1936656"/>
                <a:gd name="connsiteX63" fmla="*/ 313433 w 880171"/>
                <a:gd name="connsiteY63" fmla="*/ 622206 h 1936656"/>
                <a:gd name="connsiteX64" fmla="*/ 303908 w 880171"/>
                <a:gd name="connsiteY64" fmla="*/ 560293 h 1936656"/>
                <a:gd name="connsiteX65" fmla="*/ 284858 w 880171"/>
                <a:gd name="connsiteY65" fmla="*/ 536481 h 1936656"/>
                <a:gd name="connsiteX66" fmla="*/ 284858 w 880171"/>
                <a:gd name="connsiteY66" fmla="*/ 536481 h 1936656"/>
                <a:gd name="connsiteX67" fmla="*/ 213421 w 880171"/>
                <a:gd name="connsiteY67" fmla="*/ 511220 h 1936656"/>
                <a:gd name="connsiteX68" fmla="*/ 175321 w 880171"/>
                <a:gd name="connsiteY68" fmla="*/ 510091 h 1936656"/>
                <a:gd name="connsiteX69" fmla="*/ 261046 w 880171"/>
                <a:gd name="connsiteY69" fmla="*/ 536480 h 1936656"/>
                <a:gd name="connsiteX70" fmla="*/ 246758 w 880171"/>
                <a:gd name="connsiteY70" fmla="*/ 526956 h 1936656"/>
                <a:gd name="connsiteX71" fmla="*/ 158175 w 880171"/>
                <a:gd name="connsiteY71" fmla="*/ 477347 h 1936656"/>
                <a:gd name="connsiteX72" fmla="*/ 183379 w 880171"/>
                <a:gd name="connsiteY72" fmla="*/ 503401 h 1936656"/>
                <a:gd name="connsiteX73" fmla="*/ 132458 w 880171"/>
                <a:gd name="connsiteY73" fmla="*/ 482401 h 1936656"/>
                <a:gd name="connsiteX0" fmla="*/ 132458 w 880171"/>
                <a:gd name="connsiteY0" fmla="*/ 482402 h 1936657"/>
                <a:gd name="connsiteX1" fmla="*/ 141983 w 880171"/>
                <a:gd name="connsiteY1" fmla="*/ 479332 h 1936657"/>
                <a:gd name="connsiteX2" fmla="*/ 108646 w 880171"/>
                <a:gd name="connsiteY2" fmla="*/ 450757 h 1936657"/>
                <a:gd name="connsiteX3" fmla="*/ 94358 w 880171"/>
                <a:gd name="connsiteY3" fmla="*/ 436469 h 1936657"/>
                <a:gd name="connsiteX4" fmla="*/ 108646 w 880171"/>
                <a:gd name="connsiteY4" fmla="*/ 468431 h 1936657"/>
                <a:gd name="connsiteX5" fmla="*/ 80071 w 880171"/>
                <a:gd name="connsiteY5" fmla="*/ 355506 h 1936657"/>
                <a:gd name="connsiteX6" fmla="*/ 84833 w 880171"/>
                <a:gd name="connsiteY6" fmla="*/ 407895 h 1936657"/>
                <a:gd name="connsiteX7" fmla="*/ 75308 w 880171"/>
                <a:gd name="connsiteY7" fmla="*/ 369795 h 1936657"/>
                <a:gd name="connsiteX8" fmla="*/ 70546 w 880171"/>
                <a:gd name="connsiteY8" fmla="*/ 341219 h 1936657"/>
                <a:gd name="connsiteX9" fmla="*/ 70546 w 880171"/>
                <a:gd name="connsiteY9" fmla="*/ 312644 h 1936657"/>
                <a:gd name="connsiteX10" fmla="*/ 42005 w 880171"/>
                <a:gd name="connsiteY10" fmla="*/ 271082 h 1936657"/>
                <a:gd name="connsiteX11" fmla="*/ 56258 w 880171"/>
                <a:gd name="connsiteY11" fmla="*/ 231682 h 1936657"/>
                <a:gd name="connsiteX12" fmla="*/ 61020 w 880171"/>
                <a:gd name="connsiteY12" fmla="*/ 226919 h 1936657"/>
                <a:gd name="connsiteX13" fmla="*/ 56301 w 880171"/>
                <a:gd name="connsiteY13" fmla="*/ 203355 h 1936657"/>
                <a:gd name="connsiteX14" fmla="*/ 51495 w 880171"/>
                <a:gd name="connsiteY14" fmla="*/ 207870 h 1936657"/>
                <a:gd name="connsiteX15" fmla="*/ 18000 w 880171"/>
                <a:gd name="connsiteY15" fmla="*/ 207422 h 1936657"/>
                <a:gd name="connsiteX16" fmla="*/ 566 w 880171"/>
                <a:gd name="connsiteY16" fmla="*/ 116414 h 1936657"/>
                <a:gd name="connsiteX17" fmla="*/ 67256 w 880171"/>
                <a:gd name="connsiteY17" fmla="*/ 0 h 1936657"/>
                <a:gd name="connsiteX18" fmla="*/ 248027 w 880171"/>
                <a:gd name="connsiteY18" fmla="*/ 67539 h 1936657"/>
                <a:gd name="connsiteX19" fmla="*/ 270570 w 880171"/>
                <a:gd name="connsiteY19" fmla="*/ 141193 h 1936657"/>
                <a:gd name="connsiteX20" fmla="*/ 275333 w 880171"/>
                <a:gd name="connsiteY20" fmla="*/ 179294 h 1936657"/>
                <a:gd name="connsiteX21" fmla="*/ 303908 w 880171"/>
                <a:gd name="connsiteY21" fmla="*/ 222157 h 1936657"/>
                <a:gd name="connsiteX22" fmla="*/ 322958 w 880171"/>
                <a:gd name="connsiteY22" fmla="*/ 317407 h 1936657"/>
                <a:gd name="connsiteX23" fmla="*/ 351533 w 880171"/>
                <a:gd name="connsiteY23" fmla="*/ 369794 h 1936657"/>
                <a:gd name="connsiteX24" fmla="*/ 337246 w 880171"/>
                <a:gd name="connsiteY24" fmla="*/ 384082 h 1936657"/>
                <a:gd name="connsiteX25" fmla="*/ 361057 w 880171"/>
                <a:gd name="connsiteY25" fmla="*/ 379319 h 1936657"/>
                <a:gd name="connsiteX26" fmla="*/ 408683 w 880171"/>
                <a:gd name="connsiteY26" fmla="*/ 569819 h 1936657"/>
                <a:gd name="connsiteX27" fmla="*/ 408683 w 880171"/>
                <a:gd name="connsiteY27" fmla="*/ 612682 h 1936657"/>
                <a:gd name="connsiteX28" fmla="*/ 427733 w 880171"/>
                <a:gd name="connsiteY28" fmla="*/ 707932 h 1936657"/>
                <a:gd name="connsiteX29" fmla="*/ 499171 w 880171"/>
                <a:gd name="connsiteY29" fmla="*/ 888907 h 1936657"/>
                <a:gd name="connsiteX30" fmla="*/ 589658 w 880171"/>
                <a:gd name="connsiteY30" fmla="*/ 1027019 h 1936657"/>
                <a:gd name="connsiteX31" fmla="*/ 642046 w 880171"/>
                <a:gd name="connsiteY31" fmla="*/ 1136557 h 1936657"/>
                <a:gd name="connsiteX32" fmla="*/ 680146 w 880171"/>
                <a:gd name="connsiteY32" fmla="*/ 1236569 h 1936657"/>
                <a:gd name="connsiteX33" fmla="*/ 723008 w 880171"/>
                <a:gd name="connsiteY33" fmla="*/ 1336582 h 1936657"/>
                <a:gd name="connsiteX34" fmla="*/ 737296 w 880171"/>
                <a:gd name="connsiteY34" fmla="*/ 1417544 h 1936657"/>
                <a:gd name="connsiteX35" fmla="*/ 737296 w 880171"/>
                <a:gd name="connsiteY35" fmla="*/ 1493744 h 1936657"/>
                <a:gd name="connsiteX36" fmla="*/ 803971 w 880171"/>
                <a:gd name="connsiteY36" fmla="*/ 1641382 h 1936657"/>
                <a:gd name="connsiteX37" fmla="*/ 856358 w 880171"/>
                <a:gd name="connsiteY37" fmla="*/ 1750919 h 1936657"/>
                <a:gd name="connsiteX38" fmla="*/ 851596 w 880171"/>
                <a:gd name="connsiteY38" fmla="*/ 1846169 h 1936657"/>
                <a:gd name="connsiteX39" fmla="*/ 880171 w 880171"/>
                <a:gd name="connsiteY39" fmla="*/ 1936657 h 1936657"/>
                <a:gd name="connsiteX40" fmla="*/ 813496 w 880171"/>
                <a:gd name="connsiteY40" fmla="*/ 1927132 h 1936657"/>
                <a:gd name="connsiteX41" fmla="*/ 723008 w 880171"/>
                <a:gd name="connsiteY41" fmla="*/ 1865219 h 1936657"/>
                <a:gd name="connsiteX42" fmla="*/ 670621 w 880171"/>
                <a:gd name="connsiteY42" fmla="*/ 1808069 h 1936657"/>
                <a:gd name="connsiteX43" fmla="*/ 646808 w 880171"/>
                <a:gd name="connsiteY43" fmla="*/ 1765207 h 1936657"/>
                <a:gd name="connsiteX44" fmla="*/ 642046 w 880171"/>
                <a:gd name="connsiteY44" fmla="*/ 1712819 h 1936657"/>
                <a:gd name="connsiteX45" fmla="*/ 637283 w 880171"/>
                <a:gd name="connsiteY45" fmla="*/ 1588994 h 1936657"/>
                <a:gd name="connsiteX46" fmla="*/ 670621 w 880171"/>
                <a:gd name="connsiteY46" fmla="*/ 1412782 h 1936657"/>
                <a:gd name="connsiteX47" fmla="*/ 613471 w 880171"/>
                <a:gd name="connsiteY47" fmla="*/ 1203232 h 1936657"/>
                <a:gd name="connsiteX48" fmla="*/ 580133 w 880171"/>
                <a:gd name="connsiteY48" fmla="*/ 1160369 h 1936657"/>
                <a:gd name="connsiteX49" fmla="*/ 546796 w 880171"/>
                <a:gd name="connsiteY49" fmla="*/ 1136557 h 1936657"/>
                <a:gd name="connsiteX50" fmla="*/ 537271 w 880171"/>
                <a:gd name="connsiteY50" fmla="*/ 1084169 h 1936657"/>
                <a:gd name="connsiteX51" fmla="*/ 508696 w 880171"/>
                <a:gd name="connsiteY51" fmla="*/ 1050832 h 1936657"/>
                <a:gd name="connsiteX52" fmla="*/ 489646 w 880171"/>
                <a:gd name="connsiteY52" fmla="*/ 1003207 h 1936657"/>
                <a:gd name="connsiteX53" fmla="*/ 432496 w 880171"/>
                <a:gd name="connsiteY53" fmla="*/ 879382 h 1936657"/>
                <a:gd name="connsiteX54" fmla="*/ 399158 w 880171"/>
                <a:gd name="connsiteY54" fmla="*/ 850807 h 1936657"/>
                <a:gd name="connsiteX55" fmla="*/ 375346 w 880171"/>
                <a:gd name="connsiteY55" fmla="*/ 841282 h 1936657"/>
                <a:gd name="connsiteX56" fmla="*/ 365821 w 880171"/>
                <a:gd name="connsiteY56" fmla="*/ 812707 h 1936657"/>
                <a:gd name="connsiteX57" fmla="*/ 370583 w 880171"/>
                <a:gd name="connsiteY57" fmla="*/ 779369 h 1936657"/>
                <a:gd name="connsiteX58" fmla="*/ 346771 w 880171"/>
                <a:gd name="connsiteY58" fmla="*/ 760319 h 1936657"/>
                <a:gd name="connsiteX59" fmla="*/ 327721 w 880171"/>
                <a:gd name="connsiteY59" fmla="*/ 731744 h 1936657"/>
                <a:gd name="connsiteX60" fmla="*/ 322958 w 880171"/>
                <a:gd name="connsiteY60" fmla="*/ 698407 h 1936657"/>
                <a:gd name="connsiteX61" fmla="*/ 318196 w 880171"/>
                <a:gd name="connsiteY61" fmla="*/ 650782 h 1936657"/>
                <a:gd name="connsiteX62" fmla="*/ 313433 w 880171"/>
                <a:gd name="connsiteY62" fmla="*/ 622207 h 1936657"/>
                <a:gd name="connsiteX63" fmla="*/ 313433 w 880171"/>
                <a:gd name="connsiteY63" fmla="*/ 622207 h 1936657"/>
                <a:gd name="connsiteX64" fmla="*/ 303908 w 880171"/>
                <a:gd name="connsiteY64" fmla="*/ 560294 h 1936657"/>
                <a:gd name="connsiteX65" fmla="*/ 284858 w 880171"/>
                <a:gd name="connsiteY65" fmla="*/ 536482 h 1936657"/>
                <a:gd name="connsiteX66" fmla="*/ 284858 w 880171"/>
                <a:gd name="connsiteY66" fmla="*/ 536482 h 1936657"/>
                <a:gd name="connsiteX67" fmla="*/ 213421 w 880171"/>
                <a:gd name="connsiteY67" fmla="*/ 511221 h 1936657"/>
                <a:gd name="connsiteX68" fmla="*/ 175321 w 880171"/>
                <a:gd name="connsiteY68" fmla="*/ 510092 h 1936657"/>
                <a:gd name="connsiteX69" fmla="*/ 261046 w 880171"/>
                <a:gd name="connsiteY69" fmla="*/ 536481 h 1936657"/>
                <a:gd name="connsiteX70" fmla="*/ 246758 w 880171"/>
                <a:gd name="connsiteY70" fmla="*/ 526957 h 1936657"/>
                <a:gd name="connsiteX71" fmla="*/ 158175 w 880171"/>
                <a:gd name="connsiteY71" fmla="*/ 477348 h 1936657"/>
                <a:gd name="connsiteX72" fmla="*/ 183379 w 880171"/>
                <a:gd name="connsiteY72" fmla="*/ 503402 h 1936657"/>
                <a:gd name="connsiteX73" fmla="*/ 132458 w 880171"/>
                <a:gd name="connsiteY73" fmla="*/ 482402 h 1936657"/>
                <a:gd name="connsiteX0" fmla="*/ 132458 w 880171"/>
                <a:gd name="connsiteY0" fmla="*/ 482402 h 1936657"/>
                <a:gd name="connsiteX1" fmla="*/ 141983 w 880171"/>
                <a:gd name="connsiteY1" fmla="*/ 479332 h 1936657"/>
                <a:gd name="connsiteX2" fmla="*/ 108646 w 880171"/>
                <a:gd name="connsiteY2" fmla="*/ 450757 h 1936657"/>
                <a:gd name="connsiteX3" fmla="*/ 94358 w 880171"/>
                <a:gd name="connsiteY3" fmla="*/ 436469 h 1936657"/>
                <a:gd name="connsiteX4" fmla="*/ 108646 w 880171"/>
                <a:gd name="connsiteY4" fmla="*/ 468431 h 1936657"/>
                <a:gd name="connsiteX5" fmla="*/ 80071 w 880171"/>
                <a:gd name="connsiteY5" fmla="*/ 355506 h 1936657"/>
                <a:gd name="connsiteX6" fmla="*/ 84833 w 880171"/>
                <a:gd name="connsiteY6" fmla="*/ 407895 h 1936657"/>
                <a:gd name="connsiteX7" fmla="*/ 75308 w 880171"/>
                <a:gd name="connsiteY7" fmla="*/ 369795 h 1936657"/>
                <a:gd name="connsiteX8" fmla="*/ 70546 w 880171"/>
                <a:gd name="connsiteY8" fmla="*/ 341219 h 1936657"/>
                <a:gd name="connsiteX9" fmla="*/ 70546 w 880171"/>
                <a:gd name="connsiteY9" fmla="*/ 312644 h 1936657"/>
                <a:gd name="connsiteX10" fmla="*/ 42005 w 880171"/>
                <a:gd name="connsiteY10" fmla="*/ 271082 h 1936657"/>
                <a:gd name="connsiteX11" fmla="*/ 56258 w 880171"/>
                <a:gd name="connsiteY11" fmla="*/ 231682 h 1936657"/>
                <a:gd name="connsiteX12" fmla="*/ 61020 w 880171"/>
                <a:gd name="connsiteY12" fmla="*/ 226919 h 1936657"/>
                <a:gd name="connsiteX13" fmla="*/ 56301 w 880171"/>
                <a:gd name="connsiteY13" fmla="*/ 203355 h 1936657"/>
                <a:gd name="connsiteX14" fmla="*/ 51495 w 880171"/>
                <a:gd name="connsiteY14" fmla="*/ 207870 h 1936657"/>
                <a:gd name="connsiteX15" fmla="*/ 18000 w 880171"/>
                <a:gd name="connsiteY15" fmla="*/ 207422 h 1936657"/>
                <a:gd name="connsiteX16" fmla="*/ 566 w 880171"/>
                <a:gd name="connsiteY16" fmla="*/ 116414 h 1936657"/>
                <a:gd name="connsiteX17" fmla="*/ 67256 w 880171"/>
                <a:gd name="connsiteY17" fmla="*/ 0 h 1936657"/>
                <a:gd name="connsiteX18" fmla="*/ 248027 w 880171"/>
                <a:gd name="connsiteY18" fmla="*/ 67539 h 1936657"/>
                <a:gd name="connsiteX19" fmla="*/ 270570 w 880171"/>
                <a:gd name="connsiteY19" fmla="*/ 141193 h 1936657"/>
                <a:gd name="connsiteX20" fmla="*/ 275333 w 880171"/>
                <a:gd name="connsiteY20" fmla="*/ 179294 h 1936657"/>
                <a:gd name="connsiteX21" fmla="*/ 303908 w 880171"/>
                <a:gd name="connsiteY21" fmla="*/ 222157 h 1936657"/>
                <a:gd name="connsiteX22" fmla="*/ 322958 w 880171"/>
                <a:gd name="connsiteY22" fmla="*/ 317407 h 1936657"/>
                <a:gd name="connsiteX23" fmla="*/ 351533 w 880171"/>
                <a:gd name="connsiteY23" fmla="*/ 369794 h 1936657"/>
                <a:gd name="connsiteX24" fmla="*/ 337246 w 880171"/>
                <a:gd name="connsiteY24" fmla="*/ 384082 h 1936657"/>
                <a:gd name="connsiteX25" fmla="*/ 361057 w 880171"/>
                <a:gd name="connsiteY25" fmla="*/ 379319 h 1936657"/>
                <a:gd name="connsiteX26" fmla="*/ 408683 w 880171"/>
                <a:gd name="connsiteY26" fmla="*/ 569819 h 1936657"/>
                <a:gd name="connsiteX27" fmla="*/ 408683 w 880171"/>
                <a:gd name="connsiteY27" fmla="*/ 612682 h 1936657"/>
                <a:gd name="connsiteX28" fmla="*/ 427733 w 880171"/>
                <a:gd name="connsiteY28" fmla="*/ 707932 h 1936657"/>
                <a:gd name="connsiteX29" fmla="*/ 499171 w 880171"/>
                <a:gd name="connsiteY29" fmla="*/ 888907 h 1936657"/>
                <a:gd name="connsiteX30" fmla="*/ 589658 w 880171"/>
                <a:gd name="connsiteY30" fmla="*/ 1027019 h 1936657"/>
                <a:gd name="connsiteX31" fmla="*/ 642046 w 880171"/>
                <a:gd name="connsiteY31" fmla="*/ 1136557 h 1936657"/>
                <a:gd name="connsiteX32" fmla="*/ 680146 w 880171"/>
                <a:gd name="connsiteY32" fmla="*/ 1236569 h 1936657"/>
                <a:gd name="connsiteX33" fmla="*/ 723008 w 880171"/>
                <a:gd name="connsiteY33" fmla="*/ 1336582 h 1936657"/>
                <a:gd name="connsiteX34" fmla="*/ 737296 w 880171"/>
                <a:gd name="connsiteY34" fmla="*/ 1417544 h 1936657"/>
                <a:gd name="connsiteX35" fmla="*/ 737296 w 880171"/>
                <a:gd name="connsiteY35" fmla="*/ 1493744 h 1936657"/>
                <a:gd name="connsiteX36" fmla="*/ 803971 w 880171"/>
                <a:gd name="connsiteY36" fmla="*/ 1641382 h 1936657"/>
                <a:gd name="connsiteX37" fmla="*/ 856358 w 880171"/>
                <a:gd name="connsiteY37" fmla="*/ 1750919 h 1936657"/>
                <a:gd name="connsiteX38" fmla="*/ 851596 w 880171"/>
                <a:gd name="connsiteY38" fmla="*/ 1846169 h 1936657"/>
                <a:gd name="connsiteX39" fmla="*/ 880171 w 880171"/>
                <a:gd name="connsiteY39" fmla="*/ 1936657 h 1936657"/>
                <a:gd name="connsiteX40" fmla="*/ 813496 w 880171"/>
                <a:gd name="connsiteY40" fmla="*/ 1927132 h 1936657"/>
                <a:gd name="connsiteX41" fmla="*/ 723008 w 880171"/>
                <a:gd name="connsiteY41" fmla="*/ 1865219 h 1936657"/>
                <a:gd name="connsiteX42" fmla="*/ 670621 w 880171"/>
                <a:gd name="connsiteY42" fmla="*/ 1808069 h 1936657"/>
                <a:gd name="connsiteX43" fmla="*/ 646808 w 880171"/>
                <a:gd name="connsiteY43" fmla="*/ 1765207 h 1936657"/>
                <a:gd name="connsiteX44" fmla="*/ 642046 w 880171"/>
                <a:gd name="connsiteY44" fmla="*/ 1712819 h 1936657"/>
                <a:gd name="connsiteX45" fmla="*/ 637283 w 880171"/>
                <a:gd name="connsiteY45" fmla="*/ 1588994 h 1936657"/>
                <a:gd name="connsiteX46" fmla="*/ 670621 w 880171"/>
                <a:gd name="connsiteY46" fmla="*/ 1412782 h 1936657"/>
                <a:gd name="connsiteX47" fmla="*/ 613471 w 880171"/>
                <a:gd name="connsiteY47" fmla="*/ 1203232 h 1936657"/>
                <a:gd name="connsiteX48" fmla="*/ 580133 w 880171"/>
                <a:gd name="connsiteY48" fmla="*/ 1160369 h 1936657"/>
                <a:gd name="connsiteX49" fmla="*/ 546796 w 880171"/>
                <a:gd name="connsiteY49" fmla="*/ 1136557 h 1936657"/>
                <a:gd name="connsiteX50" fmla="*/ 537271 w 880171"/>
                <a:gd name="connsiteY50" fmla="*/ 1084169 h 1936657"/>
                <a:gd name="connsiteX51" fmla="*/ 508696 w 880171"/>
                <a:gd name="connsiteY51" fmla="*/ 1050832 h 1936657"/>
                <a:gd name="connsiteX52" fmla="*/ 489646 w 880171"/>
                <a:gd name="connsiteY52" fmla="*/ 1003207 h 1936657"/>
                <a:gd name="connsiteX53" fmla="*/ 432496 w 880171"/>
                <a:gd name="connsiteY53" fmla="*/ 879382 h 1936657"/>
                <a:gd name="connsiteX54" fmla="*/ 399158 w 880171"/>
                <a:gd name="connsiteY54" fmla="*/ 850807 h 1936657"/>
                <a:gd name="connsiteX55" fmla="*/ 375346 w 880171"/>
                <a:gd name="connsiteY55" fmla="*/ 841282 h 1936657"/>
                <a:gd name="connsiteX56" fmla="*/ 365821 w 880171"/>
                <a:gd name="connsiteY56" fmla="*/ 812707 h 1936657"/>
                <a:gd name="connsiteX57" fmla="*/ 370583 w 880171"/>
                <a:gd name="connsiteY57" fmla="*/ 779369 h 1936657"/>
                <a:gd name="connsiteX58" fmla="*/ 346771 w 880171"/>
                <a:gd name="connsiteY58" fmla="*/ 760319 h 1936657"/>
                <a:gd name="connsiteX59" fmla="*/ 327721 w 880171"/>
                <a:gd name="connsiteY59" fmla="*/ 731744 h 1936657"/>
                <a:gd name="connsiteX60" fmla="*/ 322958 w 880171"/>
                <a:gd name="connsiteY60" fmla="*/ 698407 h 1936657"/>
                <a:gd name="connsiteX61" fmla="*/ 318196 w 880171"/>
                <a:gd name="connsiteY61" fmla="*/ 650782 h 1936657"/>
                <a:gd name="connsiteX62" fmla="*/ 313433 w 880171"/>
                <a:gd name="connsiteY62" fmla="*/ 622207 h 1936657"/>
                <a:gd name="connsiteX63" fmla="*/ 313433 w 880171"/>
                <a:gd name="connsiteY63" fmla="*/ 622207 h 1936657"/>
                <a:gd name="connsiteX64" fmla="*/ 303908 w 880171"/>
                <a:gd name="connsiteY64" fmla="*/ 560294 h 1936657"/>
                <a:gd name="connsiteX65" fmla="*/ 284858 w 880171"/>
                <a:gd name="connsiteY65" fmla="*/ 536482 h 1936657"/>
                <a:gd name="connsiteX66" fmla="*/ 284858 w 880171"/>
                <a:gd name="connsiteY66" fmla="*/ 536482 h 1936657"/>
                <a:gd name="connsiteX67" fmla="*/ 213421 w 880171"/>
                <a:gd name="connsiteY67" fmla="*/ 511221 h 1936657"/>
                <a:gd name="connsiteX68" fmla="*/ 175321 w 880171"/>
                <a:gd name="connsiteY68" fmla="*/ 510092 h 1936657"/>
                <a:gd name="connsiteX69" fmla="*/ 261046 w 880171"/>
                <a:gd name="connsiteY69" fmla="*/ 536481 h 1936657"/>
                <a:gd name="connsiteX70" fmla="*/ 246758 w 880171"/>
                <a:gd name="connsiteY70" fmla="*/ 526957 h 1936657"/>
                <a:gd name="connsiteX71" fmla="*/ 159336 w 880171"/>
                <a:gd name="connsiteY71" fmla="*/ 498617 h 1936657"/>
                <a:gd name="connsiteX72" fmla="*/ 183379 w 880171"/>
                <a:gd name="connsiteY72" fmla="*/ 503402 h 1936657"/>
                <a:gd name="connsiteX73" fmla="*/ 132458 w 880171"/>
                <a:gd name="connsiteY73" fmla="*/ 482402 h 1936657"/>
                <a:gd name="connsiteX0" fmla="*/ 132458 w 880171"/>
                <a:gd name="connsiteY0" fmla="*/ 482402 h 1936657"/>
                <a:gd name="connsiteX1" fmla="*/ 142854 w 880171"/>
                <a:gd name="connsiteY1" fmla="*/ 495284 h 1936657"/>
                <a:gd name="connsiteX2" fmla="*/ 108646 w 880171"/>
                <a:gd name="connsiteY2" fmla="*/ 450757 h 1936657"/>
                <a:gd name="connsiteX3" fmla="*/ 94358 w 880171"/>
                <a:gd name="connsiteY3" fmla="*/ 436469 h 1936657"/>
                <a:gd name="connsiteX4" fmla="*/ 108646 w 880171"/>
                <a:gd name="connsiteY4" fmla="*/ 468431 h 1936657"/>
                <a:gd name="connsiteX5" fmla="*/ 80071 w 880171"/>
                <a:gd name="connsiteY5" fmla="*/ 355506 h 1936657"/>
                <a:gd name="connsiteX6" fmla="*/ 84833 w 880171"/>
                <a:gd name="connsiteY6" fmla="*/ 407895 h 1936657"/>
                <a:gd name="connsiteX7" fmla="*/ 75308 w 880171"/>
                <a:gd name="connsiteY7" fmla="*/ 369795 h 1936657"/>
                <a:gd name="connsiteX8" fmla="*/ 70546 w 880171"/>
                <a:gd name="connsiteY8" fmla="*/ 341219 h 1936657"/>
                <a:gd name="connsiteX9" fmla="*/ 70546 w 880171"/>
                <a:gd name="connsiteY9" fmla="*/ 312644 h 1936657"/>
                <a:gd name="connsiteX10" fmla="*/ 42005 w 880171"/>
                <a:gd name="connsiteY10" fmla="*/ 271082 h 1936657"/>
                <a:gd name="connsiteX11" fmla="*/ 56258 w 880171"/>
                <a:gd name="connsiteY11" fmla="*/ 231682 h 1936657"/>
                <a:gd name="connsiteX12" fmla="*/ 61020 w 880171"/>
                <a:gd name="connsiteY12" fmla="*/ 226919 h 1936657"/>
                <a:gd name="connsiteX13" fmla="*/ 56301 w 880171"/>
                <a:gd name="connsiteY13" fmla="*/ 203355 h 1936657"/>
                <a:gd name="connsiteX14" fmla="*/ 51495 w 880171"/>
                <a:gd name="connsiteY14" fmla="*/ 207870 h 1936657"/>
                <a:gd name="connsiteX15" fmla="*/ 18000 w 880171"/>
                <a:gd name="connsiteY15" fmla="*/ 207422 h 1936657"/>
                <a:gd name="connsiteX16" fmla="*/ 566 w 880171"/>
                <a:gd name="connsiteY16" fmla="*/ 116414 h 1936657"/>
                <a:gd name="connsiteX17" fmla="*/ 67256 w 880171"/>
                <a:gd name="connsiteY17" fmla="*/ 0 h 1936657"/>
                <a:gd name="connsiteX18" fmla="*/ 248027 w 880171"/>
                <a:gd name="connsiteY18" fmla="*/ 67539 h 1936657"/>
                <a:gd name="connsiteX19" fmla="*/ 270570 w 880171"/>
                <a:gd name="connsiteY19" fmla="*/ 141193 h 1936657"/>
                <a:gd name="connsiteX20" fmla="*/ 275333 w 880171"/>
                <a:gd name="connsiteY20" fmla="*/ 179294 h 1936657"/>
                <a:gd name="connsiteX21" fmla="*/ 303908 w 880171"/>
                <a:gd name="connsiteY21" fmla="*/ 222157 h 1936657"/>
                <a:gd name="connsiteX22" fmla="*/ 322958 w 880171"/>
                <a:gd name="connsiteY22" fmla="*/ 317407 h 1936657"/>
                <a:gd name="connsiteX23" fmla="*/ 351533 w 880171"/>
                <a:gd name="connsiteY23" fmla="*/ 369794 h 1936657"/>
                <a:gd name="connsiteX24" fmla="*/ 337246 w 880171"/>
                <a:gd name="connsiteY24" fmla="*/ 384082 h 1936657"/>
                <a:gd name="connsiteX25" fmla="*/ 361057 w 880171"/>
                <a:gd name="connsiteY25" fmla="*/ 379319 h 1936657"/>
                <a:gd name="connsiteX26" fmla="*/ 408683 w 880171"/>
                <a:gd name="connsiteY26" fmla="*/ 569819 h 1936657"/>
                <a:gd name="connsiteX27" fmla="*/ 408683 w 880171"/>
                <a:gd name="connsiteY27" fmla="*/ 612682 h 1936657"/>
                <a:gd name="connsiteX28" fmla="*/ 427733 w 880171"/>
                <a:gd name="connsiteY28" fmla="*/ 707932 h 1936657"/>
                <a:gd name="connsiteX29" fmla="*/ 499171 w 880171"/>
                <a:gd name="connsiteY29" fmla="*/ 888907 h 1936657"/>
                <a:gd name="connsiteX30" fmla="*/ 589658 w 880171"/>
                <a:gd name="connsiteY30" fmla="*/ 1027019 h 1936657"/>
                <a:gd name="connsiteX31" fmla="*/ 642046 w 880171"/>
                <a:gd name="connsiteY31" fmla="*/ 1136557 h 1936657"/>
                <a:gd name="connsiteX32" fmla="*/ 680146 w 880171"/>
                <a:gd name="connsiteY32" fmla="*/ 1236569 h 1936657"/>
                <a:gd name="connsiteX33" fmla="*/ 723008 w 880171"/>
                <a:gd name="connsiteY33" fmla="*/ 1336582 h 1936657"/>
                <a:gd name="connsiteX34" fmla="*/ 737296 w 880171"/>
                <a:gd name="connsiteY34" fmla="*/ 1417544 h 1936657"/>
                <a:gd name="connsiteX35" fmla="*/ 737296 w 880171"/>
                <a:gd name="connsiteY35" fmla="*/ 1493744 h 1936657"/>
                <a:gd name="connsiteX36" fmla="*/ 803971 w 880171"/>
                <a:gd name="connsiteY36" fmla="*/ 1641382 h 1936657"/>
                <a:gd name="connsiteX37" fmla="*/ 856358 w 880171"/>
                <a:gd name="connsiteY37" fmla="*/ 1750919 h 1936657"/>
                <a:gd name="connsiteX38" fmla="*/ 851596 w 880171"/>
                <a:gd name="connsiteY38" fmla="*/ 1846169 h 1936657"/>
                <a:gd name="connsiteX39" fmla="*/ 880171 w 880171"/>
                <a:gd name="connsiteY39" fmla="*/ 1936657 h 1936657"/>
                <a:gd name="connsiteX40" fmla="*/ 813496 w 880171"/>
                <a:gd name="connsiteY40" fmla="*/ 1927132 h 1936657"/>
                <a:gd name="connsiteX41" fmla="*/ 723008 w 880171"/>
                <a:gd name="connsiteY41" fmla="*/ 1865219 h 1936657"/>
                <a:gd name="connsiteX42" fmla="*/ 670621 w 880171"/>
                <a:gd name="connsiteY42" fmla="*/ 1808069 h 1936657"/>
                <a:gd name="connsiteX43" fmla="*/ 646808 w 880171"/>
                <a:gd name="connsiteY43" fmla="*/ 1765207 h 1936657"/>
                <a:gd name="connsiteX44" fmla="*/ 642046 w 880171"/>
                <a:gd name="connsiteY44" fmla="*/ 1712819 h 1936657"/>
                <a:gd name="connsiteX45" fmla="*/ 637283 w 880171"/>
                <a:gd name="connsiteY45" fmla="*/ 1588994 h 1936657"/>
                <a:gd name="connsiteX46" fmla="*/ 670621 w 880171"/>
                <a:gd name="connsiteY46" fmla="*/ 1412782 h 1936657"/>
                <a:gd name="connsiteX47" fmla="*/ 613471 w 880171"/>
                <a:gd name="connsiteY47" fmla="*/ 1203232 h 1936657"/>
                <a:gd name="connsiteX48" fmla="*/ 580133 w 880171"/>
                <a:gd name="connsiteY48" fmla="*/ 1160369 h 1936657"/>
                <a:gd name="connsiteX49" fmla="*/ 546796 w 880171"/>
                <a:gd name="connsiteY49" fmla="*/ 1136557 h 1936657"/>
                <a:gd name="connsiteX50" fmla="*/ 537271 w 880171"/>
                <a:gd name="connsiteY50" fmla="*/ 1084169 h 1936657"/>
                <a:gd name="connsiteX51" fmla="*/ 508696 w 880171"/>
                <a:gd name="connsiteY51" fmla="*/ 1050832 h 1936657"/>
                <a:gd name="connsiteX52" fmla="*/ 489646 w 880171"/>
                <a:gd name="connsiteY52" fmla="*/ 1003207 h 1936657"/>
                <a:gd name="connsiteX53" fmla="*/ 432496 w 880171"/>
                <a:gd name="connsiteY53" fmla="*/ 879382 h 1936657"/>
                <a:gd name="connsiteX54" fmla="*/ 399158 w 880171"/>
                <a:gd name="connsiteY54" fmla="*/ 850807 h 1936657"/>
                <a:gd name="connsiteX55" fmla="*/ 375346 w 880171"/>
                <a:gd name="connsiteY55" fmla="*/ 841282 h 1936657"/>
                <a:gd name="connsiteX56" fmla="*/ 365821 w 880171"/>
                <a:gd name="connsiteY56" fmla="*/ 812707 h 1936657"/>
                <a:gd name="connsiteX57" fmla="*/ 370583 w 880171"/>
                <a:gd name="connsiteY57" fmla="*/ 779369 h 1936657"/>
                <a:gd name="connsiteX58" fmla="*/ 346771 w 880171"/>
                <a:gd name="connsiteY58" fmla="*/ 760319 h 1936657"/>
                <a:gd name="connsiteX59" fmla="*/ 327721 w 880171"/>
                <a:gd name="connsiteY59" fmla="*/ 731744 h 1936657"/>
                <a:gd name="connsiteX60" fmla="*/ 322958 w 880171"/>
                <a:gd name="connsiteY60" fmla="*/ 698407 h 1936657"/>
                <a:gd name="connsiteX61" fmla="*/ 318196 w 880171"/>
                <a:gd name="connsiteY61" fmla="*/ 650782 h 1936657"/>
                <a:gd name="connsiteX62" fmla="*/ 313433 w 880171"/>
                <a:gd name="connsiteY62" fmla="*/ 622207 h 1936657"/>
                <a:gd name="connsiteX63" fmla="*/ 313433 w 880171"/>
                <a:gd name="connsiteY63" fmla="*/ 622207 h 1936657"/>
                <a:gd name="connsiteX64" fmla="*/ 303908 w 880171"/>
                <a:gd name="connsiteY64" fmla="*/ 560294 h 1936657"/>
                <a:gd name="connsiteX65" fmla="*/ 284858 w 880171"/>
                <a:gd name="connsiteY65" fmla="*/ 536482 h 1936657"/>
                <a:gd name="connsiteX66" fmla="*/ 284858 w 880171"/>
                <a:gd name="connsiteY66" fmla="*/ 536482 h 1936657"/>
                <a:gd name="connsiteX67" fmla="*/ 213421 w 880171"/>
                <a:gd name="connsiteY67" fmla="*/ 511221 h 1936657"/>
                <a:gd name="connsiteX68" fmla="*/ 175321 w 880171"/>
                <a:gd name="connsiteY68" fmla="*/ 510092 h 1936657"/>
                <a:gd name="connsiteX69" fmla="*/ 261046 w 880171"/>
                <a:gd name="connsiteY69" fmla="*/ 536481 h 1936657"/>
                <a:gd name="connsiteX70" fmla="*/ 246758 w 880171"/>
                <a:gd name="connsiteY70" fmla="*/ 526957 h 1936657"/>
                <a:gd name="connsiteX71" fmla="*/ 159336 w 880171"/>
                <a:gd name="connsiteY71" fmla="*/ 498617 h 1936657"/>
                <a:gd name="connsiteX72" fmla="*/ 183379 w 880171"/>
                <a:gd name="connsiteY72" fmla="*/ 503402 h 1936657"/>
                <a:gd name="connsiteX73" fmla="*/ 132458 w 880171"/>
                <a:gd name="connsiteY73" fmla="*/ 482402 h 1936657"/>
                <a:gd name="connsiteX0" fmla="*/ 132458 w 880171"/>
                <a:gd name="connsiteY0" fmla="*/ 482402 h 1936657"/>
                <a:gd name="connsiteX1" fmla="*/ 142854 w 880171"/>
                <a:gd name="connsiteY1" fmla="*/ 495284 h 1936657"/>
                <a:gd name="connsiteX2" fmla="*/ 108646 w 880171"/>
                <a:gd name="connsiteY2" fmla="*/ 450757 h 1936657"/>
                <a:gd name="connsiteX3" fmla="*/ 94358 w 880171"/>
                <a:gd name="connsiteY3" fmla="*/ 436469 h 1936657"/>
                <a:gd name="connsiteX4" fmla="*/ 108646 w 880171"/>
                <a:gd name="connsiteY4" fmla="*/ 468431 h 1936657"/>
                <a:gd name="connsiteX5" fmla="*/ 80071 w 880171"/>
                <a:gd name="connsiteY5" fmla="*/ 355506 h 1936657"/>
                <a:gd name="connsiteX6" fmla="*/ 99093 w 880171"/>
                <a:gd name="connsiteY6" fmla="*/ 406919 h 1936657"/>
                <a:gd name="connsiteX7" fmla="*/ 75308 w 880171"/>
                <a:gd name="connsiteY7" fmla="*/ 369795 h 1936657"/>
                <a:gd name="connsiteX8" fmla="*/ 70546 w 880171"/>
                <a:gd name="connsiteY8" fmla="*/ 341219 h 1936657"/>
                <a:gd name="connsiteX9" fmla="*/ 70546 w 880171"/>
                <a:gd name="connsiteY9" fmla="*/ 312644 h 1936657"/>
                <a:gd name="connsiteX10" fmla="*/ 42005 w 880171"/>
                <a:gd name="connsiteY10" fmla="*/ 271082 h 1936657"/>
                <a:gd name="connsiteX11" fmla="*/ 56258 w 880171"/>
                <a:gd name="connsiteY11" fmla="*/ 231682 h 1936657"/>
                <a:gd name="connsiteX12" fmla="*/ 61020 w 880171"/>
                <a:gd name="connsiteY12" fmla="*/ 226919 h 1936657"/>
                <a:gd name="connsiteX13" fmla="*/ 56301 w 880171"/>
                <a:gd name="connsiteY13" fmla="*/ 203355 h 1936657"/>
                <a:gd name="connsiteX14" fmla="*/ 51495 w 880171"/>
                <a:gd name="connsiteY14" fmla="*/ 207870 h 1936657"/>
                <a:gd name="connsiteX15" fmla="*/ 18000 w 880171"/>
                <a:gd name="connsiteY15" fmla="*/ 207422 h 1936657"/>
                <a:gd name="connsiteX16" fmla="*/ 566 w 880171"/>
                <a:gd name="connsiteY16" fmla="*/ 116414 h 1936657"/>
                <a:gd name="connsiteX17" fmla="*/ 67256 w 880171"/>
                <a:gd name="connsiteY17" fmla="*/ 0 h 1936657"/>
                <a:gd name="connsiteX18" fmla="*/ 248027 w 880171"/>
                <a:gd name="connsiteY18" fmla="*/ 67539 h 1936657"/>
                <a:gd name="connsiteX19" fmla="*/ 270570 w 880171"/>
                <a:gd name="connsiteY19" fmla="*/ 141193 h 1936657"/>
                <a:gd name="connsiteX20" fmla="*/ 275333 w 880171"/>
                <a:gd name="connsiteY20" fmla="*/ 179294 h 1936657"/>
                <a:gd name="connsiteX21" fmla="*/ 303908 w 880171"/>
                <a:gd name="connsiteY21" fmla="*/ 222157 h 1936657"/>
                <a:gd name="connsiteX22" fmla="*/ 322958 w 880171"/>
                <a:gd name="connsiteY22" fmla="*/ 317407 h 1936657"/>
                <a:gd name="connsiteX23" fmla="*/ 351533 w 880171"/>
                <a:gd name="connsiteY23" fmla="*/ 369794 h 1936657"/>
                <a:gd name="connsiteX24" fmla="*/ 337246 w 880171"/>
                <a:gd name="connsiteY24" fmla="*/ 384082 h 1936657"/>
                <a:gd name="connsiteX25" fmla="*/ 361057 w 880171"/>
                <a:gd name="connsiteY25" fmla="*/ 379319 h 1936657"/>
                <a:gd name="connsiteX26" fmla="*/ 408683 w 880171"/>
                <a:gd name="connsiteY26" fmla="*/ 569819 h 1936657"/>
                <a:gd name="connsiteX27" fmla="*/ 408683 w 880171"/>
                <a:gd name="connsiteY27" fmla="*/ 612682 h 1936657"/>
                <a:gd name="connsiteX28" fmla="*/ 427733 w 880171"/>
                <a:gd name="connsiteY28" fmla="*/ 707932 h 1936657"/>
                <a:gd name="connsiteX29" fmla="*/ 499171 w 880171"/>
                <a:gd name="connsiteY29" fmla="*/ 888907 h 1936657"/>
                <a:gd name="connsiteX30" fmla="*/ 589658 w 880171"/>
                <a:gd name="connsiteY30" fmla="*/ 1027019 h 1936657"/>
                <a:gd name="connsiteX31" fmla="*/ 642046 w 880171"/>
                <a:gd name="connsiteY31" fmla="*/ 1136557 h 1936657"/>
                <a:gd name="connsiteX32" fmla="*/ 680146 w 880171"/>
                <a:gd name="connsiteY32" fmla="*/ 1236569 h 1936657"/>
                <a:gd name="connsiteX33" fmla="*/ 723008 w 880171"/>
                <a:gd name="connsiteY33" fmla="*/ 1336582 h 1936657"/>
                <a:gd name="connsiteX34" fmla="*/ 737296 w 880171"/>
                <a:gd name="connsiteY34" fmla="*/ 1417544 h 1936657"/>
                <a:gd name="connsiteX35" fmla="*/ 737296 w 880171"/>
                <a:gd name="connsiteY35" fmla="*/ 1493744 h 1936657"/>
                <a:gd name="connsiteX36" fmla="*/ 803971 w 880171"/>
                <a:gd name="connsiteY36" fmla="*/ 1641382 h 1936657"/>
                <a:gd name="connsiteX37" fmla="*/ 856358 w 880171"/>
                <a:gd name="connsiteY37" fmla="*/ 1750919 h 1936657"/>
                <a:gd name="connsiteX38" fmla="*/ 851596 w 880171"/>
                <a:gd name="connsiteY38" fmla="*/ 1846169 h 1936657"/>
                <a:gd name="connsiteX39" fmla="*/ 880171 w 880171"/>
                <a:gd name="connsiteY39" fmla="*/ 1936657 h 1936657"/>
                <a:gd name="connsiteX40" fmla="*/ 813496 w 880171"/>
                <a:gd name="connsiteY40" fmla="*/ 1927132 h 1936657"/>
                <a:gd name="connsiteX41" fmla="*/ 723008 w 880171"/>
                <a:gd name="connsiteY41" fmla="*/ 1865219 h 1936657"/>
                <a:gd name="connsiteX42" fmla="*/ 670621 w 880171"/>
                <a:gd name="connsiteY42" fmla="*/ 1808069 h 1936657"/>
                <a:gd name="connsiteX43" fmla="*/ 646808 w 880171"/>
                <a:gd name="connsiteY43" fmla="*/ 1765207 h 1936657"/>
                <a:gd name="connsiteX44" fmla="*/ 642046 w 880171"/>
                <a:gd name="connsiteY44" fmla="*/ 1712819 h 1936657"/>
                <a:gd name="connsiteX45" fmla="*/ 637283 w 880171"/>
                <a:gd name="connsiteY45" fmla="*/ 1588994 h 1936657"/>
                <a:gd name="connsiteX46" fmla="*/ 670621 w 880171"/>
                <a:gd name="connsiteY46" fmla="*/ 1412782 h 1936657"/>
                <a:gd name="connsiteX47" fmla="*/ 613471 w 880171"/>
                <a:gd name="connsiteY47" fmla="*/ 1203232 h 1936657"/>
                <a:gd name="connsiteX48" fmla="*/ 580133 w 880171"/>
                <a:gd name="connsiteY48" fmla="*/ 1160369 h 1936657"/>
                <a:gd name="connsiteX49" fmla="*/ 546796 w 880171"/>
                <a:gd name="connsiteY49" fmla="*/ 1136557 h 1936657"/>
                <a:gd name="connsiteX50" fmla="*/ 537271 w 880171"/>
                <a:gd name="connsiteY50" fmla="*/ 1084169 h 1936657"/>
                <a:gd name="connsiteX51" fmla="*/ 508696 w 880171"/>
                <a:gd name="connsiteY51" fmla="*/ 1050832 h 1936657"/>
                <a:gd name="connsiteX52" fmla="*/ 489646 w 880171"/>
                <a:gd name="connsiteY52" fmla="*/ 1003207 h 1936657"/>
                <a:gd name="connsiteX53" fmla="*/ 432496 w 880171"/>
                <a:gd name="connsiteY53" fmla="*/ 879382 h 1936657"/>
                <a:gd name="connsiteX54" fmla="*/ 399158 w 880171"/>
                <a:gd name="connsiteY54" fmla="*/ 850807 h 1936657"/>
                <a:gd name="connsiteX55" fmla="*/ 375346 w 880171"/>
                <a:gd name="connsiteY55" fmla="*/ 841282 h 1936657"/>
                <a:gd name="connsiteX56" fmla="*/ 365821 w 880171"/>
                <a:gd name="connsiteY56" fmla="*/ 812707 h 1936657"/>
                <a:gd name="connsiteX57" fmla="*/ 370583 w 880171"/>
                <a:gd name="connsiteY57" fmla="*/ 779369 h 1936657"/>
                <a:gd name="connsiteX58" fmla="*/ 346771 w 880171"/>
                <a:gd name="connsiteY58" fmla="*/ 760319 h 1936657"/>
                <a:gd name="connsiteX59" fmla="*/ 327721 w 880171"/>
                <a:gd name="connsiteY59" fmla="*/ 731744 h 1936657"/>
                <a:gd name="connsiteX60" fmla="*/ 322958 w 880171"/>
                <a:gd name="connsiteY60" fmla="*/ 698407 h 1936657"/>
                <a:gd name="connsiteX61" fmla="*/ 318196 w 880171"/>
                <a:gd name="connsiteY61" fmla="*/ 650782 h 1936657"/>
                <a:gd name="connsiteX62" fmla="*/ 313433 w 880171"/>
                <a:gd name="connsiteY62" fmla="*/ 622207 h 1936657"/>
                <a:gd name="connsiteX63" fmla="*/ 313433 w 880171"/>
                <a:gd name="connsiteY63" fmla="*/ 622207 h 1936657"/>
                <a:gd name="connsiteX64" fmla="*/ 303908 w 880171"/>
                <a:gd name="connsiteY64" fmla="*/ 560294 h 1936657"/>
                <a:gd name="connsiteX65" fmla="*/ 284858 w 880171"/>
                <a:gd name="connsiteY65" fmla="*/ 536482 h 1936657"/>
                <a:gd name="connsiteX66" fmla="*/ 284858 w 880171"/>
                <a:gd name="connsiteY66" fmla="*/ 536482 h 1936657"/>
                <a:gd name="connsiteX67" fmla="*/ 213421 w 880171"/>
                <a:gd name="connsiteY67" fmla="*/ 511221 h 1936657"/>
                <a:gd name="connsiteX68" fmla="*/ 175321 w 880171"/>
                <a:gd name="connsiteY68" fmla="*/ 510092 h 1936657"/>
                <a:gd name="connsiteX69" fmla="*/ 261046 w 880171"/>
                <a:gd name="connsiteY69" fmla="*/ 536481 h 1936657"/>
                <a:gd name="connsiteX70" fmla="*/ 246758 w 880171"/>
                <a:gd name="connsiteY70" fmla="*/ 526957 h 1936657"/>
                <a:gd name="connsiteX71" fmla="*/ 159336 w 880171"/>
                <a:gd name="connsiteY71" fmla="*/ 498617 h 1936657"/>
                <a:gd name="connsiteX72" fmla="*/ 183379 w 880171"/>
                <a:gd name="connsiteY72" fmla="*/ 503402 h 1936657"/>
                <a:gd name="connsiteX73" fmla="*/ 132458 w 880171"/>
                <a:gd name="connsiteY73" fmla="*/ 482402 h 1936657"/>
                <a:gd name="connsiteX0" fmla="*/ 132458 w 880171"/>
                <a:gd name="connsiteY0" fmla="*/ 482402 h 1936657"/>
                <a:gd name="connsiteX1" fmla="*/ 142854 w 880171"/>
                <a:gd name="connsiteY1" fmla="*/ 495284 h 1936657"/>
                <a:gd name="connsiteX2" fmla="*/ 108646 w 880171"/>
                <a:gd name="connsiteY2" fmla="*/ 450757 h 1936657"/>
                <a:gd name="connsiteX3" fmla="*/ 94358 w 880171"/>
                <a:gd name="connsiteY3" fmla="*/ 436469 h 1936657"/>
                <a:gd name="connsiteX4" fmla="*/ 108646 w 880171"/>
                <a:gd name="connsiteY4" fmla="*/ 468431 h 1936657"/>
                <a:gd name="connsiteX5" fmla="*/ 80071 w 880171"/>
                <a:gd name="connsiteY5" fmla="*/ 355506 h 1936657"/>
                <a:gd name="connsiteX6" fmla="*/ 99093 w 880171"/>
                <a:gd name="connsiteY6" fmla="*/ 406919 h 1936657"/>
                <a:gd name="connsiteX7" fmla="*/ 75308 w 880171"/>
                <a:gd name="connsiteY7" fmla="*/ 369795 h 1936657"/>
                <a:gd name="connsiteX8" fmla="*/ 70546 w 880171"/>
                <a:gd name="connsiteY8" fmla="*/ 341219 h 1936657"/>
                <a:gd name="connsiteX9" fmla="*/ 70546 w 880171"/>
                <a:gd name="connsiteY9" fmla="*/ 312644 h 1936657"/>
                <a:gd name="connsiteX10" fmla="*/ 42005 w 880171"/>
                <a:gd name="connsiteY10" fmla="*/ 271082 h 1936657"/>
                <a:gd name="connsiteX11" fmla="*/ 56258 w 880171"/>
                <a:gd name="connsiteY11" fmla="*/ 231682 h 1936657"/>
                <a:gd name="connsiteX12" fmla="*/ 61020 w 880171"/>
                <a:gd name="connsiteY12" fmla="*/ 226919 h 1936657"/>
                <a:gd name="connsiteX13" fmla="*/ 56301 w 880171"/>
                <a:gd name="connsiteY13" fmla="*/ 203355 h 1936657"/>
                <a:gd name="connsiteX14" fmla="*/ 10623 w 880171"/>
                <a:gd name="connsiteY14" fmla="*/ 165602 h 1936657"/>
                <a:gd name="connsiteX15" fmla="*/ 18000 w 880171"/>
                <a:gd name="connsiteY15" fmla="*/ 207422 h 1936657"/>
                <a:gd name="connsiteX16" fmla="*/ 566 w 880171"/>
                <a:gd name="connsiteY16" fmla="*/ 116414 h 1936657"/>
                <a:gd name="connsiteX17" fmla="*/ 67256 w 880171"/>
                <a:gd name="connsiteY17" fmla="*/ 0 h 1936657"/>
                <a:gd name="connsiteX18" fmla="*/ 248027 w 880171"/>
                <a:gd name="connsiteY18" fmla="*/ 67539 h 1936657"/>
                <a:gd name="connsiteX19" fmla="*/ 270570 w 880171"/>
                <a:gd name="connsiteY19" fmla="*/ 141193 h 1936657"/>
                <a:gd name="connsiteX20" fmla="*/ 275333 w 880171"/>
                <a:gd name="connsiteY20" fmla="*/ 179294 h 1936657"/>
                <a:gd name="connsiteX21" fmla="*/ 303908 w 880171"/>
                <a:gd name="connsiteY21" fmla="*/ 222157 h 1936657"/>
                <a:gd name="connsiteX22" fmla="*/ 322958 w 880171"/>
                <a:gd name="connsiteY22" fmla="*/ 317407 h 1936657"/>
                <a:gd name="connsiteX23" fmla="*/ 351533 w 880171"/>
                <a:gd name="connsiteY23" fmla="*/ 369794 h 1936657"/>
                <a:gd name="connsiteX24" fmla="*/ 337246 w 880171"/>
                <a:gd name="connsiteY24" fmla="*/ 384082 h 1936657"/>
                <a:gd name="connsiteX25" fmla="*/ 361057 w 880171"/>
                <a:gd name="connsiteY25" fmla="*/ 379319 h 1936657"/>
                <a:gd name="connsiteX26" fmla="*/ 408683 w 880171"/>
                <a:gd name="connsiteY26" fmla="*/ 569819 h 1936657"/>
                <a:gd name="connsiteX27" fmla="*/ 408683 w 880171"/>
                <a:gd name="connsiteY27" fmla="*/ 612682 h 1936657"/>
                <a:gd name="connsiteX28" fmla="*/ 427733 w 880171"/>
                <a:gd name="connsiteY28" fmla="*/ 707932 h 1936657"/>
                <a:gd name="connsiteX29" fmla="*/ 499171 w 880171"/>
                <a:gd name="connsiteY29" fmla="*/ 888907 h 1936657"/>
                <a:gd name="connsiteX30" fmla="*/ 589658 w 880171"/>
                <a:gd name="connsiteY30" fmla="*/ 1027019 h 1936657"/>
                <a:gd name="connsiteX31" fmla="*/ 642046 w 880171"/>
                <a:gd name="connsiteY31" fmla="*/ 1136557 h 1936657"/>
                <a:gd name="connsiteX32" fmla="*/ 680146 w 880171"/>
                <a:gd name="connsiteY32" fmla="*/ 1236569 h 1936657"/>
                <a:gd name="connsiteX33" fmla="*/ 723008 w 880171"/>
                <a:gd name="connsiteY33" fmla="*/ 1336582 h 1936657"/>
                <a:gd name="connsiteX34" fmla="*/ 737296 w 880171"/>
                <a:gd name="connsiteY34" fmla="*/ 1417544 h 1936657"/>
                <a:gd name="connsiteX35" fmla="*/ 737296 w 880171"/>
                <a:gd name="connsiteY35" fmla="*/ 1493744 h 1936657"/>
                <a:gd name="connsiteX36" fmla="*/ 803971 w 880171"/>
                <a:gd name="connsiteY36" fmla="*/ 1641382 h 1936657"/>
                <a:gd name="connsiteX37" fmla="*/ 856358 w 880171"/>
                <a:gd name="connsiteY37" fmla="*/ 1750919 h 1936657"/>
                <a:gd name="connsiteX38" fmla="*/ 851596 w 880171"/>
                <a:gd name="connsiteY38" fmla="*/ 1846169 h 1936657"/>
                <a:gd name="connsiteX39" fmla="*/ 880171 w 880171"/>
                <a:gd name="connsiteY39" fmla="*/ 1936657 h 1936657"/>
                <a:gd name="connsiteX40" fmla="*/ 813496 w 880171"/>
                <a:gd name="connsiteY40" fmla="*/ 1927132 h 1936657"/>
                <a:gd name="connsiteX41" fmla="*/ 723008 w 880171"/>
                <a:gd name="connsiteY41" fmla="*/ 1865219 h 1936657"/>
                <a:gd name="connsiteX42" fmla="*/ 670621 w 880171"/>
                <a:gd name="connsiteY42" fmla="*/ 1808069 h 1936657"/>
                <a:gd name="connsiteX43" fmla="*/ 646808 w 880171"/>
                <a:gd name="connsiteY43" fmla="*/ 1765207 h 1936657"/>
                <a:gd name="connsiteX44" fmla="*/ 642046 w 880171"/>
                <a:gd name="connsiteY44" fmla="*/ 1712819 h 1936657"/>
                <a:gd name="connsiteX45" fmla="*/ 637283 w 880171"/>
                <a:gd name="connsiteY45" fmla="*/ 1588994 h 1936657"/>
                <a:gd name="connsiteX46" fmla="*/ 670621 w 880171"/>
                <a:gd name="connsiteY46" fmla="*/ 1412782 h 1936657"/>
                <a:gd name="connsiteX47" fmla="*/ 613471 w 880171"/>
                <a:gd name="connsiteY47" fmla="*/ 1203232 h 1936657"/>
                <a:gd name="connsiteX48" fmla="*/ 580133 w 880171"/>
                <a:gd name="connsiteY48" fmla="*/ 1160369 h 1936657"/>
                <a:gd name="connsiteX49" fmla="*/ 546796 w 880171"/>
                <a:gd name="connsiteY49" fmla="*/ 1136557 h 1936657"/>
                <a:gd name="connsiteX50" fmla="*/ 537271 w 880171"/>
                <a:gd name="connsiteY50" fmla="*/ 1084169 h 1936657"/>
                <a:gd name="connsiteX51" fmla="*/ 508696 w 880171"/>
                <a:gd name="connsiteY51" fmla="*/ 1050832 h 1936657"/>
                <a:gd name="connsiteX52" fmla="*/ 489646 w 880171"/>
                <a:gd name="connsiteY52" fmla="*/ 1003207 h 1936657"/>
                <a:gd name="connsiteX53" fmla="*/ 432496 w 880171"/>
                <a:gd name="connsiteY53" fmla="*/ 879382 h 1936657"/>
                <a:gd name="connsiteX54" fmla="*/ 399158 w 880171"/>
                <a:gd name="connsiteY54" fmla="*/ 850807 h 1936657"/>
                <a:gd name="connsiteX55" fmla="*/ 375346 w 880171"/>
                <a:gd name="connsiteY55" fmla="*/ 841282 h 1936657"/>
                <a:gd name="connsiteX56" fmla="*/ 365821 w 880171"/>
                <a:gd name="connsiteY56" fmla="*/ 812707 h 1936657"/>
                <a:gd name="connsiteX57" fmla="*/ 370583 w 880171"/>
                <a:gd name="connsiteY57" fmla="*/ 779369 h 1936657"/>
                <a:gd name="connsiteX58" fmla="*/ 346771 w 880171"/>
                <a:gd name="connsiteY58" fmla="*/ 760319 h 1936657"/>
                <a:gd name="connsiteX59" fmla="*/ 327721 w 880171"/>
                <a:gd name="connsiteY59" fmla="*/ 731744 h 1936657"/>
                <a:gd name="connsiteX60" fmla="*/ 322958 w 880171"/>
                <a:gd name="connsiteY60" fmla="*/ 698407 h 1936657"/>
                <a:gd name="connsiteX61" fmla="*/ 318196 w 880171"/>
                <a:gd name="connsiteY61" fmla="*/ 650782 h 1936657"/>
                <a:gd name="connsiteX62" fmla="*/ 313433 w 880171"/>
                <a:gd name="connsiteY62" fmla="*/ 622207 h 1936657"/>
                <a:gd name="connsiteX63" fmla="*/ 313433 w 880171"/>
                <a:gd name="connsiteY63" fmla="*/ 622207 h 1936657"/>
                <a:gd name="connsiteX64" fmla="*/ 303908 w 880171"/>
                <a:gd name="connsiteY64" fmla="*/ 560294 h 1936657"/>
                <a:gd name="connsiteX65" fmla="*/ 284858 w 880171"/>
                <a:gd name="connsiteY65" fmla="*/ 536482 h 1936657"/>
                <a:gd name="connsiteX66" fmla="*/ 284858 w 880171"/>
                <a:gd name="connsiteY66" fmla="*/ 536482 h 1936657"/>
                <a:gd name="connsiteX67" fmla="*/ 213421 w 880171"/>
                <a:gd name="connsiteY67" fmla="*/ 511221 h 1936657"/>
                <a:gd name="connsiteX68" fmla="*/ 175321 w 880171"/>
                <a:gd name="connsiteY68" fmla="*/ 510092 h 1936657"/>
                <a:gd name="connsiteX69" fmla="*/ 261046 w 880171"/>
                <a:gd name="connsiteY69" fmla="*/ 536481 h 1936657"/>
                <a:gd name="connsiteX70" fmla="*/ 246758 w 880171"/>
                <a:gd name="connsiteY70" fmla="*/ 526957 h 1936657"/>
                <a:gd name="connsiteX71" fmla="*/ 159336 w 880171"/>
                <a:gd name="connsiteY71" fmla="*/ 498617 h 1936657"/>
                <a:gd name="connsiteX72" fmla="*/ 183379 w 880171"/>
                <a:gd name="connsiteY72" fmla="*/ 503402 h 1936657"/>
                <a:gd name="connsiteX73" fmla="*/ 132458 w 880171"/>
                <a:gd name="connsiteY73" fmla="*/ 482402 h 1936657"/>
                <a:gd name="connsiteX0" fmla="*/ 132458 w 880171"/>
                <a:gd name="connsiteY0" fmla="*/ 482402 h 1936657"/>
                <a:gd name="connsiteX1" fmla="*/ 142854 w 880171"/>
                <a:gd name="connsiteY1" fmla="*/ 495284 h 1936657"/>
                <a:gd name="connsiteX2" fmla="*/ 108646 w 880171"/>
                <a:gd name="connsiteY2" fmla="*/ 450757 h 1936657"/>
                <a:gd name="connsiteX3" fmla="*/ 94358 w 880171"/>
                <a:gd name="connsiteY3" fmla="*/ 436469 h 1936657"/>
                <a:gd name="connsiteX4" fmla="*/ 108646 w 880171"/>
                <a:gd name="connsiteY4" fmla="*/ 468431 h 1936657"/>
                <a:gd name="connsiteX5" fmla="*/ 80071 w 880171"/>
                <a:gd name="connsiteY5" fmla="*/ 355506 h 1936657"/>
                <a:gd name="connsiteX6" fmla="*/ 99093 w 880171"/>
                <a:gd name="connsiteY6" fmla="*/ 406919 h 1936657"/>
                <a:gd name="connsiteX7" fmla="*/ 75308 w 880171"/>
                <a:gd name="connsiteY7" fmla="*/ 369795 h 1936657"/>
                <a:gd name="connsiteX8" fmla="*/ 70546 w 880171"/>
                <a:gd name="connsiteY8" fmla="*/ 341219 h 1936657"/>
                <a:gd name="connsiteX9" fmla="*/ 70546 w 880171"/>
                <a:gd name="connsiteY9" fmla="*/ 312644 h 1936657"/>
                <a:gd name="connsiteX10" fmla="*/ 42005 w 880171"/>
                <a:gd name="connsiteY10" fmla="*/ 271082 h 1936657"/>
                <a:gd name="connsiteX11" fmla="*/ 56258 w 880171"/>
                <a:gd name="connsiteY11" fmla="*/ 231682 h 1936657"/>
                <a:gd name="connsiteX12" fmla="*/ 61020 w 880171"/>
                <a:gd name="connsiteY12" fmla="*/ 226919 h 1936657"/>
                <a:gd name="connsiteX13" fmla="*/ 24594 w 880171"/>
                <a:gd name="connsiteY13" fmla="*/ 213147 h 1936657"/>
                <a:gd name="connsiteX14" fmla="*/ 10623 w 880171"/>
                <a:gd name="connsiteY14" fmla="*/ 165602 h 1936657"/>
                <a:gd name="connsiteX15" fmla="*/ 18000 w 880171"/>
                <a:gd name="connsiteY15" fmla="*/ 207422 h 1936657"/>
                <a:gd name="connsiteX16" fmla="*/ 566 w 880171"/>
                <a:gd name="connsiteY16" fmla="*/ 116414 h 1936657"/>
                <a:gd name="connsiteX17" fmla="*/ 67256 w 880171"/>
                <a:gd name="connsiteY17" fmla="*/ 0 h 1936657"/>
                <a:gd name="connsiteX18" fmla="*/ 248027 w 880171"/>
                <a:gd name="connsiteY18" fmla="*/ 67539 h 1936657"/>
                <a:gd name="connsiteX19" fmla="*/ 270570 w 880171"/>
                <a:gd name="connsiteY19" fmla="*/ 141193 h 1936657"/>
                <a:gd name="connsiteX20" fmla="*/ 275333 w 880171"/>
                <a:gd name="connsiteY20" fmla="*/ 179294 h 1936657"/>
                <a:gd name="connsiteX21" fmla="*/ 303908 w 880171"/>
                <a:gd name="connsiteY21" fmla="*/ 222157 h 1936657"/>
                <a:gd name="connsiteX22" fmla="*/ 322958 w 880171"/>
                <a:gd name="connsiteY22" fmla="*/ 317407 h 1936657"/>
                <a:gd name="connsiteX23" fmla="*/ 351533 w 880171"/>
                <a:gd name="connsiteY23" fmla="*/ 369794 h 1936657"/>
                <a:gd name="connsiteX24" fmla="*/ 337246 w 880171"/>
                <a:gd name="connsiteY24" fmla="*/ 384082 h 1936657"/>
                <a:gd name="connsiteX25" fmla="*/ 361057 w 880171"/>
                <a:gd name="connsiteY25" fmla="*/ 379319 h 1936657"/>
                <a:gd name="connsiteX26" fmla="*/ 408683 w 880171"/>
                <a:gd name="connsiteY26" fmla="*/ 569819 h 1936657"/>
                <a:gd name="connsiteX27" fmla="*/ 408683 w 880171"/>
                <a:gd name="connsiteY27" fmla="*/ 612682 h 1936657"/>
                <a:gd name="connsiteX28" fmla="*/ 427733 w 880171"/>
                <a:gd name="connsiteY28" fmla="*/ 707932 h 1936657"/>
                <a:gd name="connsiteX29" fmla="*/ 499171 w 880171"/>
                <a:gd name="connsiteY29" fmla="*/ 888907 h 1936657"/>
                <a:gd name="connsiteX30" fmla="*/ 589658 w 880171"/>
                <a:gd name="connsiteY30" fmla="*/ 1027019 h 1936657"/>
                <a:gd name="connsiteX31" fmla="*/ 642046 w 880171"/>
                <a:gd name="connsiteY31" fmla="*/ 1136557 h 1936657"/>
                <a:gd name="connsiteX32" fmla="*/ 680146 w 880171"/>
                <a:gd name="connsiteY32" fmla="*/ 1236569 h 1936657"/>
                <a:gd name="connsiteX33" fmla="*/ 723008 w 880171"/>
                <a:gd name="connsiteY33" fmla="*/ 1336582 h 1936657"/>
                <a:gd name="connsiteX34" fmla="*/ 737296 w 880171"/>
                <a:gd name="connsiteY34" fmla="*/ 1417544 h 1936657"/>
                <a:gd name="connsiteX35" fmla="*/ 737296 w 880171"/>
                <a:gd name="connsiteY35" fmla="*/ 1493744 h 1936657"/>
                <a:gd name="connsiteX36" fmla="*/ 803971 w 880171"/>
                <a:gd name="connsiteY36" fmla="*/ 1641382 h 1936657"/>
                <a:gd name="connsiteX37" fmla="*/ 856358 w 880171"/>
                <a:gd name="connsiteY37" fmla="*/ 1750919 h 1936657"/>
                <a:gd name="connsiteX38" fmla="*/ 851596 w 880171"/>
                <a:gd name="connsiteY38" fmla="*/ 1846169 h 1936657"/>
                <a:gd name="connsiteX39" fmla="*/ 880171 w 880171"/>
                <a:gd name="connsiteY39" fmla="*/ 1936657 h 1936657"/>
                <a:gd name="connsiteX40" fmla="*/ 813496 w 880171"/>
                <a:gd name="connsiteY40" fmla="*/ 1927132 h 1936657"/>
                <a:gd name="connsiteX41" fmla="*/ 723008 w 880171"/>
                <a:gd name="connsiteY41" fmla="*/ 1865219 h 1936657"/>
                <a:gd name="connsiteX42" fmla="*/ 670621 w 880171"/>
                <a:gd name="connsiteY42" fmla="*/ 1808069 h 1936657"/>
                <a:gd name="connsiteX43" fmla="*/ 646808 w 880171"/>
                <a:gd name="connsiteY43" fmla="*/ 1765207 h 1936657"/>
                <a:gd name="connsiteX44" fmla="*/ 642046 w 880171"/>
                <a:gd name="connsiteY44" fmla="*/ 1712819 h 1936657"/>
                <a:gd name="connsiteX45" fmla="*/ 637283 w 880171"/>
                <a:gd name="connsiteY45" fmla="*/ 1588994 h 1936657"/>
                <a:gd name="connsiteX46" fmla="*/ 670621 w 880171"/>
                <a:gd name="connsiteY46" fmla="*/ 1412782 h 1936657"/>
                <a:gd name="connsiteX47" fmla="*/ 613471 w 880171"/>
                <a:gd name="connsiteY47" fmla="*/ 1203232 h 1936657"/>
                <a:gd name="connsiteX48" fmla="*/ 580133 w 880171"/>
                <a:gd name="connsiteY48" fmla="*/ 1160369 h 1936657"/>
                <a:gd name="connsiteX49" fmla="*/ 546796 w 880171"/>
                <a:gd name="connsiteY49" fmla="*/ 1136557 h 1936657"/>
                <a:gd name="connsiteX50" fmla="*/ 537271 w 880171"/>
                <a:gd name="connsiteY50" fmla="*/ 1084169 h 1936657"/>
                <a:gd name="connsiteX51" fmla="*/ 508696 w 880171"/>
                <a:gd name="connsiteY51" fmla="*/ 1050832 h 1936657"/>
                <a:gd name="connsiteX52" fmla="*/ 489646 w 880171"/>
                <a:gd name="connsiteY52" fmla="*/ 1003207 h 1936657"/>
                <a:gd name="connsiteX53" fmla="*/ 432496 w 880171"/>
                <a:gd name="connsiteY53" fmla="*/ 879382 h 1936657"/>
                <a:gd name="connsiteX54" fmla="*/ 399158 w 880171"/>
                <a:gd name="connsiteY54" fmla="*/ 850807 h 1936657"/>
                <a:gd name="connsiteX55" fmla="*/ 375346 w 880171"/>
                <a:gd name="connsiteY55" fmla="*/ 841282 h 1936657"/>
                <a:gd name="connsiteX56" fmla="*/ 365821 w 880171"/>
                <a:gd name="connsiteY56" fmla="*/ 812707 h 1936657"/>
                <a:gd name="connsiteX57" fmla="*/ 370583 w 880171"/>
                <a:gd name="connsiteY57" fmla="*/ 779369 h 1936657"/>
                <a:gd name="connsiteX58" fmla="*/ 346771 w 880171"/>
                <a:gd name="connsiteY58" fmla="*/ 760319 h 1936657"/>
                <a:gd name="connsiteX59" fmla="*/ 327721 w 880171"/>
                <a:gd name="connsiteY59" fmla="*/ 731744 h 1936657"/>
                <a:gd name="connsiteX60" fmla="*/ 322958 w 880171"/>
                <a:gd name="connsiteY60" fmla="*/ 698407 h 1936657"/>
                <a:gd name="connsiteX61" fmla="*/ 318196 w 880171"/>
                <a:gd name="connsiteY61" fmla="*/ 650782 h 1936657"/>
                <a:gd name="connsiteX62" fmla="*/ 313433 w 880171"/>
                <a:gd name="connsiteY62" fmla="*/ 622207 h 1936657"/>
                <a:gd name="connsiteX63" fmla="*/ 313433 w 880171"/>
                <a:gd name="connsiteY63" fmla="*/ 622207 h 1936657"/>
                <a:gd name="connsiteX64" fmla="*/ 303908 w 880171"/>
                <a:gd name="connsiteY64" fmla="*/ 560294 h 1936657"/>
                <a:gd name="connsiteX65" fmla="*/ 284858 w 880171"/>
                <a:gd name="connsiteY65" fmla="*/ 536482 h 1936657"/>
                <a:gd name="connsiteX66" fmla="*/ 284858 w 880171"/>
                <a:gd name="connsiteY66" fmla="*/ 536482 h 1936657"/>
                <a:gd name="connsiteX67" fmla="*/ 213421 w 880171"/>
                <a:gd name="connsiteY67" fmla="*/ 511221 h 1936657"/>
                <a:gd name="connsiteX68" fmla="*/ 175321 w 880171"/>
                <a:gd name="connsiteY68" fmla="*/ 510092 h 1936657"/>
                <a:gd name="connsiteX69" fmla="*/ 261046 w 880171"/>
                <a:gd name="connsiteY69" fmla="*/ 536481 h 1936657"/>
                <a:gd name="connsiteX70" fmla="*/ 246758 w 880171"/>
                <a:gd name="connsiteY70" fmla="*/ 526957 h 1936657"/>
                <a:gd name="connsiteX71" fmla="*/ 159336 w 880171"/>
                <a:gd name="connsiteY71" fmla="*/ 498617 h 1936657"/>
                <a:gd name="connsiteX72" fmla="*/ 183379 w 880171"/>
                <a:gd name="connsiteY72" fmla="*/ 503402 h 1936657"/>
                <a:gd name="connsiteX73" fmla="*/ 132458 w 880171"/>
                <a:gd name="connsiteY73" fmla="*/ 482402 h 1936657"/>
                <a:gd name="connsiteX0" fmla="*/ 132458 w 880171"/>
                <a:gd name="connsiteY0" fmla="*/ 482402 h 1936657"/>
                <a:gd name="connsiteX1" fmla="*/ 142854 w 880171"/>
                <a:gd name="connsiteY1" fmla="*/ 495284 h 1936657"/>
                <a:gd name="connsiteX2" fmla="*/ 108646 w 880171"/>
                <a:gd name="connsiteY2" fmla="*/ 450757 h 1936657"/>
                <a:gd name="connsiteX3" fmla="*/ 94358 w 880171"/>
                <a:gd name="connsiteY3" fmla="*/ 436469 h 1936657"/>
                <a:gd name="connsiteX4" fmla="*/ 108646 w 880171"/>
                <a:gd name="connsiteY4" fmla="*/ 468431 h 1936657"/>
                <a:gd name="connsiteX5" fmla="*/ 80071 w 880171"/>
                <a:gd name="connsiteY5" fmla="*/ 355506 h 1936657"/>
                <a:gd name="connsiteX6" fmla="*/ 99093 w 880171"/>
                <a:gd name="connsiteY6" fmla="*/ 406919 h 1936657"/>
                <a:gd name="connsiteX7" fmla="*/ 75308 w 880171"/>
                <a:gd name="connsiteY7" fmla="*/ 369795 h 1936657"/>
                <a:gd name="connsiteX8" fmla="*/ 70546 w 880171"/>
                <a:gd name="connsiteY8" fmla="*/ 341219 h 1936657"/>
                <a:gd name="connsiteX9" fmla="*/ 70546 w 880171"/>
                <a:gd name="connsiteY9" fmla="*/ 312644 h 1936657"/>
                <a:gd name="connsiteX10" fmla="*/ 42005 w 880171"/>
                <a:gd name="connsiteY10" fmla="*/ 271082 h 1936657"/>
                <a:gd name="connsiteX11" fmla="*/ 56258 w 880171"/>
                <a:gd name="connsiteY11" fmla="*/ 231682 h 1936657"/>
                <a:gd name="connsiteX12" fmla="*/ 36126 w 880171"/>
                <a:gd name="connsiteY12" fmla="*/ 243759 h 1936657"/>
                <a:gd name="connsiteX13" fmla="*/ 24594 w 880171"/>
                <a:gd name="connsiteY13" fmla="*/ 213147 h 1936657"/>
                <a:gd name="connsiteX14" fmla="*/ 10623 w 880171"/>
                <a:gd name="connsiteY14" fmla="*/ 165602 h 1936657"/>
                <a:gd name="connsiteX15" fmla="*/ 18000 w 880171"/>
                <a:gd name="connsiteY15" fmla="*/ 207422 h 1936657"/>
                <a:gd name="connsiteX16" fmla="*/ 566 w 880171"/>
                <a:gd name="connsiteY16" fmla="*/ 116414 h 1936657"/>
                <a:gd name="connsiteX17" fmla="*/ 67256 w 880171"/>
                <a:gd name="connsiteY17" fmla="*/ 0 h 1936657"/>
                <a:gd name="connsiteX18" fmla="*/ 248027 w 880171"/>
                <a:gd name="connsiteY18" fmla="*/ 67539 h 1936657"/>
                <a:gd name="connsiteX19" fmla="*/ 270570 w 880171"/>
                <a:gd name="connsiteY19" fmla="*/ 141193 h 1936657"/>
                <a:gd name="connsiteX20" fmla="*/ 275333 w 880171"/>
                <a:gd name="connsiteY20" fmla="*/ 179294 h 1936657"/>
                <a:gd name="connsiteX21" fmla="*/ 303908 w 880171"/>
                <a:gd name="connsiteY21" fmla="*/ 222157 h 1936657"/>
                <a:gd name="connsiteX22" fmla="*/ 322958 w 880171"/>
                <a:gd name="connsiteY22" fmla="*/ 317407 h 1936657"/>
                <a:gd name="connsiteX23" fmla="*/ 351533 w 880171"/>
                <a:gd name="connsiteY23" fmla="*/ 369794 h 1936657"/>
                <a:gd name="connsiteX24" fmla="*/ 337246 w 880171"/>
                <a:gd name="connsiteY24" fmla="*/ 384082 h 1936657"/>
                <a:gd name="connsiteX25" fmla="*/ 361057 w 880171"/>
                <a:gd name="connsiteY25" fmla="*/ 379319 h 1936657"/>
                <a:gd name="connsiteX26" fmla="*/ 408683 w 880171"/>
                <a:gd name="connsiteY26" fmla="*/ 569819 h 1936657"/>
                <a:gd name="connsiteX27" fmla="*/ 408683 w 880171"/>
                <a:gd name="connsiteY27" fmla="*/ 612682 h 1936657"/>
                <a:gd name="connsiteX28" fmla="*/ 427733 w 880171"/>
                <a:gd name="connsiteY28" fmla="*/ 707932 h 1936657"/>
                <a:gd name="connsiteX29" fmla="*/ 499171 w 880171"/>
                <a:gd name="connsiteY29" fmla="*/ 888907 h 1936657"/>
                <a:gd name="connsiteX30" fmla="*/ 589658 w 880171"/>
                <a:gd name="connsiteY30" fmla="*/ 1027019 h 1936657"/>
                <a:gd name="connsiteX31" fmla="*/ 642046 w 880171"/>
                <a:gd name="connsiteY31" fmla="*/ 1136557 h 1936657"/>
                <a:gd name="connsiteX32" fmla="*/ 680146 w 880171"/>
                <a:gd name="connsiteY32" fmla="*/ 1236569 h 1936657"/>
                <a:gd name="connsiteX33" fmla="*/ 723008 w 880171"/>
                <a:gd name="connsiteY33" fmla="*/ 1336582 h 1936657"/>
                <a:gd name="connsiteX34" fmla="*/ 737296 w 880171"/>
                <a:gd name="connsiteY34" fmla="*/ 1417544 h 1936657"/>
                <a:gd name="connsiteX35" fmla="*/ 737296 w 880171"/>
                <a:gd name="connsiteY35" fmla="*/ 1493744 h 1936657"/>
                <a:gd name="connsiteX36" fmla="*/ 803971 w 880171"/>
                <a:gd name="connsiteY36" fmla="*/ 1641382 h 1936657"/>
                <a:gd name="connsiteX37" fmla="*/ 856358 w 880171"/>
                <a:gd name="connsiteY37" fmla="*/ 1750919 h 1936657"/>
                <a:gd name="connsiteX38" fmla="*/ 851596 w 880171"/>
                <a:gd name="connsiteY38" fmla="*/ 1846169 h 1936657"/>
                <a:gd name="connsiteX39" fmla="*/ 880171 w 880171"/>
                <a:gd name="connsiteY39" fmla="*/ 1936657 h 1936657"/>
                <a:gd name="connsiteX40" fmla="*/ 813496 w 880171"/>
                <a:gd name="connsiteY40" fmla="*/ 1927132 h 1936657"/>
                <a:gd name="connsiteX41" fmla="*/ 723008 w 880171"/>
                <a:gd name="connsiteY41" fmla="*/ 1865219 h 1936657"/>
                <a:gd name="connsiteX42" fmla="*/ 670621 w 880171"/>
                <a:gd name="connsiteY42" fmla="*/ 1808069 h 1936657"/>
                <a:gd name="connsiteX43" fmla="*/ 646808 w 880171"/>
                <a:gd name="connsiteY43" fmla="*/ 1765207 h 1936657"/>
                <a:gd name="connsiteX44" fmla="*/ 642046 w 880171"/>
                <a:gd name="connsiteY44" fmla="*/ 1712819 h 1936657"/>
                <a:gd name="connsiteX45" fmla="*/ 637283 w 880171"/>
                <a:gd name="connsiteY45" fmla="*/ 1588994 h 1936657"/>
                <a:gd name="connsiteX46" fmla="*/ 670621 w 880171"/>
                <a:gd name="connsiteY46" fmla="*/ 1412782 h 1936657"/>
                <a:gd name="connsiteX47" fmla="*/ 613471 w 880171"/>
                <a:gd name="connsiteY47" fmla="*/ 1203232 h 1936657"/>
                <a:gd name="connsiteX48" fmla="*/ 580133 w 880171"/>
                <a:gd name="connsiteY48" fmla="*/ 1160369 h 1936657"/>
                <a:gd name="connsiteX49" fmla="*/ 546796 w 880171"/>
                <a:gd name="connsiteY49" fmla="*/ 1136557 h 1936657"/>
                <a:gd name="connsiteX50" fmla="*/ 537271 w 880171"/>
                <a:gd name="connsiteY50" fmla="*/ 1084169 h 1936657"/>
                <a:gd name="connsiteX51" fmla="*/ 508696 w 880171"/>
                <a:gd name="connsiteY51" fmla="*/ 1050832 h 1936657"/>
                <a:gd name="connsiteX52" fmla="*/ 489646 w 880171"/>
                <a:gd name="connsiteY52" fmla="*/ 1003207 h 1936657"/>
                <a:gd name="connsiteX53" fmla="*/ 432496 w 880171"/>
                <a:gd name="connsiteY53" fmla="*/ 879382 h 1936657"/>
                <a:gd name="connsiteX54" fmla="*/ 399158 w 880171"/>
                <a:gd name="connsiteY54" fmla="*/ 850807 h 1936657"/>
                <a:gd name="connsiteX55" fmla="*/ 375346 w 880171"/>
                <a:gd name="connsiteY55" fmla="*/ 841282 h 1936657"/>
                <a:gd name="connsiteX56" fmla="*/ 365821 w 880171"/>
                <a:gd name="connsiteY56" fmla="*/ 812707 h 1936657"/>
                <a:gd name="connsiteX57" fmla="*/ 370583 w 880171"/>
                <a:gd name="connsiteY57" fmla="*/ 779369 h 1936657"/>
                <a:gd name="connsiteX58" fmla="*/ 346771 w 880171"/>
                <a:gd name="connsiteY58" fmla="*/ 760319 h 1936657"/>
                <a:gd name="connsiteX59" fmla="*/ 327721 w 880171"/>
                <a:gd name="connsiteY59" fmla="*/ 731744 h 1936657"/>
                <a:gd name="connsiteX60" fmla="*/ 322958 w 880171"/>
                <a:gd name="connsiteY60" fmla="*/ 698407 h 1936657"/>
                <a:gd name="connsiteX61" fmla="*/ 318196 w 880171"/>
                <a:gd name="connsiteY61" fmla="*/ 650782 h 1936657"/>
                <a:gd name="connsiteX62" fmla="*/ 313433 w 880171"/>
                <a:gd name="connsiteY62" fmla="*/ 622207 h 1936657"/>
                <a:gd name="connsiteX63" fmla="*/ 313433 w 880171"/>
                <a:gd name="connsiteY63" fmla="*/ 622207 h 1936657"/>
                <a:gd name="connsiteX64" fmla="*/ 303908 w 880171"/>
                <a:gd name="connsiteY64" fmla="*/ 560294 h 1936657"/>
                <a:gd name="connsiteX65" fmla="*/ 284858 w 880171"/>
                <a:gd name="connsiteY65" fmla="*/ 536482 h 1936657"/>
                <a:gd name="connsiteX66" fmla="*/ 284858 w 880171"/>
                <a:gd name="connsiteY66" fmla="*/ 536482 h 1936657"/>
                <a:gd name="connsiteX67" fmla="*/ 213421 w 880171"/>
                <a:gd name="connsiteY67" fmla="*/ 511221 h 1936657"/>
                <a:gd name="connsiteX68" fmla="*/ 175321 w 880171"/>
                <a:gd name="connsiteY68" fmla="*/ 510092 h 1936657"/>
                <a:gd name="connsiteX69" fmla="*/ 261046 w 880171"/>
                <a:gd name="connsiteY69" fmla="*/ 536481 h 1936657"/>
                <a:gd name="connsiteX70" fmla="*/ 246758 w 880171"/>
                <a:gd name="connsiteY70" fmla="*/ 526957 h 1936657"/>
                <a:gd name="connsiteX71" fmla="*/ 159336 w 880171"/>
                <a:gd name="connsiteY71" fmla="*/ 498617 h 1936657"/>
                <a:gd name="connsiteX72" fmla="*/ 183379 w 880171"/>
                <a:gd name="connsiteY72" fmla="*/ 503402 h 1936657"/>
                <a:gd name="connsiteX73" fmla="*/ 132458 w 880171"/>
                <a:gd name="connsiteY73" fmla="*/ 482402 h 1936657"/>
                <a:gd name="connsiteX0" fmla="*/ 132458 w 880171"/>
                <a:gd name="connsiteY0" fmla="*/ 482402 h 1936657"/>
                <a:gd name="connsiteX1" fmla="*/ 142854 w 880171"/>
                <a:gd name="connsiteY1" fmla="*/ 495284 h 1936657"/>
                <a:gd name="connsiteX2" fmla="*/ 108646 w 880171"/>
                <a:gd name="connsiteY2" fmla="*/ 450757 h 1936657"/>
                <a:gd name="connsiteX3" fmla="*/ 94358 w 880171"/>
                <a:gd name="connsiteY3" fmla="*/ 436469 h 1936657"/>
                <a:gd name="connsiteX4" fmla="*/ 108646 w 880171"/>
                <a:gd name="connsiteY4" fmla="*/ 468431 h 1936657"/>
                <a:gd name="connsiteX5" fmla="*/ 80071 w 880171"/>
                <a:gd name="connsiteY5" fmla="*/ 355506 h 1936657"/>
                <a:gd name="connsiteX6" fmla="*/ 99093 w 880171"/>
                <a:gd name="connsiteY6" fmla="*/ 406919 h 1936657"/>
                <a:gd name="connsiteX7" fmla="*/ 75308 w 880171"/>
                <a:gd name="connsiteY7" fmla="*/ 369795 h 1936657"/>
                <a:gd name="connsiteX8" fmla="*/ 70546 w 880171"/>
                <a:gd name="connsiteY8" fmla="*/ 341219 h 1936657"/>
                <a:gd name="connsiteX9" fmla="*/ 70546 w 880171"/>
                <a:gd name="connsiteY9" fmla="*/ 312644 h 1936657"/>
                <a:gd name="connsiteX10" fmla="*/ 42005 w 880171"/>
                <a:gd name="connsiteY10" fmla="*/ 271082 h 1936657"/>
                <a:gd name="connsiteX11" fmla="*/ 37783 w 880171"/>
                <a:gd name="connsiteY11" fmla="*/ 248063 h 1936657"/>
                <a:gd name="connsiteX12" fmla="*/ 36126 w 880171"/>
                <a:gd name="connsiteY12" fmla="*/ 243759 h 1936657"/>
                <a:gd name="connsiteX13" fmla="*/ 24594 w 880171"/>
                <a:gd name="connsiteY13" fmla="*/ 213147 h 1936657"/>
                <a:gd name="connsiteX14" fmla="*/ 10623 w 880171"/>
                <a:gd name="connsiteY14" fmla="*/ 165602 h 1936657"/>
                <a:gd name="connsiteX15" fmla="*/ 18000 w 880171"/>
                <a:gd name="connsiteY15" fmla="*/ 207422 h 1936657"/>
                <a:gd name="connsiteX16" fmla="*/ 566 w 880171"/>
                <a:gd name="connsiteY16" fmla="*/ 116414 h 1936657"/>
                <a:gd name="connsiteX17" fmla="*/ 67256 w 880171"/>
                <a:gd name="connsiteY17" fmla="*/ 0 h 1936657"/>
                <a:gd name="connsiteX18" fmla="*/ 248027 w 880171"/>
                <a:gd name="connsiteY18" fmla="*/ 67539 h 1936657"/>
                <a:gd name="connsiteX19" fmla="*/ 270570 w 880171"/>
                <a:gd name="connsiteY19" fmla="*/ 141193 h 1936657"/>
                <a:gd name="connsiteX20" fmla="*/ 275333 w 880171"/>
                <a:gd name="connsiteY20" fmla="*/ 179294 h 1936657"/>
                <a:gd name="connsiteX21" fmla="*/ 303908 w 880171"/>
                <a:gd name="connsiteY21" fmla="*/ 222157 h 1936657"/>
                <a:gd name="connsiteX22" fmla="*/ 322958 w 880171"/>
                <a:gd name="connsiteY22" fmla="*/ 317407 h 1936657"/>
                <a:gd name="connsiteX23" fmla="*/ 351533 w 880171"/>
                <a:gd name="connsiteY23" fmla="*/ 369794 h 1936657"/>
                <a:gd name="connsiteX24" fmla="*/ 337246 w 880171"/>
                <a:gd name="connsiteY24" fmla="*/ 384082 h 1936657"/>
                <a:gd name="connsiteX25" fmla="*/ 361057 w 880171"/>
                <a:gd name="connsiteY25" fmla="*/ 379319 h 1936657"/>
                <a:gd name="connsiteX26" fmla="*/ 408683 w 880171"/>
                <a:gd name="connsiteY26" fmla="*/ 569819 h 1936657"/>
                <a:gd name="connsiteX27" fmla="*/ 408683 w 880171"/>
                <a:gd name="connsiteY27" fmla="*/ 612682 h 1936657"/>
                <a:gd name="connsiteX28" fmla="*/ 427733 w 880171"/>
                <a:gd name="connsiteY28" fmla="*/ 707932 h 1936657"/>
                <a:gd name="connsiteX29" fmla="*/ 499171 w 880171"/>
                <a:gd name="connsiteY29" fmla="*/ 888907 h 1936657"/>
                <a:gd name="connsiteX30" fmla="*/ 589658 w 880171"/>
                <a:gd name="connsiteY30" fmla="*/ 1027019 h 1936657"/>
                <a:gd name="connsiteX31" fmla="*/ 642046 w 880171"/>
                <a:gd name="connsiteY31" fmla="*/ 1136557 h 1936657"/>
                <a:gd name="connsiteX32" fmla="*/ 680146 w 880171"/>
                <a:gd name="connsiteY32" fmla="*/ 1236569 h 1936657"/>
                <a:gd name="connsiteX33" fmla="*/ 723008 w 880171"/>
                <a:gd name="connsiteY33" fmla="*/ 1336582 h 1936657"/>
                <a:gd name="connsiteX34" fmla="*/ 737296 w 880171"/>
                <a:gd name="connsiteY34" fmla="*/ 1417544 h 1936657"/>
                <a:gd name="connsiteX35" fmla="*/ 737296 w 880171"/>
                <a:gd name="connsiteY35" fmla="*/ 1493744 h 1936657"/>
                <a:gd name="connsiteX36" fmla="*/ 803971 w 880171"/>
                <a:gd name="connsiteY36" fmla="*/ 1641382 h 1936657"/>
                <a:gd name="connsiteX37" fmla="*/ 856358 w 880171"/>
                <a:gd name="connsiteY37" fmla="*/ 1750919 h 1936657"/>
                <a:gd name="connsiteX38" fmla="*/ 851596 w 880171"/>
                <a:gd name="connsiteY38" fmla="*/ 1846169 h 1936657"/>
                <a:gd name="connsiteX39" fmla="*/ 880171 w 880171"/>
                <a:gd name="connsiteY39" fmla="*/ 1936657 h 1936657"/>
                <a:gd name="connsiteX40" fmla="*/ 813496 w 880171"/>
                <a:gd name="connsiteY40" fmla="*/ 1927132 h 1936657"/>
                <a:gd name="connsiteX41" fmla="*/ 723008 w 880171"/>
                <a:gd name="connsiteY41" fmla="*/ 1865219 h 1936657"/>
                <a:gd name="connsiteX42" fmla="*/ 670621 w 880171"/>
                <a:gd name="connsiteY42" fmla="*/ 1808069 h 1936657"/>
                <a:gd name="connsiteX43" fmla="*/ 646808 w 880171"/>
                <a:gd name="connsiteY43" fmla="*/ 1765207 h 1936657"/>
                <a:gd name="connsiteX44" fmla="*/ 642046 w 880171"/>
                <a:gd name="connsiteY44" fmla="*/ 1712819 h 1936657"/>
                <a:gd name="connsiteX45" fmla="*/ 637283 w 880171"/>
                <a:gd name="connsiteY45" fmla="*/ 1588994 h 1936657"/>
                <a:gd name="connsiteX46" fmla="*/ 670621 w 880171"/>
                <a:gd name="connsiteY46" fmla="*/ 1412782 h 1936657"/>
                <a:gd name="connsiteX47" fmla="*/ 613471 w 880171"/>
                <a:gd name="connsiteY47" fmla="*/ 1203232 h 1936657"/>
                <a:gd name="connsiteX48" fmla="*/ 580133 w 880171"/>
                <a:gd name="connsiteY48" fmla="*/ 1160369 h 1936657"/>
                <a:gd name="connsiteX49" fmla="*/ 546796 w 880171"/>
                <a:gd name="connsiteY49" fmla="*/ 1136557 h 1936657"/>
                <a:gd name="connsiteX50" fmla="*/ 537271 w 880171"/>
                <a:gd name="connsiteY50" fmla="*/ 1084169 h 1936657"/>
                <a:gd name="connsiteX51" fmla="*/ 508696 w 880171"/>
                <a:gd name="connsiteY51" fmla="*/ 1050832 h 1936657"/>
                <a:gd name="connsiteX52" fmla="*/ 489646 w 880171"/>
                <a:gd name="connsiteY52" fmla="*/ 1003207 h 1936657"/>
                <a:gd name="connsiteX53" fmla="*/ 432496 w 880171"/>
                <a:gd name="connsiteY53" fmla="*/ 879382 h 1936657"/>
                <a:gd name="connsiteX54" fmla="*/ 399158 w 880171"/>
                <a:gd name="connsiteY54" fmla="*/ 850807 h 1936657"/>
                <a:gd name="connsiteX55" fmla="*/ 375346 w 880171"/>
                <a:gd name="connsiteY55" fmla="*/ 841282 h 1936657"/>
                <a:gd name="connsiteX56" fmla="*/ 365821 w 880171"/>
                <a:gd name="connsiteY56" fmla="*/ 812707 h 1936657"/>
                <a:gd name="connsiteX57" fmla="*/ 370583 w 880171"/>
                <a:gd name="connsiteY57" fmla="*/ 779369 h 1936657"/>
                <a:gd name="connsiteX58" fmla="*/ 346771 w 880171"/>
                <a:gd name="connsiteY58" fmla="*/ 760319 h 1936657"/>
                <a:gd name="connsiteX59" fmla="*/ 327721 w 880171"/>
                <a:gd name="connsiteY59" fmla="*/ 731744 h 1936657"/>
                <a:gd name="connsiteX60" fmla="*/ 322958 w 880171"/>
                <a:gd name="connsiteY60" fmla="*/ 698407 h 1936657"/>
                <a:gd name="connsiteX61" fmla="*/ 318196 w 880171"/>
                <a:gd name="connsiteY61" fmla="*/ 650782 h 1936657"/>
                <a:gd name="connsiteX62" fmla="*/ 313433 w 880171"/>
                <a:gd name="connsiteY62" fmla="*/ 622207 h 1936657"/>
                <a:gd name="connsiteX63" fmla="*/ 313433 w 880171"/>
                <a:gd name="connsiteY63" fmla="*/ 622207 h 1936657"/>
                <a:gd name="connsiteX64" fmla="*/ 303908 w 880171"/>
                <a:gd name="connsiteY64" fmla="*/ 560294 h 1936657"/>
                <a:gd name="connsiteX65" fmla="*/ 284858 w 880171"/>
                <a:gd name="connsiteY65" fmla="*/ 536482 h 1936657"/>
                <a:gd name="connsiteX66" fmla="*/ 284858 w 880171"/>
                <a:gd name="connsiteY66" fmla="*/ 536482 h 1936657"/>
                <a:gd name="connsiteX67" fmla="*/ 213421 w 880171"/>
                <a:gd name="connsiteY67" fmla="*/ 511221 h 1936657"/>
                <a:gd name="connsiteX68" fmla="*/ 175321 w 880171"/>
                <a:gd name="connsiteY68" fmla="*/ 510092 h 1936657"/>
                <a:gd name="connsiteX69" fmla="*/ 261046 w 880171"/>
                <a:gd name="connsiteY69" fmla="*/ 536481 h 1936657"/>
                <a:gd name="connsiteX70" fmla="*/ 246758 w 880171"/>
                <a:gd name="connsiteY70" fmla="*/ 526957 h 1936657"/>
                <a:gd name="connsiteX71" fmla="*/ 159336 w 880171"/>
                <a:gd name="connsiteY71" fmla="*/ 498617 h 1936657"/>
                <a:gd name="connsiteX72" fmla="*/ 183379 w 880171"/>
                <a:gd name="connsiteY72" fmla="*/ 503402 h 1936657"/>
                <a:gd name="connsiteX73" fmla="*/ 132458 w 880171"/>
                <a:gd name="connsiteY73" fmla="*/ 482402 h 1936657"/>
                <a:gd name="connsiteX0" fmla="*/ 132458 w 880171"/>
                <a:gd name="connsiteY0" fmla="*/ 482402 h 1936657"/>
                <a:gd name="connsiteX1" fmla="*/ 142854 w 880171"/>
                <a:gd name="connsiteY1" fmla="*/ 495284 h 1936657"/>
                <a:gd name="connsiteX2" fmla="*/ 108646 w 880171"/>
                <a:gd name="connsiteY2" fmla="*/ 450757 h 1936657"/>
                <a:gd name="connsiteX3" fmla="*/ 94358 w 880171"/>
                <a:gd name="connsiteY3" fmla="*/ 436469 h 1936657"/>
                <a:gd name="connsiteX4" fmla="*/ 108646 w 880171"/>
                <a:gd name="connsiteY4" fmla="*/ 468431 h 1936657"/>
                <a:gd name="connsiteX5" fmla="*/ 80071 w 880171"/>
                <a:gd name="connsiteY5" fmla="*/ 355506 h 1936657"/>
                <a:gd name="connsiteX6" fmla="*/ 99093 w 880171"/>
                <a:gd name="connsiteY6" fmla="*/ 406919 h 1936657"/>
                <a:gd name="connsiteX7" fmla="*/ 75308 w 880171"/>
                <a:gd name="connsiteY7" fmla="*/ 369795 h 1936657"/>
                <a:gd name="connsiteX8" fmla="*/ 70546 w 880171"/>
                <a:gd name="connsiteY8" fmla="*/ 341219 h 1936657"/>
                <a:gd name="connsiteX9" fmla="*/ 70546 w 880171"/>
                <a:gd name="connsiteY9" fmla="*/ 312644 h 1936657"/>
                <a:gd name="connsiteX10" fmla="*/ 42005 w 880171"/>
                <a:gd name="connsiteY10" fmla="*/ 271082 h 1936657"/>
                <a:gd name="connsiteX11" fmla="*/ 37783 w 880171"/>
                <a:gd name="connsiteY11" fmla="*/ 248063 h 1936657"/>
                <a:gd name="connsiteX12" fmla="*/ 36126 w 880171"/>
                <a:gd name="connsiteY12" fmla="*/ 243759 h 1936657"/>
                <a:gd name="connsiteX13" fmla="*/ 24594 w 880171"/>
                <a:gd name="connsiteY13" fmla="*/ 213147 h 1936657"/>
                <a:gd name="connsiteX14" fmla="*/ 10623 w 880171"/>
                <a:gd name="connsiteY14" fmla="*/ 165602 h 1936657"/>
                <a:gd name="connsiteX15" fmla="*/ 18000 w 880171"/>
                <a:gd name="connsiteY15" fmla="*/ 207422 h 1936657"/>
                <a:gd name="connsiteX16" fmla="*/ 566 w 880171"/>
                <a:gd name="connsiteY16" fmla="*/ 116414 h 1936657"/>
                <a:gd name="connsiteX17" fmla="*/ 67256 w 880171"/>
                <a:gd name="connsiteY17" fmla="*/ 0 h 1936657"/>
                <a:gd name="connsiteX18" fmla="*/ 248027 w 880171"/>
                <a:gd name="connsiteY18" fmla="*/ 67539 h 1936657"/>
                <a:gd name="connsiteX19" fmla="*/ 270570 w 880171"/>
                <a:gd name="connsiteY19" fmla="*/ 141193 h 1936657"/>
                <a:gd name="connsiteX20" fmla="*/ 275333 w 880171"/>
                <a:gd name="connsiteY20" fmla="*/ 179294 h 1936657"/>
                <a:gd name="connsiteX21" fmla="*/ 303908 w 880171"/>
                <a:gd name="connsiteY21" fmla="*/ 222157 h 1936657"/>
                <a:gd name="connsiteX22" fmla="*/ 322958 w 880171"/>
                <a:gd name="connsiteY22" fmla="*/ 317407 h 1936657"/>
                <a:gd name="connsiteX23" fmla="*/ 351533 w 880171"/>
                <a:gd name="connsiteY23" fmla="*/ 369794 h 1936657"/>
                <a:gd name="connsiteX24" fmla="*/ 337246 w 880171"/>
                <a:gd name="connsiteY24" fmla="*/ 384082 h 1936657"/>
                <a:gd name="connsiteX25" fmla="*/ 361057 w 880171"/>
                <a:gd name="connsiteY25" fmla="*/ 379319 h 1936657"/>
                <a:gd name="connsiteX26" fmla="*/ 408683 w 880171"/>
                <a:gd name="connsiteY26" fmla="*/ 569819 h 1936657"/>
                <a:gd name="connsiteX27" fmla="*/ 408683 w 880171"/>
                <a:gd name="connsiteY27" fmla="*/ 612682 h 1936657"/>
                <a:gd name="connsiteX28" fmla="*/ 427733 w 880171"/>
                <a:gd name="connsiteY28" fmla="*/ 707932 h 1936657"/>
                <a:gd name="connsiteX29" fmla="*/ 499171 w 880171"/>
                <a:gd name="connsiteY29" fmla="*/ 888907 h 1936657"/>
                <a:gd name="connsiteX30" fmla="*/ 589658 w 880171"/>
                <a:gd name="connsiteY30" fmla="*/ 1027019 h 1936657"/>
                <a:gd name="connsiteX31" fmla="*/ 642046 w 880171"/>
                <a:gd name="connsiteY31" fmla="*/ 1136557 h 1936657"/>
                <a:gd name="connsiteX32" fmla="*/ 680146 w 880171"/>
                <a:gd name="connsiteY32" fmla="*/ 1236569 h 1936657"/>
                <a:gd name="connsiteX33" fmla="*/ 723008 w 880171"/>
                <a:gd name="connsiteY33" fmla="*/ 1336582 h 1936657"/>
                <a:gd name="connsiteX34" fmla="*/ 737296 w 880171"/>
                <a:gd name="connsiteY34" fmla="*/ 1417544 h 1936657"/>
                <a:gd name="connsiteX35" fmla="*/ 737296 w 880171"/>
                <a:gd name="connsiteY35" fmla="*/ 1493744 h 1936657"/>
                <a:gd name="connsiteX36" fmla="*/ 803971 w 880171"/>
                <a:gd name="connsiteY36" fmla="*/ 1641382 h 1936657"/>
                <a:gd name="connsiteX37" fmla="*/ 856358 w 880171"/>
                <a:gd name="connsiteY37" fmla="*/ 1750919 h 1936657"/>
                <a:gd name="connsiteX38" fmla="*/ 851596 w 880171"/>
                <a:gd name="connsiteY38" fmla="*/ 1846169 h 1936657"/>
                <a:gd name="connsiteX39" fmla="*/ 880171 w 880171"/>
                <a:gd name="connsiteY39" fmla="*/ 1936657 h 1936657"/>
                <a:gd name="connsiteX40" fmla="*/ 813496 w 880171"/>
                <a:gd name="connsiteY40" fmla="*/ 1927132 h 1936657"/>
                <a:gd name="connsiteX41" fmla="*/ 723008 w 880171"/>
                <a:gd name="connsiteY41" fmla="*/ 1865219 h 1936657"/>
                <a:gd name="connsiteX42" fmla="*/ 670621 w 880171"/>
                <a:gd name="connsiteY42" fmla="*/ 1808069 h 1936657"/>
                <a:gd name="connsiteX43" fmla="*/ 646808 w 880171"/>
                <a:gd name="connsiteY43" fmla="*/ 1765207 h 1936657"/>
                <a:gd name="connsiteX44" fmla="*/ 642046 w 880171"/>
                <a:gd name="connsiteY44" fmla="*/ 1712819 h 1936657"/>
                <a:gd name="connsiteX45" fmla="*/ 637283 w 880171"/>
                <a:gd name="connsiteY45" fmla="*/ 1588994 h 1936657"/>
                <a:gd name="connsiteX46" fmla="*/ 670621 w 880171"/>
                <a:gd name="connsiteY46" fmla="*/ 1412782 h 1936657"/>
                <a:gd name="connsiteX47" fmla="*/ 613471 w 880171"/>
                <a:gd name="connsiteY47" fmla="*/ 1203232 h 1936657"/>
                <a:gd name="connsiteX48" fmla="*/ 580133 w 880171"/>
                <a:gd name="connsiteY48" fmla="*/ 1160369 h 1936657"/>
                <a:gd name="connsiteX49" fmla="*/ 546796 w 880171"/>
                <a:gd name="connsiteY49" fmla="*/ 1136557 h 1936657"/>
                <a:gd name="connsiteX50" fmla="*/ 537271 w 880171"/>
                <a:gd name="connsiteY50" fmla="*/ 1084169 h 1936657"/>
                <a:gd name="connsiteX51" fmla="*/ 508696 w 880171"/>
                <a:gd name="connsiteY51" fmla="*/ 1050832 h 1936657"/>
                <a:gd name="connsiteX52" fmla="*/ 489646 w 880171"/>
                <a:gd name="connsiteY52" fmla="*/ 1003207 h 1936657"/>
                <a:gd name="connsiteX53" fmla="*/ 432496 w 880171"/>
                <a:gd name="connsiteY53" fmla="*/ 879382 h 1936657"/>
                <a:gd name="connsiteX54" fmla="*/ 399158 w 880171"/>
                <a:gd name="connsiteY54" fmla="*/ 850807 h 1936657"/>
                <a:gd name="connsiteX55" fmla="*/ 375346 w 880171"/>
                <a:gd name="connsiteY55" fmla="*/ 841282 h 1936657"/>
                <a:gd name="connsiteX56" fmla="*/ 397135 w 880171"/>
                <a:gd name="connsiteY56" fmla="*/ 795410 h 1936657"/>
                <a:gd name="connsiteX57" fmla="*/ 370583 w 880171"/>
                <a:gd name="connsiteY57" fmla="*/ 779369 h 1936657"/>
                <a:gd name="connsiteX58" fmla="*/ 346771 w 880171"/>
                <a:gd name="connsiteY58" fmla="*/ 760319 h 1936657"/>
                <a:gd name="connsiteX59" fmla="*/ 327721 w 880171"/>
                <a:gd name="connsiteY59" fmla="*/ 731744 h 1936657"/>
                <a:gd name="connsiteX60" fmla="*/ 322958 w 880171"/>
                <a:gd name="connsiteY60" fmla="*/ 698407 h 1936657"/>
                <a:gd name="connsiteX61" fmla="*/ 318196 w 880171"/>
                <a:gd name="connsiteY61" fmla="*/ 650782 h 1936657"/>
                <a:gd name="connsiteX62" fmla="*/ 313433 w 880171"/>
                <a:gd name="connsiteY62" fmla="*/ 622207 h 1936657"/>
                <a:gd name="connsiteX63" fmla="*/ 313433 w 880171"/>
                <a:gd name="connsiteY63" fmla="*/ 622207 h 1936657"/>
                <a:gd name="connsiteX64" fmla="*/ 303908 w 880171"/>
                <a:gd name="connsiteY64" fmla="*/ 560294 h 1936657"/>
                <a:gd name="connsiteX65" fmla="*/ 284858 w 880171"/>
                <a:gd name="connsiteY65" fmla="*/ 536482 h 1936657"/>
                <a:gd name="connsiteX66" fmla="*/ 284858 w 880171"/>
                <a:gd name="connsiteY66" fmla="*/ 536482 h 1936657"/>
                <a:gd name="connsiteX67" fmla="*/ 213421 w 880171"/>
                <a:gd name="connsiteY67" fmla="*/ 511221 h 1936657"/>
                <a:gd name="connsiteX68" fmla="*/ 175321 w 880171"/>
                <a:gd name="connsiteY68" fmla="*/ 510092 h 1936657"/>
                <a:gd name="connsiteX69" fmla="*/ 261046 w 880171"/>
                <a:gd name="connsiteY69" fmla="*/ 536481 h 1936657"/>
                <a:gd name="connsiteX70" fmla="*/ 246758 w 880171"/>
                <a:gd name="connsiteY70" fmla="*/ 526957 h 1936657"/>
                <a:gd name="connsiteX71" fmla="*/ 159336 w 880171"/>
                <a:gd name="connsiteY71" fmla="*/ 498617 h 1936657"/>
                <a:gd name="connsiteX72" fmla="*/ 183379 w 880171"/>
                <a:gd name="connsiteY72" fmla="*/ 503402 h 1936657"/>
                <a:gd name="connsiteX73" fmla="*/ 132458 w 880171"/>
                <a:gd name="connsiteY73" fmla="*/ 482402 h 1936657"/>
                <a:gd name="connsiteX0" fmla="*/ 132458 w 880171"/>
                <a:gd name="connsiteY0" fmla="*/ 482402 h 1936657"/>
                <a:gd name="connsiteX1" fmla="*/ 142854 w 880171"/>
                <a:gd name="connsiteY1" fmla="*/ 495284 h 1936657"/>
                <a:gd name="connsiteX2" fmla="*/ 108646 w 880171"/>
                <a:gd name="connsiteY2" fmla="*/ 450757 h 1936657"/>
                <a:gd name="connsiteX3" fmla="*/ 94358 w 880171"/>
                <a:gd name="connsiteY3" fmla="*/ 436469 h 1936657"/>
                <a:gd name="connsiteX4" fmla="*/ 108646 w 880171"/>
                <a:gd name="connsiteY4" fmla="*/ 468431 h 1936657"/>
                <a:gd name="connsiteX5" fmla="*/ 80071 w 880171"/>
                <a:gd name="connsiteY5" fmla="*/ 355506 h 1936657"/>
                <a:gd name="connsiteX6" fmla="*/ 99093 w 880171"/>
                <a:gd name="connsiteY6" fmla="*/ 406919 h 1936657"/>
                <a:gd name="connsiteX7" fmla="*/ 75308 w 880171"/>
                <a:gd name="connsiteY7" fmla="*/ 369795 h 1936657"/>
                <a:gd name="connsiteX8" fmla="*/ 70546 w 880171"/>
                <a:gd name="connsiteY8" fmla="*/ 341219 h 1936657"/>
                <a:gd name="connsiteX9" fmla="*/ 70546 w 880171"/>
                <a:gd name="connsiteY9" fmla="*/ 312644 h 1936657"/>
                <a:gd name="connsiteX10" fmla="*/ 42005 w 880171"/>
                <a:gd name="connsiteY10" fmla="*/ 271082 h 1936657"/>
                <a:gd name="connsiteX11" fmla="*/ 37783 w 880171"/>
                <a:gd name="connsiteY11" fmla="*/ 248063 h 1936657"/>
                <a:gd name="connsiteX12" fmla="*/ 36126 w 880171"/>
                <a:gd name="connsiteY12" fmla="*/ 243759 h 1936657"/>
                <a:gd name="connsiteX13" fmla="*/ 24594 w 880171"/>
                <a:gd name="connsiteY13" fmla="*/ 213147 h 1936657"/>
                <a:gd name="connsiteX14" fmla="*/ 10623 w 880171"/>
                <a:gd name="connsiteY14" fmla="*/ 165602 h 1936657"/>
                <a:gd name="connsiteX15" fmla="*/ 18000 w 880171"/>
                <a:gd name="connsiteY15" fmla="*/ 207422 h 1936657"/>
                <a:gd name="connsiteX16" fmla="*/ 566 w 880171"/>
                <a:gd name="connsiteY16" fmla="*/ 116414 h 1936657"/>
                <a:gd name="connsiteX17" fmla="*/ 67256 w 880171"/>
                <a:gd name="connsiteY17" fmla="*/ 0 h 1936657"/>
                <a:gd name="connsiteX18" fmla="*/ 248027 w 880171"/>
                <a:gd name="connsiteY18" fmla="*/ 67539 h 1936657"/>
                <a:gd name="connsiteX19" fmla="*/ 270570 w 880171"/>
                <a:gd name="connsiteY19" fmla="*/ 141193 h 1936657"/>
                <a:gd name="connsiteX20" fmla="*/ 275333 w 880171"/>
                <a:gd name="connsiteY20" fmla="*/ 179294 h 1936657"/>
                <a:gd name="connsiteX21" fmla="*/ 303908 w 880171"/>
                <a:gd name="connsiteY21" fmla="*/ 222157 h 1936657"/>
                <a:gd name="connsiteX22" fmla="*/ 322958 w 880171"/>
                <a:gd name="connsiteY22" fmla="*/ 317407 h 1936657"/>
                <a:gd name="connsiteX23" fmla="*/ 351533 w 880171"/>
                <a:gd name="connsiteY23" fmla="*/ 369794 h 1936657"/>
                <a:gd name="connsiteX24" fmla="*/ 337246 w 880171"/>
                <a:gd name="connsiteY24" fmla="*/ 384082 h 1936657"/>
                <a:gd name="connsiteX25" fmla="*/ 361057 w 880171"/>
                <a:gd name="connsiteY25" fmla="*/ 379319 h 1936657"/>
                <a:gd name="connsiteX26" fmla="*/ 408683 w 880171"/>
                <a:gd name="connsiteY26" fmla="*/ 569819 h 1936657"/>
                <a:gd name="connsiteX27" fmla="*/ 408683 w 880171"/>
                <a:gd name="connsiteY27" fmla="*/ 612682 h 1936657"/>
                <a:gd name="connsiteX28" fmla="*/ 427733 w 880171"/>
                <a:gd name="connsiteY28" fmla="*/ 707932 h 1936657"/>
                <a:gd name="connsiteX29" fmla="*/ 499171 w 880171"/>
                <a:gd name="connsiteY29" fmla="*/ 888907 h 1936657"/>
                <a:gd name="connsiteX30" fmla="*/ 589658 w 880171"/>
                <a:gd name="connsiteY30" fmla="*/ 1027019 h 1936657"/>
                <a:gd name="connsiteX31" fmla="*/ 642046 w 880171"/>
                <a:gd name="connsiteY31" fmla="*/ 1136557 h 1936657"/>
                <a:gd name="connsiteX32" fmla="*/ 680146 w 880171"/>
                <a:gd name="connsiteY32" fmla="*/ 1236569 h 1936657"/>
                <a:gd name="connsiteX33" fmla="*/ 723008 w 880171"/>
                <a:gd name="connsiteY33" fmla="*/ 1336582 h 1936657"/>
                <a:gd name="connsiteX34" fmla="*/ 737296 w 880171"/>
                <a:gd name="connsiteY34" fmla="*/ 1417544 h 1936657"/>
                <a:gd name="connsiteX35" fmla="*/ 737296 w 880171"/>
                <a:gd name="connsiteY35" fmla="*/ 1493744 h 1936657"/>
                <a:gd name="connsiteX36" fmla="*/ 803971 w 880171"/>
                <a:gd name="connsiteY36" fmla="*/ 1641382 h 1936657"/>
                <a:gd name="connsiteX37" fmla="*/ 856358 w 880171"/>
                <a:gd name="connsiteY37" fmla="*/ 1750919 h 1936657"/>
                <a:gd name="connsiteX38" fmla="*/ 851596 w 880171"/>
                <a:gd name="connsiteY38" fmla="*/ 1846169 h 1936657"/>
                <a:gd name="connsiteX39" fmla="*/ 880171 w 880171"/>
                <a:gd name="connsiteY39" fmla="*/ 1936657 h 1936657"/>
                <a:gd name="connsiteX40" fmla="*/ 813496 w 880171"/>
                <a:gd name="connsiteY40" fmla="*/ 1927132 h 1936657"/>
                <a:gd name="connsiteX41" fmla="*/ 723008 w 880171"/>
                <a:gd name="connsiteY41" fmla="*/ 1865219 h 1936657"/>
                <a:gd name="connsiteX42" fmla="*/ 670621 w 880171"/>
                <a:gd name="connsiteY42" fmla="*/ 1808069 h 1936657"/>
                <a:gd name="connsiteX43" fmla="*/ 646808 w 880171"/>
                <a:gd name="connsiteY43" fmla="*/ 1765207 h 1936657"/>
                <a:gd name="connsiteX44" fmla="*/ 642046 w 880171"/>
                <a:gd name="connsiteY44" fmla="*/ 1712819 h 1936657"/>
                <a:gd name="connsiteX45" fmla="*/ 637283 w 880171"/>
                <a:gd name="connsiteY45" fmla="*/ 1588994 h 1936657"/>
                <a:gd name="connsiteX46" fmla="*/ 670621 w 880171"/>
                <a:gd name="connsiteY46" fmla="*/ 1412782 h 1936657"/>
                <a:gd name="connsiteX47" fmla="*/ 613471 w 880171"/>
                <a:gd name="connsiteY47" fmla="*/ 1203232 h 1936657"/>
                <a:gd name="connsiteX48" fmla="*/ 580133 w 880171"/>
                <a:gd name="connsiteY48" fmla="*/ 1160369 h 1936657"/>
                <a:gd name="connsiteX49" fmla="*/ 546796 w 880171"/>
                <a:gd name="connsiteY49" fmla="*/ 1136557 h 1936657"/>
                <a:gd name="connsiteX50" fmla="*/ 537271 w 880171"/>
                <a:gd name="connsiteY50" fmla="*/ 1084169 h 1936657"/>
                <a:gd name="connsiteX51" fmla="*/ 508696 w 880171"/>
                <a:gd name="connsiteY51" fmla="*/ 1050832 h 1936657"/>
                <a:gd name="connsiteX52" fmla="*/ 489646 w 880171"/>
                <a:gd name="connsiteY52" fmla="*/ 1003207 h 1936657"/>
                <a:gd name="connsiteX53" fmla="*/ 432496 w 880171"/>
                <a:gd name="connsiteY53" fmla="*/ 879382 h 1936657"/>
                <a:gd name="connsiteX54" fmla="*/ 399158 w 880171"/>
                <a:gd name="connsiteY54" fmla="*/ 850807 h 1936657"/>
                <a:gd name="connsiteX55" fmla="*/ 414648 w 880171"/>
                <a:gd name="connsiteY55" fmla="*/ 853537 h 1936657"/>
                <a:gd name="connsiteX56" fmla="*/ 397135 w 880171"/>
                <a:gd name="connsiteY56" fmla="*/ 795410 h 1936657"/>
                <a:gd name="connsiteX57" fmla="*/ 370583 w 880171"/>
                <a:gd name="connsiteY57" fmla="*/ 779369 h 1936657"/>
                <a:gd name="connsiteX58" fmla="*/ 346771 w 880171"/>
                <a:gd name="connsiteY58" fmla="*/ 760319 h 1936657"/>
                <a:gd name="connsiteX59" fmla="*/ 327721 w 880171"/>
                <a:gd name="connsiteY59" fmla="*/ 731744 h 1936657"/>
                <a:gd name="connsiteX60" fmla="*/ 322958 w 880171"/>
                <a:gd name="connsiteY60" fmla="*/ 698407 h 1936657"/>
                <a:gd name="connsiteX61" fmla="*/ 318196 w 880171"/>
                <a:gd name="connsiteY61" fmla="*/ 650782 h 1936657"/>
                <a:gd name="connsiteX62" fmla="*/ 313433 w 880171"/>
                <a:gd name="connsiteY62" fmla="*/ 622207 h 1936657"/>
                <a:gd name="connsiteX63" fmla="*/ 313433 w 880171"/>
                <a:gd name="connsiteY63" fmla="*/ 622207 h 1936657"/>
                <a:gd name="connsiteX64" fmla="*/ 303908 w 880171"/>
                <a:gd name="connsiteY64" fmla="*/ 560294 h 1936657"/>
                <a:gd name="connsiteX65" fmla="*/ 284858 w 880171"/>
                <a:gd name="connsiteY65" fmla="*/ 536482 h 1936657"/>
                <a:gd name="connsiteX66" fmla="*/ 284858 w 880171"/>
                <a:gd name="connsiteY66" fmla="*/ 536482 h 1936657"/>
                <a:gd name="connsiteX67" fmla="*/ 213421 w 880171"/>
                <a:gd name="connsiteY67" fmla="*/ 511221 h 1936657"/>
                <a:gd name="connsiteX68" fmla="*/ 175321 w 880171"/>
                <a:gd name="connsiteY68" fmla="*/ 510092 h 1936657"/>
                <a:gd name="connsiteX69" fmla="*/ 261046 w 880171"/>
                <a:gd name="connsiteY69" fmla="*/ 536481 h 1936657"/>
                <a:gd name="connsiteX70" fmla="*/ 246758 w 880171"/>
                <a:gd name="connsiteY70" fmla="*/ 526957 h 1936657"/>
                <a:gd name="connsiteX71" fmla="*/ 159336 w 880171"/>
                <a:gd name="connsiteY71" fmla="*/ 498617 h 1936657"/>
                <a:gd name="connsiteX72" fmla="*/ 183379 w 880171"/>
                <a:gd name="connsiteY72" fmla="*/ 503402 h 1936657"/>
                <a:gd name="connsiteX73" fmla="*/ 132458 w 880171"/>
                <a:gd name="connsiteY73" fmla="*/ 482402 h 1936657"/>
                <a:gd name="connsiteX0" fmla="*/ 132458 w 880171"/>
                <a:gd name="connsiteY0" fmla="*/ 482402 h 1936657"/>
                <a:gd name="connsiteX1" fmla="*/ 142854 w 880171"/>
                <a:gd name="connsiteY1" fmla="*/ 495284 h 1936657"/>
                <a:gd name="connsiteX2" fmla="*/ 108646 w 880171"/>
                <a:gd name="connsiteY2" fmla="*/ 450757 h 1936657"/>
                <a:gd name="connsiteX3" fmla="*/ 94358 w 880171"/>
                <a:gd name="connsiteY3" fmla="*/ 436469 h 1936657"/>
                <a:gd name="connsiteX4" fmla="*/ 108646 w 880171"/>
                <a:gd name="connsiteY4" fmla="*/ 468431 h 1936657"/>
                <a:gd name="connsiteX5" fmla="*/ 80071 w 880171"/>
                <a:gd name="connsiteY5" fmla="*/ 355506 h 1936657"/>
                <a:gd name="connsiteX6" fmla="*/ 99093 w 880171"/>
                <a:gd name="connsiteY6" fmla="*/ 406919 h 1936657"/>
                <a:gd name="connsiteX7" fmla="*/ 75308 w 880171"/>
                <a:gd name="connsiteY7" fmla="*/ 369795 h 1936657"/>
                <a:gd name="connsiteX8" fmla="*/ 70546 w 880171"/>
                <a:gd name="connsiteY8" fmla="*/ 341219 h 1936657"/>
                <a:gd name="connsiteX9" fmla="*/ 70546 w 880171"/>
                <a:gd name="connsiteY9" fmla="*/ 312644 h 1936657"/>
                <a:gd name="connsiteX10" fmla="*/ 42005 w 880171"/>
                <a:gd name="connsiteY10" fmla="*/ 271082 h 1936657"/>
                <a:gd name="connsiteX11" fmla="*/ 37783 w 880171"/>
                <a:gd name="connsiteY11" fmla="*/ 248063 h 1936657"/>
                <a:gd name="connsiteX12" fmla="*/ 36126 w 880171"/>
                <a:gd name="connsiteY12" fmla="*/ 243759 h 1936657"/>
                <a:gd name="connsiteX13" fmla="*/ 24594 w 880171"/>
                <a:gd name="connsiteY13" fmla="*/ 213147 h 1936657"/>
                <a:gd name="connsiteX14" fmla="*/ 10623 w 880171"/>
                <a:gd name="connsiteY14" fmla="*/ 165602 h 1936657"/>
                <a:gd name="connsiteX15" fmla="*/ 18000 w 880171"/>
                <a:gd name="connsiteY15" fmla="*/ 207422 h 1936657"/>
                <a:gd name="connsiteX16" fmla="*/ 566 w 880171"/>
                <a:gd name="connsiteY16" fmla="*/ 116414 h 1936657"/>
                <a:gd name="connsiteX17" fmla="*/ 67256 w 880171"/>
                <a:gd name="connsiteY17" fmla="*/ 0 h 1936657"/>
                <a:gd name="connsiteX18" fmla="*/ 248027 w 880171"/>
                <a:gd name="connsiteY18" fmla="*/ 67539 h 1936657"/>
                <a:gd name="connsiteX19" fmla="*/ 270570 w 880171"/>
                <a:gd name="connsiteY19" fmla="*/ 141193 h 1936657"/>
                <a:gd name="connsiteX20" fmla="*/ 275333 w 880171"/>
                <a:gd name="connsiteY20" fmla="*/ 179294 h 1936657"/>
                <a:gd name="connsiteX21" fmla="*/ 303908 w 880171"/>
                <a:gd name="connsiteY21" fmla="*/ 222157 h 1936657"/>
                <a:gd name="connsiteX22" fmla="*/ 322958 w 880171"/>
                <a:gd name="connsiteY22" fmla="*/ 317407 h 1936657"/>
                <a:gd name="connsiteX23" fmla="*/ 351533 w 880171"/>
                <a:gd name="connsiteY23" fmla="*/ 369794 h 1936657"/>
                <a:gd name="connsiteX24" fmla="*/ 337246 w 880171"/>
                <a:gd name="connsiteY24" fmla="*/ 384082 h 1936657"/>
                <a:gd name="connsiteX25" fmla="*/ 361057 w 880171"/>
                <a:gd name="connsiteY25" fmla="*/ 379319 h 1936657"/>
                <a:gd name="connsiteX26" fmla="*/ 408683 w 880171"/>
                <a:gd name="connsiteY26" fmla="*/ 569819 h 1936657"/>
                <a:gd name="connsiteX27" fmla="*/ 408683 w 880171"/>
                <a:gd name="connsiteY27" fmla="*/ 612682 h 1936657"/>
                <a:gd name="connsiteX28" fmla="*/ 427733 w 880171"/>
                <a:gd name="connsiteY28" fmla="*/ 707932 h 1936657"/>
                <a:gd name="connsiteX29" fmla="*/ 499171 w 880171"/>
                <a:gd name="connsiteY29" fmla="*/ 888907 h 1936657"/>
                <a:gd name="connsiteX30" fmla="*/ 589658 w 880171"/>
                <a:gd name="connsiteY30" fmla="*/ 1027019 h 1936657"/>
                <a:gd name="connsiteX31" fmla="*/ 642046 w 880171"/>
                <a:gd name="connsiteY31" fmla="*/ 1136557 h 1936657"/>
                <a:gd name="connsiteX32" fmla="*/ 680146 w 880171"/>
                <a:gd name="connsiteY32" fmla="*/ 1236569 h 1936657"/>
                <a:gd name="connsiteX33" fmla="*/ 723008 w 880171"/>
                <a:gd name="connsiteY33" fmla="*/ 1336582 h 1936657"/>
                <a:gd name="connsiteX34" fmla="*/ 737296 w 880171"/>
                <a:gd name="connsiteY34" fmla="*/ 1417544 h 1936657"/>
                <a:gd name="connsiteX35" fmla="*/ 737296 w 880171"/>
                <a:gd name="connsiteY35" fmla="*/ 1493744 h 1936657"/>
                <a:gd name="connsiteX36" fmla="*/ 803971 w 880171"/>
                <a:gd name="connsiteY36" fmla="*/ 1641382 h 1936657"/>
                <a:gd name="connsiteX37" fmla="*/ 856358 w 880171"/>
                <a:gd name="connsiteY37" fmla="*/ 1750919 h 1936657"/>
                <a:gd name="connsiteX38" fmla="*/ 851596 w 880171"/>
                <a:gd name="connsiteY38" fmla="*/ 1846169 h 1936657"/>
                <a:gd name="connsiteX39" fmla="*/ 880171 w 880171"/>
                <a:gd name="connsiteY39" fmla="*/ 1936657 h 1936657"/>
                <a:gd name="connsiteX40" fmla="*/ 813496 w 880171"/>
                <a:gd name="connsiteY40" fmla="*/ 1927132 h 1936657"/>
                <a:gd name="connsiteX41" fmla="*/ 723008 w 880171"/>
                <a:gd name="connsiteY41" fmla="*/ 1865219 h 1936657"/>
                <a:gd name="connsiteX42" fmla="*/ 670621 w 880171"/>
                <a:gd name="connsiteY42" fmla="*/ 1808069 h 1936657"/>
                <a:gd name="connsiteX43" fmla="*/ 646808 w 880171"/>
                <a:gd name="connsiteY43" fmla="*/ 1765207 h 1936657"/>
                <a:gd name="connsiteX44" fmla="*/ 642046 w 880171"/>
                <a:gd name="connsiteY44" fmla="*/ 1712819 h 1936657"/>
                <a:gd name="connsiteX45" fmla="*/ 637283 w 880171"/>
                <a:gd name="connsiteY45" fmla="*/ 1588994 h 1936657"/>
                <a:gd name="connsiteX46" fmla="*/ 670621 w 880171"/>
                <a:gd name="connsiteY46" fmla="*/ 1412782 h 1936657"/>
                <a:gd name="connsiteX47" fmla="*/ 613471 w 880171"/>
                <a:gd name="connsiteY47" fmla="*/ 1203232 h 1936657"/>
                <a:gd name="connsiteX48" fmla="*/ 580133 w 880171"/>
                <a:gd name="connsiteY48" fmla="*/ 1160369 h 1936657"/>
                <a:gd name="connsiteX49" fmla="*/ 546796 w 880171"/>
                <a:gd name="connsiteY49" fmla="*/ 1136557 h 1936657"/>
                <a:gd name="connsiteX50" fmla="*/ 537271 w 880171"/>
                <a:gd name="connsiteY50" fmla="*/ 1084169 h 1936657"/>
                <a:gd name="connsiteX51" fmla="*/ 508696 w 880171"/>
                <a:gd name="connsiteY51" fmla="*/ 1050832 h 1936657"/>
                <a:gd name="connsiteX52" fmla="*/ 489646 w 880171"/>
                <a:gd name="connsiteY52" fmla="*/ 1003207 h 1936657"/>
                <a:gd name="connsiteX53" fmla="*/ 433672 w 880171"/>
                <a:gd name="connsiteY53" fmla="*/ 901889 h 1936657"/>
                <a:gd name="connsiteX54" fmla="*/ 399158 w 880171"/>
                <a:gd name="connsiteY54" fmla="*/ 850807 h 1936657"/>
                <a:gd name="connsiteX55" fmla="*/ 414648 w 880171"/>
                <a:gd name="connsiteY55" fmla="*/ 853537 h 1936657"/>
                <a:gd name="connsiteX56" fmla="*/ 397135 w 880171"/>
                <a:gd name="connsiteY56" fmla="*/ 795410 h 1936657"/>
                <a:gd name="connsiteX57" fmla="*/ 370583 w 880171"/>
                <a:gd name="connsiteY57" fmla="*/ 779369 h 1936657"/>
                <a:gd name="connsiteX58" fmla="*/ 346771 w 880171"/>
                <a:gd name="connsiteY58" fmla="*/ 760319 h 1936657"/>
                <a:gd name="connsiteX59" fmla="*/ 327721 w 880171"/>
                <a:gd name="connsiteY59" fmla="*/ 731744 h 1936657"/>
                <a:gd name="connsiteX60" fmla="*/ 322958 w 880171"/>
                <a:gd name="connsiteY60" fmla="*/ 698407 h 1936657"/>
                <a:gd name="connsiteX61" fmla="*/ 318196 w 880171"/>
                <a:gd name="connsiteY61" fmla="*/ 650782 h 1936657"/>
                <a:gd name="connsiteX62" fmla="*/ 313433 w 880171"/>
                <a:gd name="connsiteY62" fmla="*/ 622207 h 1936657"/>
                <a:gd name="connsiteX63" fmla="*/ 313433 w 880171"/>
                <a:gd name="connsiteY63" fmla="*/ 622207 h 1936657"/>
                <a:gd name="connsiteX64" fmla="*/ 303908 w 880171"/>
                <a:gd name="connsiteY64" fmla="*/ 560294 h 1936657"/>
                <a:gd name="connsiteX65" fmla="*/ 284858 w 880171"/>
                <a:gd name="connsiteY65" fmla="*/ 536482 h 1936657"/>
                <a:gd name="connsiteX66" fmla="*/ 284858 w 880171"/>
                <a:gd name="connsiteY66" fmla="*/ 536482 h 1936657"/>
                <a:gd name="connsiteX67" fmla="*/ 213421 w 880171"/>
                <a:gd name="connsiteY67" fmla="*/ 511221 h 1936657"/>
                <a:gd name="connsiteX68" fmla="*/ 175321 w 880171"/>
                <a:gd name="connsiteY68" fmla="*/ 510092 h 1936657"/>
                <a:gd name="connsiteX69" fmla="*/ 261046 w 880171"/>
                <a:gd name="connsiteY69" fmla="*/ 536481 h 1936657"/>
                <a:gd name="connsiteX70" fmla="*/ 246758 w 880171"/>
                <a:gd name="connsiteY70" fmla="*/ 526957 h 1936657"/>
                <a:gd name="connsiteX71" fmla="*/ 159336 w 880171"/>
                <a:gd name="connsiteY71" fmla="*/ 498617 h 1936657"/>
                <a:gd name="connsiteX72" fmla="*/ 183379 w 880171"/>
                <a:gd name="connsiteY72" fmla="*/ 503402 h 1936657"/>
                <a:gd name="connsiteX73" fmla="*/ 132458 w 880171"/>
                <a:gd name="connsiteY73" fmla="*/ 482402 h 1936657"/>
                <a:gd name="connsiteX0" fmla="*/ 132458 w 880171"/>
                <a:gd name="connsiteY0" fmla="*/ 482402 h 1936657"/>
                <a:gd name="connsiteX1" fmla="*/ 142854 w 880171"/>
                <a:gd name="connsiteY1" fmla="*/ 495284 h 1936657"/>
                <a:gd name="connsiteX2" fmla="*/ 108646 w 880171"/>
                <a:gd name="connsiteY2" fmla="*/ 450757 h 1936657"/>
                <a:gd name="connsiteX3" fmla="*/ 94358 w 880171"/>
                <a:gd name="connsiteY3" fmla="*/ 436469 h 1936657"/>
                <a:gd name="connsiteX4" fmla="*/ 108646 w 880171"/>
                <a:gd name="connsiteY4" fmla="*/ 468431 h 1936657"/>
                <a:gd name="connsiteX5" fmla="*/ 80071 w 880171"/>
                <a:gd name="connsiteY5" fmla="*/ 355506 h 1936657"/>
                <a:gd name="connsiteX6" fmla="*/ 99093 w 880171"/>
                <a:gd name="connsiteY6" fmla="*/ 406919 h 1936657"/>
                <a:gd name="connsiteX7" fmla="*/ 75308 w 880171"/>
                <a:gd name="connsiteY7" fmla="*/ 369795 h 1936657"/>
                <a:gd name="connsiteX8" fmla="*/ 70546 w 880171"/>
                <a:gd name="connsiteY8" fmla="*/ 341219 h 1936657"/>
                <a:gd name="connsiteX9" fmla="*/ 70546 w 880171"/>
                <a:gd name="connsiteY9" fmla="*/ 312644 h 1936657"/>
                <a:gd name="connsiteX10" fmla="*/ 42005 w 880171"/>
                <a:gd name="connsiteY10" fmla="*/ 271082 h 1936657"/>
                <a:gd name="connsiteX11" fmla="*/ 37783 w 880171"/>
                <a:gd name="connsiteY11" fmla="*/ 248063 h 1936657"/>
                <a:gd name="connsiteX12" fmla="*/ 36126 w 880171"/>
                <a:gd name="connsiteY12" fmla="*/ 243759 h 1936657"/>
                <a:gd name="connsiteX13" fmla="*/ 24594 w 880171"/>
                <a:gd name="connsiteY13" fmla="*/ 213147 h 1936657"/>
                <a:gd name="connsiteX14" fmla="*/ 10623 w 880171"/>
                <a:gd name="connsiteY14" fmla="*/ 165602 h 1936657"/>
                <a:gd name="connsiteX15" fmla="*/ 18000 w 880171"/>
                <a:gd name="connsiteY15" fmla="*/ 207422 h 1936657"/>
                <a:gd name="connsiteX16" fmla="*/ 566 w 880171"/>
                <a:gd name="connsiteY16" fmla="*/ 116414 h 1936657"/>
                <a:gd name="connsiteX17" fmla="*/ 67256 w 880171"/>
                <a:gd name="connsiteY17" fmla="*/ 0 h 1936657"/>
                <a:gd name="connsiteX18" fmla="*/ 248027 w 880171"/>
                <a:gd name="connsiteY18" fmla="*/ 67539 h 1936657"/>
                <a:gd name="connsiteX19" fmla="*/ 270570 w 880171"/>
                <a:gd name="connsiteY19" fmla="*/ 141193 h 1936657"/>
                <a:gd name="connsiteX20" fmla="*/ 275333 w 880171"/>
                <a:gd name="connsiteY20" fmla="*/ 179294 h 1936657"/>
                <a:gd name="connsiteX21" fmla="*/ 303908 w 880171"/>
                <a:gd name="connsiteY21" fmla="*/ 222157 h 1936657"/>
                <a:gd name="connsiteX22" fmla="*/ 322958 w 880171"/>
                <a:gd name="connsiteY22" fmla="*/ 317407 h 1936657"/>
                <a:gd name="connsiteX23" fmla="*/ 351533 w 880171"/>
                <a:gd name="connsiteY23" fmla="*/ 369794 h 1936657"/>
                <a:gd name="connsiteX24" fmla="*/ 337246 w 880171"/>
                <a:gd name="connsiteY24" fmla="*/ 384082 h 1936657"/>
                <a:gd name="connsiteX25" fmla="*/ 361057 w 880171"/>
                <a:gd name="connsiteY25" fmla="*/ 379319 h 1936657"/>
                <a:gd name="connsiteX26" fmla="*/ 408683 w 880171"/>
                <a:gd name="connsiteY26" fmla="*/ 569819 h 1936657"/>
                <a:gd name="connsiteX27" fmla="*/ 408683 w 880171"/>
                <a:gd name="connsiteY27" fmla="*/ 612682 h 1936657"/>
                <a:gd name="connsiteX28" fmla="*/ 427733 w 880171"/>
                <a:gd name="connsiteY28" fmla="*/ 707932 h 1936657"/>
                <a:gd name="connsiteX29" fmla="*/ 499171 w 880171"/>
                <a:gd name="connsiteY29" fmla="*/ 888907 h 1936657"/>
                <a:gd name="connsiteX30" fmla="*/ 589658 w 880171"/>
                <a:gd name="connsiteY30" fmla="*/ 1027019 h 1936657"/>
                <a:gd name="connsiteX31" fmla="*/ 642046 w 880171"/>
                <a:gd name="connsiteY31" fmla="*/ 1136557 h 1936657"/>
                <a:gd name="connsiteX32" fmla="*/ 680146 w 880171"/>
                <a:gd name="connsiteY32" fmla="*/ 1236569 h 1936657"/>
                <a:gd name="connsiteX33" fmla="*/ 723008 w 880171"/>
                <a:gd name="connsiteY33" fmla="*/ 1336582 h 1936657"/>
                <a:gd name="connsiteX34" fmla="*/ 737296 w 880171"/>
                <a:gd name="connsiteY34" fmla="*/ 1417544 h 1936657"/>
                <a:gd name="connsiteX35" fmla="*/ 737296 w 880171"/>
                <a:gd name="connsiteY35" fmla="*/ 1493744 h 1936657"/>
                <a:gd name="connsiteX36" fmla="*/ 803971 w 880171"/>
                <a:gd name="connsiteY36" fmla="*/ 1641382 h 1936657"/>
                <a:gd name="connsiteX37" fmla="*/ 856358 w 880171"/>
                <a:gd name="connsiteY37" fmla="*/ 1750919 h 1936657"/>
                <a:gd name="connsiteX38" fmla="*/ 851596 w 880171"/>
                <a:gd name="connsiteY38" fmla="*/ 1846169 h 1936657"/>
                <a:gd name="connsiteX39" fmla="*/ 880171 w 880171"/>
                <a:gd name="connsiteY39" fmla="*/ 1936657 h 1936657"/>
                <a:gd name="connsiteX40" fmla="*/ 813496 w 880171"/>
                <a:gd name="connsiteY40" fmla="*/ 1927132 h 1936657"/>
                <a:gd name="connsiteX41" fmla="*/ 723008 w 880171"/>
                <a:gd name="connsiteY41" fmla="*/ 1865219 h 1936657"/>
                <a:gd name="connsiteX42" fmla="*/ 670621 w 880171"/>
                <a:gd name="connsiteY42" fmla="*/ 1808069 h 1936657"/>
                <a:gd name="connsiteX43" fmla="*/ 646808 w 880171"/>
                <a:gd name="connsiteY43" fmla="*/ 1765207 h 1936657"/>
                <a:gd name="connsiteX44" fmla="*/ 642046 w 880171"/>
                <a:gd name="connsiteY44" fmla="*/ 1712819 h 1936657"/>
                <a:gd name="connsiteX45" fmla="*/ 637283 w 880171"/>
                <a:gd name="connsiteY45" fmla="*/ 1588994 h 1936657"/>
                <a:gd name="connsiteX46" fmla="*/ 670621 w 880171"/>
                <a:gd name="connsiteY46" fmla="*/ 1412782 h 1936657"/>
                <a:gd name="connsiteX47" fmla="*/ 613471 w 880171"/>
                <a:gd name="connsiteY47" fmla="*/ 1203232 h 1936657"/>
                <a:gd name="connsiteX48" fmla="*/ 580133 w 880171"/>
                <a:gd name="connsiteY48" fmla="*/ 1160369 h 1936657"/>
                <a:gd name="connsiteX49" fmla="*/ 546796 w 880171"/>
                <a:gd name="connsiteY49" fmla="*/ 1136557 h 1936657"/>
                <a:gd name="connsiteX50" fmla="*/ 537271 w 880171"/>
                <a:gd name="connsiteY50" fmla="*/ 1084169 h 1936657"/>
                <a:gd name="connsiteX51" fmla="*/ 508696 w 880171"/>
                <a:gd name="connsiteY51" fmla="*/ 1050832 h 1936657"/>
                <a:gd name="connsiteX52" fmla="*/ 489646 w 880171"/>
                <a:gd name="connsiteY52" fmla="*/ 1003207 h 1936657"/>
                <a:gd name="connsiteX53" fmla="*/ 433672 w 880171"/>
                <a:gd name="connsiteY53" fmla="*/ 901889 h 1936657"/>
                <a:gd name="connsiteX54" fmla="*/ 399158 w 880171"/>
                <a:gd name="connsiteY54" fmla="*/ 850807 h 1936657"/>
                <a:gd name="connsiteX55" fmla="*/ 413079 w 880171"/>
                <a:gd name="connsiteY55" fmla="*/ 823526 h 1936657"/>
                <a:gd name="connsiteX56" fmla="*/ 397135 w 880171"/>
                <a:gd name="connsiteY56" fmla="*/ 795410 h 1936657"/>
                <a:gd name="connsiteX57" fmla="*/ 370583 w 880171"/>
                <a:gd name="connsiteY57" fmla="*/ 779369 h 1936657"/>
                <a:gd name="connsiteX58" fmla="*/ 346771 w 880171"/>
                <a:gd name="connsiteY58" fmla="*/ 760319 h 1936657"/>
                <a:gd name="connsiteX59" fmla="*/ 327721 w 880171"/>
                <a:gd name="connsiteY59" fmla="*/ 731744 h 1936657"/>
                <a:gd name="connsiteX60" fmla="*/ 322958 w 880171"/>
                <a:gd name="connsiteY60" fmla="*/ 698407 h 1936657"/>
                <a:gd name="connsiteX61" fmla="*/ 318196 w 880171"/>
                <a:gd name="connsiteY61" fmla="*/ 650782 h 1936657"/>
                <a:gd name="connsiteX62" fmla="*/ 313433 w 880171"/>
                <a:gd name="connsiteY62" fmla="*/ 622207 h 1936657"/>
                <a:gd name="connsiteX63" fmla="*/ 313433 w 880171"/>
                <a:gd name="connsiteY63" fmla="*/ 622207 h 1936657"/>
                <a:gd name="connsiteX64" fmla="*/ 303908 w 880171"/>
                <a:gd name="connsiteY64" fmla="*/ 560294 h 1936657"/>
                <a:gd name="connsiteX65" fmla="*/ 284858 w 880171"/>
                <a:gd name="connsiteY65" fmla="*/ 536482 h 1936657"/>
                <a:gd name="connsiteX66" fmla="*/ 284858 w 880171"/>
                <a:gd name="connsiteY66" fmla="*/ 536482 h 1936657"/>
                <a:gd name="connsiteX67" fmla="*/ 213421 w 880171"/>
                <a:gd name="connsiteY67" fmla="*/ 511221 h 1936657"/>
                <a:gd name="connsiteX68" fmla="*/ 175321 w 880171"/>
                <a:gd name="connsiteY68" fmla="*/ 510092 h 1936657"/>
                <a:gd name="connsiteX69" fmla="*/ 261046 w 880171"/>
                <a:gd name="connsiteY69" fmla="*/ 536481 h 1936657"/>
                <a:gd name="connsiteX70" fmla="*/ 246758 w 880171"/>
                <a:gd name="connsiteY70" fmla="*/ 526957 h 1936657"/>
                <a:gd name="connsiteX71" fmla="*/ 159336 w 880171"/>
                <a:gd name="connsiteY71" fmla="*/ 498617 h 1936657"/>
                <a:gd name="connsiteX72" fmla="*/ 183379 w 880171"/>
                <a:gd name="connsiteY72" fmla="*/ 503402 h 1936657"/>
                <a:gd name="connsiteX73" fmla="*/ 132458 w 880171"/>
                <a:gd name="connsiteY73" fmla="*/ 482402 h 1936657"/>
                <a:gd name="connsiteX0" fmla="*/ 132458 w 880171"/>
                <a:gd name="connsiteY0" fmla="*/ 482402 h 1936657"/>
                <a:gd name="connsiteX1" fmla="*/ 142854 w 880171"/>
                <a:gd name="connsiteY1" fmla="*/ 495284 h 1936657"/>
                <a:gd name="connsiteX2" fmla="*/ 108646 w 880171"/>
                <a:gd name="connsiteY2" fmla="*/ 450757 h 1936657"/>
                <a:gd name="connsiteX3" fmla="*/ 94358 w 880171"/>
                <a:gd name="connsiteY3" fmla="*/ 436469 h 1936657"/>
                <a:gd name="connsiteX4" fmla="*/ 108646 w 880171"/>
                <a:gd name="connsiteY4" fmla="*/ 468431 h 1936657"/>
                <a:gd name="connsiteX5" fmla="*/ 80071 w 880171"/>
                <a:gd name="connsiteY5" fmla="*/ 355506 h 1936657"/>
                <a:gd name="connsiteX6" fmla="*/ 99093 w 880171"/>
                <a:gd name="connsiteY6" fmla="*/ 406919 h 1936657"/>
                <a:gd name="connsiteX7" fmla="*/ 75308 w 880171"/>
                <a:gd name="connsiteY7" fmla="*/ 369795 h 1936657"/>
                <a:gd name="connsiteX8" fmla="*/ 70546 w 880171"/>
                <a:gd name="connsiteY8" fmla="*/ 341219 h 1936657"/>
                <a:gd name="connsiteX9" fmla="*/ 70546 w 880171"/>
                <a:gd name="connsiteY9" fmla="*/ 312644 h 1936657"/>
                <a:gd name="connsiteX10" fmla="*/ 42005 w 880171"/>
                <a:gd name="connsiteY10" fmla="*/ 271082 h 1936657"/>
                <a:gd name="connsiteX11" fmla="*/ 37783 w 880171"/>
                <a:gd name="connsiteY11" fmla="*/ 248063 h 1936657"/>
                <a:gd name="connsiteX12" fmla="*/ 36126 w 880171"/>
                <a:gd name="connsiteY12" fmla="*/ 243759 h 1936657"/>
                <a:gd name="connsiteX13" fmla="*/ 24594 w 880171"/>
                <a:gd name="connsiteY13" fmla="*/ 213147 h 1936657"/>
                <a:gd name="connsiteX14" fmla="*/ 10623 w 880171"/>
                <a:gd name="connsiteY14" fmla="*/ 165602 h 1936657"/>
                <a:gd name="connsiteX15" fmla="*/ 18000 w 880171"/>
                <a:gd name="connsiteY15" fmla="*/ 207422 h 1936657"/>
                <a:gd name="connsiteX16" fmla="*/ 566 w 880171"/>
                <a:gd name="connsiteY16" fmla="*/ 116414 h 1936657"/>
                <a:gd name="connsiteX17" fmla="*/ 67256 w 880171"/>
                <a:gd name="connsiteY17" fmla="*/ 0 h 1936657"/>
                <a:gd name="connsiteX18" fmla="*/ 248027 w 880171"/>
                <a:gd name="connsiteY18" fmla="*/ 67539 h 1936657"/>
                <a:gd name="connsiteX19" fmla="*/ 270570 w 880171"/>
                <a:gd name="connsiteY19" fmla="*/ 141193 h 1936657"/>
                <a:gd name="connsiteX20" fmla="*/ 275333 w 880171"/>
                <a:gd name="connsiteY20" fmla="*/ 179294 h 1936657"/>
                <a:gd name="connsiteX21" fmla="*/ 303908 w 880171"/>
                <a:gd name="connsiteY21" fmla="*/ 222157 h 1936657"/>
                <a:gd name="connsiteX22" fmla="*/ 322958 w 880171"/>
                <a:gd name="connsiteY22" fmla="*/ 317407 h 1936657"/>
                <a:gd name="connsiteX23" fmla="*/ 351533 w 880171"/>
                <a:gd name="connsiteY23" fmla="*/ 369794 h 1936657"/>
                <a:gd name="connsiteX24" fmla="*/ 337246 w 880171"/>
                <a:gd name="connsiteY24" fmla="*/ 384082 h 1936657"/>
                <a:gd name="connsiteX25" fmla="*/ 361057 w 880171"/>
                <a:gd name="connsiteY25" fmla="*/ 379319 h 1936657"/>
                <a:gd name="connsiteX26" fmla="*/ 408683 w 880171"/>
                <a:gd name="connsiteY26" fmla="*/ 569819 h 1936657"/>
                <a:gd name="connsiteX27" fmla="*/ 408683 w 880171"/>
                <a:gd name="connsiteY27" fmla="*/ 612682 h 1936657"/>
                <a:gd name="connsiteX28" fmla="*/ 427733 w 880171"/>
                <a:gd name="connsiteY28" fmla="*/ 707932 h 1936657"/>
                <a:gd name="connsiteX29" fmla="*/ 499171 w 880171"/>
                <a:gd name="connsiteY29" fmla="*/ 888907 h 1936657"/>
                <a:gd name="connsiteX30" fmla="*/ 589658 w 880171"/>
                <a:gd name="connsiteY30" fmla="*/ 1027019 h 1936657"/>
                <a:gd name="connsiteX31" fmla="*/ 642046 w 880171"/>
                <a:gd name="connsiteY31" fmla="*/ 1136557 h 1936657"/>
                <a:gd name="connsiteX32" fmla="*/ 680146 w 880171"/>
                <a:gd name="connsiteY32" fmla="*/ 1236569 h 1936657"/>
                <a:gd name="connsiteX33" fmla="*/ 723008 w 880171"/>
                <a:gd name="connsiteY33" fmla="*/ 1336582 h 1936657"/>
                <a:gd name="connsiteX34" fmla="*/ 737296 w 880171"/>
                <a:gd name="connsiteY34" fmla="*/ 1417544 h 1936657"/>
                <a:gd name="connsiteX35" fmla="*/ 737296 w 880171"/>
                <a:gd name="connsiteY35" fmla="*/ 1493744 h 1936657"/>
                <a:gd name="connsiteX36" fmla="*/ 803971 w 880171"/>
                <a:gd name="connsiteY36" fmla="*/ 1641382 h 1936657"/>
                <a:gd name="connsiteX37" fmla="*/ 856358 w 880171"/>
                <a:gd name="connsiteY37" fmla="*/ 1750919 h 1936657"/>
                <a:gd name="connsiteX38" fmla="*/ 851596 w 880171"/>
                <a:gd name="connsiteY38" fmla="*/ 1846169 h 1936657"/>
                <a:gd name="connsiteX39" fmla="*/ 880171 w 880171"/>
                <a:gd name="connsiteY39" fmla="*/ 1936657 h 1936657"/>
                <a:gd name="connsiteX40" fmla="*/ 813496 w 880171"/>
                <a:gd name="connsiteY40" fmla="*/ 1927132 h 1936657"/>
                <a:gd name="connsiteX41" fmla="*/ 723008 w 880171"/>
                <a:gd name="connsiteY41" fmla="*/ 1865219 h 1936657"/>
                <a:gd name="connsiteX42" fmla="*/ 670621 w 880171"/>
                <a:gd name="connsiteY42" fmla="*/ 1808069 h 1936657"/>
                <a:gd name="connsiteX43" fmla="*/ 646808 w 880171"/>
                <a:gd name="connsiteY43" fmla="*/ 1765207 h 1936657"/>
                <a:gd name="connsiteX44" fmla="*/ 642046 w 880171"/>
                <a:gd name="connsiteY44" fmla="*/ 1712819 h 1936657"/>
                <a:gd name="connsiteX45" fmla="*/ 637283 w 880171"/>
                <a:gd name="connsiteY45" fmla="*/ 1588994 h 1936657"/>
                <a:gd name="connsiteX46" fmla="*/ 670621 w 880171"/>
                <a:gd name="connsiteY46" fmla="*/ 1412782 h 1936657"/>
                <a:gd name="connsiteX47" fmla="*/ 613471 w 880171"/>
                <a:gd name="connsiteY47" fmla="*/ 1203232 h 1936657"/>
                <a:gd name="connsiteX48" fmla="*/ 580133 w 880171"/>
                <a:gd name="connsiteY48" fmla="*/ 1160369 h 1936657"/>
                <a:gd name="connsiteX49" fmla="*/ 546796 w 880171"/>
                <a:gd name="connsiteY49" fmla="*/ 1136557 h 1936657"/>
                <a:gd name="connsiteX50" fmla="*/ 537271 w 880171"/>
                <a:gd name="connsiteY50" fmla="*/ 1084169 h 1936657"/>
                <a:gd name="connsiteX51" fmla="*/ 508696 w 880171"/>
                <a:gd name="connsiteY51" fmla="*/ 1050832 h 1936657"/>
                <a:gd name="connsiteX52" fmla="*/ 489646 w 880171"/>
                <a:gd name="connsiteY52" fmla="*/ 1003207 h 1936657"/>
                <a:gd name="connsiteX53" fmla="*/ 433672 w 880171"/>
                <a:gd name="connsiteY53" fmla="*/ 901889 h 1936657"/>
                <a:gd name="connsiteX54" fmla="*/ 399158 w 880171"/>
                <a:gd name="connsiteY54" fmla="*/ 850807 h 1936657"/>
                <a:gd name="connsiteX55" fmla="*/ 413079 w 880171"/>
                <a:gd name="connsiteY55" fmla="*/ 823526 h 1936657"/>
                <a:gd name="connsiteX56" fmla="*/ 377875 w 880171"/>
                <a:gd name="connsiteY56" fmla="*/ 796785 h 1936657"/>
                <a:gd name="connsiteX57" fmla="*/ 370583 w 880171"/>
                <a:gd name="connsiteY57" fmla="*/ 779369 h 1936657"/>
                <a:gd name="connsiteX58" fmla="*/ 346771 w 880171"/>
                <a:gd name="connsiteY58" fmla="*/ 760319 h 1936657"/>
                <a:gd name="connsiteX59" fmla="*/ 327721 w 880171"/>
                <a:gd name="connsiteY59" fmla="*/ 731744 h 1936657"/>
                <a:gd name="connsiteX60" fmla="*/ 322958 w 880171"/>
                <a:gd name="connsiteY60" fmla="*/ 698407 h 1936657"/>
                <a:gd name="connsiteX61" fmla="*/ 318196 w 880171"/>
                <a:gd name="connsiteY61" fmla="*/ 650782 h 1936657"/>
                <a:gd name="connsiteX62" fmla="*/ 313433 w 880171"/>
                <a:gd name="connsiteY62" fmla="*/ 622207 h 1936657"/>
                <a:gd name="connsiteX63" fmla="*/ 313433 w 880171"/>
                <a:gd name="connsiteY63" fmla="*/ 622207 h 1936657"/>
                <a:gd name="connsiteX64" fmla="*/ 303908 w 880171"/>
                <a:gd name="connsiteY64" fmla="*/ 560294 h 1936657"/>
                <a:gd name="connsiteX65" fmla="*/ 284858 w 880171"/>
                <a:gd name="connsiteY65" fmla="*/ 536482 h 1936657"/>
                <a:gd name="connsiteX66" fmla="*/ 284858 w 880171"/>
                <a:gd name="connsiteY66" fmla="*/ 536482 h 1936657"/>
                <a:gd name="connsiteX67" fmla="*/ 213421 w 880171"/>
                <a:gd name="connsiteY67" fmla="*/ 511221 h 1936657"/>
                <a:gd name="connsiteX68" fmla="*/ 175321 w 880171"/>
                <a:gd name="connsiteY68" fmla="*/ 510092 h 1936657"/>
                <a:gd name="connsiteX69" fmla="*/ 261046 w 880171"/>
                <a:gd name="connsiteY69" fmla="*/ 536481 h 1936657"/>
                <a:gd name="connsiteX70" fmla="*/ 246758 w 880171"/>
                <a:gd name="connsiteY70" fmla="*/ 526957 h 1936657"/>
                <a:gd name="connsiteX71" fmla="*/ 159336 w 880171"/>
                <a:gd name="connsiteY71" fmla="*/ 498617 h 1936657"/>
                <a:gd name="connsiteX72" fmla="*/ 183379 w 880171"/>
                <a:gd name="connsiteY72" fmla="*/ 503402 h 1936657"/>
                <a:gd name="connsiteX73" fmla="*/ 132458 w 880171"/>
                <a:gd name="connsiteY73" fmla="*/ 482402 h 1936657"/>
                <a:gd name="connsiteX0" fmla="*/ 132458 w 880171"/>
                <a:gd name="connsiteY0" fmla="*/ 482402 h 1936657"/>
                <a:gd name="connsiteX1" fmla="*/ 142854 w 880171"/>
                <a:gd name="connsiteY1" fmla="*/ 495284 h 1936657"/>
                <a:gd name="connsiteX2" fmla="*/ 108646 w 880171"/>
                <a:gd name="connsiteY2" fmla="*/ 450757 h 1936657"/>
                <a:gd name="connsiteX3" fmla="*/ 94358 w 880171"/>
                <a:gd name="connsiteY3" fmla="*/ 436469 h 1936657"/>
                <a:gd name="connsiteX4" fmla="*/ 108646 w 880171"/>
                <a:gd name="connsiteY4" fmla="*/ 468431 h 1936657"/>
                <a:gd name="connsiteX5" fmla="*/ 80071 w 880171"/>
                <a:gd name="connsiteY5" fmla="*/ 355506 h 1936657"/>
                <a:gd name="connsiteX6" fmla="*/ 99093 w 880171"/>
                <a:gd name="connsiteY6" fmla="*/ 406919 h 1936657"/>
                <a:gd name="connsiteX7" fmla="*/ 75308 w 880171"/>
                <a:gd name="connsiteY7" fmla="*/ 369795 h 1936657"/>
                <a:gd name="connsiteX8" fmla="*/ 70546 w 880171"/>
                <a:gd name="connsiteY8" fmla="*/ 341219 h 1936657"/>
                <a:gd name="connsiteX9" fmla="*/ 70546 w 880171"/>
                <a:gd name="connsiteY9" fmla="*/ 312644 h 1936657"/>
                <a:gd name="connsiteX10" fmla="*/ 42005 w 880171"/>
                <a:gd name="connsiteY10" fmla="*/ 271082 h 1936657"/>
                <a:gd name="connsiteX11" fmla="*/ 37783 w 880171"/>
                <a:gd name="connsiteY11" fmla="*/ 248063 h 1936657"/>
                <a:gd name="connsiteX12" fmla="*/ 36126 w 880171"/>
                <a:gd name="connsiteY12" fmla="*/ 243759 h 1936657"/>
                <a:gd name="connsiteX13" fmla="*/ 24594 w 880171"/>
                <a:gd name="connsiteY13" fmla="*/ 213147 h 1936657"/>
                <a:gd name="connsiteX14" fmla="*/ 10623 w 880171"/>
                <a:gd name="connsiteY14" fmla="*/ 165602 h 1936657"/>
                <a:gd name="connsiteX15" fmla="*/ 18000 w 880171"/>
                <a:gd name="connsiteY15" fmla="*/ 207422 h 1936657"/>
                <a:gd name="connsiteX16" fmla="*/ 566 w 880171"/>
                <a:gd name="connsiteY16" fmla="*/ 116414 h 1936657"/>
                <a:gd name="connsiteX17" fmla="*/ 67256 w 880171"/>
                <a:gd name="connsiteY17" fmla="*/ 0 h 1936657"/>
                <a:gd name="connsiteX18" fmla="*/ 248027 w 880171"/>
                <a:gd name="connsiteY18" fmla="*/ 67539 h 1936657"/>
                <a:gd name="connsiteX19" fmla="*/ 270570 w 880171"/>
                <a:gd name="connsiteY19" fmla="*/ 141193 h 1936657"/>
                <a:gd name="connsiteX20" fmla="*/ 275333 w 880171"/>
                <a:gd name="connsiteY20" fmla="*/ 179294 h 1936657"/>
                <a:gd name="connsiteX21" fmla="*/ 303908 w 880171"/>
                <a:gd name="connsiteY21" fmla="*/ 222157 h 1936657"/>
                <a:gd name="connsiteX22" fmla="*/ 322958 w 880171"/>
                <a:gd name="connsiteY22" fmla="*/ 317407 h 1936657"/>
                <a:gd name="connsiteX23" fmla="*/ 351533 w 880171"/>
                <a:gd name="connsiteY23" fmla="*/ 369794 h 1936657"/>
                <a:gd name="connsiteX24" fmla="*/ 337246 w 880171"/>
                <a:gd name="connsiteY24" fmla="*/ 384082 h 1936657"/>
                <a:gd name="connsiteX25" fmla="*/ 361057 w 880171"/>
                <a:gd name="connsiteY25" fmla="*/ 379319 h 1936657"/>
                <a:gd name="connsiteX26" fmla="*/ 408683 w 880171"/>
                <a:gd name="connsiteY26" fmla="*/ 569819 h 1936657"/>
                <a:gd name="connsiteX27" fmla="*/ 408683 w 880171"/>
                <a:gd name="connsiteY27" fmla="*/ 612682 h 1936657"/>
                <a:gd name="connsiteX28" fmla="*/ 427733 w 880171"/>
                <a:gd name="connsiteY28" fmla="*/ 707932 h 1936657"/>
                <a:gd name="connsiteX29" fmla="*/ 499171 w 880171"/>
                <a:gd name="connsiteY29" fmla="*/ 888907 h 1936657"/>
                <a:gd name="connsiteX30" fmla="*/ 589658 w 880171"/>
                <a:gd name="connsiteY30" fmla="*/ 1027019 h 1936657"/>
                <a:gd name="connsiteX31" fmla="*/ 642046 w 880171"/>
                <a:gd name="connsiteY31" fmla="*/ 1136557 h 1936657"/>
                <a:gd name="connsiteX32" fmla="*/ 680146 w 880171"/>
                <a:gd name="connsiteY32" fmla="*/ 1236569 h 1936657"/>
                <a:gd name="connsiteX33" fmla="*/ 723008 w 880171"/>
                <a:gd name="connsiteY33" fmla="*/ 1336582 h 1936657"/>
                <a:gd name="connsiteX34" fmla="*/ 737296 w 880171"/>
                <a:gd name="connsiteY34" fmla="*/ 1417544 h 1936657"/>
                <a:gd name="connsiteX35" fmla="*/ 737296 w 880171"/>
                <a:gd name="connsiteY35" fmla="*/ 1493744 h 1936657"/>
                <a:gd name="connsiteX36" fmla="*/ 803971 w 880171"/>
                <a:gd name="connsiteY36" fmla="*/ 1641382 h 1936657"/>
                <a:gd name="connsiteX37" fmla="*/ 856358 w 880171"/>
                <a:gd name="connsiteY37" fmla="*/ 1750919 h 1936657"/>
                <a:gd name="connsiteX38" fmla="*/ 851596 w 880171"/>
                <a:gd name="connsiteY38" fmla="*/ 1846169 h 1936657"/>
                <a:gd name="connsiteX39" fmla="*/ 880171 w 880171"/>
                <a:gd name="connsiteY39" fmla="*/ 1936657 h 1936657"/>
                <a:gd name="connsiteX40" fmla="*/ 813496 w 880171"/>
                <a:gd name="connsiteY40" fmla="*/ 1927132 h 1936657"/>
                <a:gd name="connsiteX41" fmla="*/ 723008 w 880171"/>
                <a:gd name="connsiteY41" fmla="*/ 1865219 h 1936657"/>
                <a:gd name="connsiteX42" fmla="*/ 670621 w 880171"/>
                <a:gd name="connsiteY42" fmla="*/ 1808069 h 1936657"/>
                <a:gd name="connsiteX43" fmla="*/ 646808 w 880171"/>
                <a:gd name="connsiteY43" fmla="*/ 1765207 h 1936657"/>
                <a:gd name="connsiteX44" fmla="*/ 642046 w 880171"/>
                <a:gd name="connsiteY44" fmla="*/ 1712819 h 1936657"/>
                <a:gd name="connsiteX45" fmla="*/ 637283 w 880171"/>
                <a:gd name="connsiteY45" fmla="*/ 1588994 h 1936657"/>
                <a:gd name="connsiteX46" fmla="*/ 670621 w 880171"/>
                <a:gd name="connsiteY46" fmla="*/ 1412782 h 1936657"/>
                <a:gd name="connsiteX47" fmla="*/ 613471 w 880171"/>
                <a:gd name="connsiteY47" fmla="*/ 1203232 h 1936657"/>
                <a:gd name="connsiteX48" fmla="*/ 580133 w 880171"/>
                <a:gd name="connsiteY48" fmla="*/ 1160369 h 1936657"/>
                <a:gd name="connsiteX49" fmla="*/ 546796 w 880171"/>
                <a:gd name="connsiteY49" fmla="*/ 1136557 h 1936657"/>
                <a:gd name="connsiteX50" fmla="*/ 537271 w 880171"/>
                <a:gd name="connsiteY50" fmla="*/ 1084169 h 1936657"/>
                <a:gd name="connsiteX51" fmla="*/ 508696 w 880171"/>
                <a:gd name="connsiteY51" fmla="*/ 1050832 h 1936657"/>
                <a:gd name="connsiteX52" fmla="*/ 489646 w 880171"/>
                <a:gd name="connsiteY52" fmla="*/ 1003207 h 1936657"/>
                <a:gd name="connsiteX53" fmla="*/ 433672 w 880171"/>
                <a:gd name="connsiteY53" fmla="*/ 901889 h 1936657"/>
                <a:gd name="connsiteX54" fmla="*/ 399158 w 880171"/>
                <a:gd name="connsiteY54" fmla="*/ 850807 h 1936657"/>
                <a:gd name="connsiteX55" fmla="*/ 414256 w 880171"/>
                <a:gd name="connsiteY55" fmla="*/ 846033 h 1936657"/>
                <a:gd name="connsiteX56" fmla="*/ 377875 w 880171"/>
                <a:gd name="connsiteY56" fmla="*/ 796785 h 1936657"/>
                <a:gd name="connsiteX57" fmla="*/ 370583 w 880171"/>
                <a:gd name="connsiteY57" fmla="*/ 779369 h 1936657"/>
                <a:gd name="connsiteX58" fmla="*/ 346771 w 880171"/>
                <a:gd name="connsiteY58" fmla="*/ 760319 h 1936657"/>
                <a:gd name="connsiteX59" fmla="*/ 327721 w 880171"/>
                <a:gd name="connsiteY59" fmla="*/ 731744 h 1936657"/>
                <a:gd name="connsiteX60" fmla="*/ 322958 w 880171"/>
                <a:gd name="connsiteY60" fmla="*/ 698407 h 1936657"/>
                <a:gd name="connsiteX61" fmla="*/ 318196 w 880171"/>
                <a:gd name="connsiteY61" fmla="*/ 650782 h 1936657"/>
                <a:gd name="connsiteX62" fmla="*/ 313433 w 880171"/>
                <a:gd name="connsiteY62" fmla="*/ 622207 h 1936657"/>
                <a:gd name="connsiteX63" fmla="*/ 313433 w 880171"/>
                <a:gd name="connsiteY63" fmla="*/ 622207 h 1936657"/>
                <a:gd name="connsiteX64" fmla="*/ 303908 w 880171"/>
                <a:gd name="connsiteY64" fmla="*/ 560294 h 1936657"/>
                <a:gd name="connsiteX65" fmla="*/ 284858 w 880171"/>
                <a:gd name="connsiteY65" fmla="*/ 536482 h 1936657"/>
                <a:gd name="connsiteX66" fmla="*/ 284858 w 880171"/>
                <a:gd name="connsiteY66" fmla="*/ 536482 h 1936657"/>
                <a:gd name="connsiteX67" fmla="*/ 213421 w 880171"/>
                <a:gd name="connsiteY67" fmla="*/ 511221 h 1936657"/>
                <a:gd name="connsiteX68" fmla="*/ 175321 w 880171"/>
                <a:gd name="connsiteY68" fmla="*/ 510092 h 1936657"/>
                <a:gd name="connsiteX69" fmla="*/ 261046 w 880171"/>
                <a:gd name="connsiteY69" fmla="*/ 536481 h 1936657"/>
                <a:gd name="connsiteX70" fmla="*/ 246758 w 880171"/>
                <a:gd name="connsiteY70" fmla="*/ 526957 h 1936657"/>
                <a:gd name="connsiteX71" fmla="*/ 159336 w 880171"/>
                <a:gd name="connsiteY71" fmla="*/ 498617 h 1936657"/>
                <a:gd name="connsiteX72" fmla="*/ 183379 w 880171"/>
                <a:gd name="connsiteY72" fmla="*/ 503402 h 1936657"/>
                <a:gd name="connsiteX73" fmla="*/ 132458 w 880171"/>
                <a:gd name="connsiteY73" fmla="*/ 482402 h 193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80171" h="1936657">
                  <a:moveTo>
                    <a:pt x="132458" y="482402"/>
                  </a:moveTo>
                  <a:cubicBezTo>
                    <a:pt x="132458" y="476052"/>
                    <a:pt x="146823" y="500558"/>
                    <a:pt x="142854" y="495284"/>
                  </a:cubicBezTo>
                  <a:cubicBezTo>
                    <a:pt x="138885" y="490010"/>
                    <a:pt x="116729" y="460559"/>
                    <a:pt x="108646" y="450757"/>
                  </a:cubicBezTo>
                  <a:cubicBezTo>
                    <a:pt x="100563" y="440955"/>
                    <a:pt x="94358" y="433523"/>
                    <a:pt x="94358" y="436469"/>
                  </a:cubicBezTo>
                  <a:cubicBezTo>
                    <a:pt x="94358" y="439415"/>
                    <a:pt x="111027" y="481925"/>
                    <a:pt x="108646" y="468431"/>
                  </a:cubicBezTo>
                  <a:cubicBezTo>
                    <a:pt x="106265" y="454937"/>
                    <a:pt x="81663" y="365758"/>
                    <a:pt x="80071" y="355506"/>
                  </a:cubicBezTo>
                  <a:cubicBezTo>
                    <a:pt x="78479" y="345254"/>
                    <a:pt x="99887" y="404537"/>
                    <a:pt x="99093" y="406919"/>
                  </a:cubicBezTo>
                  <a:cubicBezTo>
                    <a:pt x="98299" y="409301"/>
                    <a:pt x="80066" y="380745"/>
                    <a:pt x="75308" y="369795"/>
                  </a:cubicBezTo>
                  <a:cubicBezTo>
                    <a:pt x="70550" y="358845"/>
                    <a:pt x="66577" y="347569"/>
                    <a:pt x="70546" y="341219"/>
                  </a:cubicBezTo>
                  <a:cubicBezTo>
                    <a:pt x="74515" y="334869"/>
                    <a:pt x="68959" y="322169"/>
                    <a:pt x="70546" y="312644"/>
                  </a:cubicBezTo>
                  <a:lnTo>
                    <a:pt x="42005" y="271082"/>
                  </a:lnTo>
                  <a:lnTo>
                    <a:pt x="37783" y="248063"/>
                  </a:lnTo>
                  <a:lnTo>
                    <a:pt x="36126" y="243759"/>
                  </a:lnTo>
                  <a:lnTo>
                    <a:pt x="24594" y="213147"/>
                  </a:lnTo>
                  <a:lnTo>
                    <a:pt x="10623" y="165602"/>
                  </a:lnTo>
                  <a:cubicBezTo>
                    <a:pt x="-542" y="165453"/>
                    <a:pt x="29165" y="207571"/>
                    <a:pt x="18000" y="207422"/>
                  </a:cubicBezTo>
                  <a:cubicBezTo>
                    <a:pt x="22761" y="201259"/>
                    <a:pt x="-4195" y="122577"/>
                    <a:pt x="566" y="116414"/>
                  </a:cubicBezTo>
                  <a:cubicBezTo>
                    <a:pt x="22796" y="77609"/>
                    <a:pt x="30765" y="39780"/>
                    <a:pt x="67256" y="0"/>
                  </a:cubicBezTo>
                  <a:cubicBezTo>
                    <a:pt x="121985" y="8659"/>
                    <a:pt x="193986" y="-15885"/>
                    <a:pt x="248027" y="67539"/>
                  </a:cubicBezTo>
                  <a:lnTo>
                    <a:pt x="270570" y="141193"/>
                  </a:lnTo>
                  <a:lnTo>
                    <a:pt x="275333" y="179294"/>
                  </a:lnTo>
                  <a:cubicBezTo>
                    <a:pt x="284858" y="196757"/>
                    <a:pt x="287239" y="211044"/>
                    <a:pt x="303908" y="222157"/>
                  </a:cubicBezTo>
                  <a:cubicBezTo>
                    <a:pt x="320577" y="233270"/>
                    <a:pt x="303908" y="292007"/>
                    <a:pt x="322958" y="317407"/>
                  </a:cubicBezTo>
                  <a:lnTo>
                    <a:pt x="351533" y="369794"/>
                  </a:lnTo>
                  <a:lnTo>
                    <a:pt x="337246" y="384082"/>
                  </a:lnTo>
                  <a:cubicBezTo>
                    <a:pt x="337246" y="388844"/>
                    <a:pt x="361057" y="374557"/>
                    <a:pt x="361057" y="379319"/>
                  </a:cubicBezTo>
                  <a:lnTo>
                    <a:pt x="408683" y="569819"/>
                  </a:lnTo>
                  <a:lnTo>
                    <a:pt x="408683" y="612682"/>
                  </a:lnTo>
                  <a:lnTo>
                    <a:pt x="427733" y="707932"/>
                  </a:lnTo>
                  <a:lnTo>
                    <a:pt x="499171" y="888907"/>
                  </a:lnTo>
                  <a:lnTo>
                    <a:pt x="589658" y="1027019"/>
                  </a:lnTo>
                  <a:lnTo>
                    <a:pt x="642046" y="1136557"/>
                  </a:lnTo>
                  <a:lnTo>
                    <a:pt x="680146" y="1236569"/>
                  </a:lnTo>
                  <a:lnTo>
                    <a:pt x="723008" y="1336582"/>
                  </a:lnTo>
                  <a:lnTo>
                    <a:pt x="737296" y="1417544"/>
                  </a:lnTo>
                  <a:lnTo>
                    <a:pt x="737296" y="1493744"/>
                  </a:lnTo>
                  <a:lnTo>
                    <a:pt x="803971" y="1641382"/>
                  </a:lnTo>
                  <a:lnTo>
                    <a:pt x="856358" y="1750919"/>
                  </a:lnTo>
                  <a:lnTo>
                    <a:pt x="851596" y="1846169"/>
                  </a:lnTo>
                  <a:lnTo>
                    <a:pt x="880171" y="1936657"/>
                  </a:lnTo>
                  <a:lnTo>
                    <a:pt x="813496" y="1927132"/>
                  </a:lnTo>
                  <a:lnTo>
                    <a:pt x="723008" y="1865219"/>
                  </a:lnTo>
                  <a:lnTo>
                    <a:pt x="670621" y="1808069"/>
                  </a:lnTo>
                  <a:lnTo>
                    <a:pt x="646808" y="1765207"/>
                  </a:lnTo>
                  <a:lnTo>
                    <a:pt x="642046" y="1712819"/>
                  </a:lnTo>
                  <a:lnTo>
                    <a:pt x="637283" y="1588994"/>
                  </a:lnTo>
                  <a:lnTo>
                    <a:pt x="670621" y="1412782"/>
                  </a:lnTo>
                  <a:lnTo>
                    <a:pt x="613471" y="1203232"/>
                  </a:lnTo>
                  <a:lnTo>
                    <a:pt x="580133" y="1160369"/>
                  </a:lnTo>
                  <a:lnTo>
                    <a:pt x="546796" y="1136557"/>
                  </a:lnTo>
                  <a:lnTo>
                    <a:pt x="537271" y="1084169"/>
                  </a:lnTo>
                  <a:lnTo>
                    <a:pt x="508696" y="1050832"/>
                  </a:lnTo>
                  <a:lnTo>
                    <a:pt x="489646" y="1003207"/>
                  </a:lnTo>
                  <a:lnTo>
                    <a:pt x="433672" y="901889"/>
                  </a:lnTo>
                  <a:lnTo>
                    <a:pt x="399158" y="850807"/>
                  </a:lnTo>
                  <a:lnTo>
                    <a:pt x="414256" y="846033"/>
                  </a:lnTo>
                  <a:lnTo>
                    <a:pt x="377875" y="796785"/>
                  </a:lnTo>
                  <a:lnTo>
                    <a:pt x="370583" y="779369"/>
                  </a:lnTo>
                  <a:lnTo>
                    <a:pt x="346771" y="760319"/>
                  </a:lnTo>
                  <a:lnTo>
                    <a:pt x="327721" y="731744"/>
                  </a:lnTo>
                  <a:lnTo>
                    <a:pt x="322958" y="698407"/>
                  </a:lnTo>
                  <a:lnTo>
                    <a:pt x="318196" y="650782"/>
                  </a:lnTo>
                  <a:lnTo>
                    <a:pt x="313433" y="622207"/>
                  </a:lnTo>
                  <a:lnTo>
                    <a:pt x="313433" y="622207"/>
                  </a:lnTo>
                  <a:lnTo>
                    <a:pt x="303908" y="560294"/>
                  </a:lnTo>
                  <a:lnTo>
                    <a:pt x="284858" y="536482"/>
                  </a:lnTo>
                  <a:lnTo>
                    <a:pt x="284858" y="536482"/>
                  </a:lnTo>
                  <a:lnTo>
                    <a:pt x="213421" y="511221"/>
                  </a:lnTo>
                  <a:lnTo>
                    <a:pt x="175321" y="510092"/>
                  </a:lnTo>
                  <a:lnTo>
                    <a:pt x="261046" y="536481"/>
                  </a:lnTo>
                  <a:lnTo>
                    <a:pt x="246758" y="526957"/>
                  </a:lnTo>
                  <a:lnTo>
                    <a:pt x="159336" y="498617"/>
                  </a:lnTo>
                  <a:cubicBezTo>
                    <a:pt x="137109" y="490210"/>
                    <a:pt x="205606" y="511809"/>
                    <a:pt x="183379" y="503402"/>
                  </a:cubicBezTo>
                  <a:lnTo>
                    <a:pt x="132458" y="482402"/>
                  </a:lnTo>
                  <a:close/>
                </a:path>
              </a:pathLst>
            </a:custGeom>
            <a:solidFill>
              <a:srgbClr val="003369"/>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defTabSz="1202292"/>
              <a:endParaRPr lang="en-CA" dirty="0">
                <a:solidFill>
                  <a:srgbClr val="000000"/>
                </a:solidFill>
              </a:endParaRPr>
            </a:p>
          </p:txBody>
        </p:sp>
        <p:sp>
          <p:nvSpPr>
            <p:cNvPr id="118" name="Freeform 629"/>
            <p:cNvSpPr>
              <a:spLocks/>
            </p:cNvSpPr>
            <p:nvPr/>
          </p:nvSpPr>
          <p:spPr bwMode="auto">
            <a:xfrm>
              <a:off x="1748567" y="3679660"/>
              <a:ext cx="3103314" cy="527439"/>
            </a:xfrm>
            <a:custGeom>
              <a:avLst/>
              <a:gdLst>
                <a:gd name="T0" fmla="*/ 2147483647 w 3807"/>
                <a:gd name="T1" fmla="*/ 2147483647 h 790"/>
                <a:gd name="T2" fmla="*/ 2147483647 w 3807"/>
                <a:gd name="T3" fmla="*/ 2147483647 h 790"/>
                <a:gd name="T4" fmla="*/ 2147483647 w 3807"/>
                <a:gd name="T5" fmla="*/ 2147483647 h 790"/>
                <a:gd name="T6" fmla="*/ 2147483647 w 3807"/>
                <a:gd name="T7" fmla="*/ 2147483647 h 790"/>
                <a:gd name="T8" fmla="*/ 2147483647 w 3807"/>
                <a:gd name="T9" fmla="*/ 2147483647 h 790"/>
                <a:gd name="T10" fmla="*/ 2147483647 w 3807"/>
                <a:gd name="T11" fmla="*/ 2147483647 h 790"/>
                <a:gd name="T12" fmla="*/ 2147483647 w 3807"/>
                <a:gd name="T13" fmla="*/ 2147483647 h 790"/>
                <a:gd name="T14" fmla="*/ 2147483647 w 3807"/>
                <a:gd name="T15" fmla="*/ 2147483647 h 790"/>
                <a:gd name="T16" fmla="*/ 2147483647 w 3807"/>
                <a:gd name="T17" fmla="*/ 2147483647 h 790"/>
                <a:gd name="T18" fmla="*/ 2147483647 w 3807"/>
                <a:gd name="T19" fmla="*/ 2147483647 h 790"/>
                <a:gd name="T20" fmla="*/ 2147483647 w 3807"/>
                <a:gd name="T21" fmla="*/ 2147483647 h 790"/>
                <a:gd name="T22" fmla="*/ 2147483647 w 3807"/>
                <a:gd name="T23" fmla="*/ 2147483647 h 790"/>
                <a:gd name="T24" fmla="*/ 2147483647 w 3807"/>
                <a:gd name="T25" fmla="*/ 2147483647 h 790"/>
                <a:gd name="T26" fmla="*/ 2147483647 w 3807"/>
                <a:gd name="T27" fmla="*/ 2147483647 h 790"/>
                <a:gd name="T28" fmla="*/ 2147483647 w 3807"/>
                <a:gd name="T29" fmla="*/ 2147483647 h 790"/>
                <a:gd name="T30" fmla="*/ 2147483647 w 3807"/>
                <a:gd name="T31" fmla="*/ 2147483647 h 790"/>
                <a:gd name="T32" fmla="*/ 2147483647 w 3807"/>
                <a:gd name="T33" fmla="*/ 2147483647 h 790"/>
                <a:gd name="T34" fmla="*/ 2147483647 w 3807"/>
                <a:gd name="T35" fmla="*/ 2147483647 h 790"/>
                <a:gd name="T36" fmla="*/ 2147483647 w 3807"/>
                <a:gd name="T37" fmla="*/ 2147483647 h 790"/>
                <a:gd name="T38" fmla="*/ 2147483647 w 3807"/>
                <a:gd name="T39" fmla="*/ 2147483647 h 790"/>
                <a:gd name="T40" fmla="*/ 2147483647 w 3807"/>
                <a:gd name="T41" fmla="*/ 2147483647 h 790"/>
                <a:gd name="T42" fmla="*/ 2147483647 w 3807"/>
                <a:gd name="T43" fmla="*/ 2147483647 h 790"/>
                <a:gd name="T44" fmla="*/ 2147483647 w 3807"/>
                <a:gd name="T45" fmla="*/ 2147483647 h 790"/>
                <a:gd name="T46" fmla="*/ 2147483647 w 3807"/>
                <a:gd name="T47" fmla="*/ 2147483647 h 790"/>
                <a:gd name="T48" fmla="*/ 2147483647 w 3807"/>
                <a:gd name="T49" fmla="*/ 2147483647 h 790"/>
                <a:gd name="T50" fmla="*/ 2147483647 w 3807"/>
                <a:gd name="T51" fmla="*/ 2147483647 h 790"/>
                <a:gd name="T52" fmla="*/ 2147483647 w 3807"/>
                <a:gd name="T53" fmla="*/ 2147483647 h 790"/>
                <a:gd name="T54" fmla="*/ 2147483647 w 3807"/>
                <a:gd name="T55" fmla="*/ 2147483647 h 790"/>
                <a:gd name="T56" fmla="*/ 2147483647 w 3807"/>
                <a:gd name="T57" fmla="*/ 2147483647 h 790"/>
                <a:gd name="T58" fmla="*/ 2147483647 w 3807"/>
                <a:gd name="T59" fmla="*/ 2147483647 h 790"/>
                <a:gd name="T60" fmla="*/ 2147483647 w 3807"/>
                <a:gd name="T61" fmla="*/ 2147483647 h 790"/>
                <a:gd name="T62" fmla="*/ 2147483647 w 3807"/>
                <a:gd name="T63" fmla="*/ 2147483647 h 790"/>
                <a:gd name="T64" fmla="*/ 2147483647 w 3807"/>
                <a:gd name="T65" fmla="*/ 2147483647 h 790"/>
                <a:gd name="T66" fmla="*/ 2147483647 w 3807"/>
                <a:gd name="T67" fmla="*/ 2147483647 h 790"/>
                <a:gd name="T68" fmla="*/ 2147483647 w 3807"/>
                <a:gd name="T69" fmla="*/ 2147483647 h 790"/>
                <a:gd name="T70" fmla="*/ 2147483647 w 3807"/>
                <a:gd name="T71" fmla="*/ 2147483647 h 790"/>
                <a:gd name="T72" fmla="*/ 2147483647 w 3807"/>
                <a:gd name="T73" fmla="*/ 2147483647 h 790"/>
                <a:gd name="T74" fmla="*/ 2147483647 w 3807"/>
                <a:gd name="T75" fmla="*/ 2147483647 h 790"/>
                <a:gd name="T76" fmla="*/ 2147483647 w 3807"/>
                <a:gd name="T77" fmla="*/ 2147483647 h 790"/>
                <a:gd name="T78" fmla="*/ 2147483647 w 3807"/>
                <a:gd name="T79" fmla="*/ 2147483647 h 790"/>
                <a:gd name="T80" fmla="*/ 2147483647 w 3807"/>
                <a:gd name="T81" fmla="*/ 2147483647 h 7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07"/>
                <a:gd name="T124" fmla="*/ 0 h 790"/>
                <a:gd name="T125" fmla="*/ 3807 w 3807"/>
                <a:gd name="T126" fmla="*/ 790 h 790"/>
                <a:gd name="connsiteX0" fmla="*/ 0 w 10000"/>
                <a:gd name="connsiteY0" fmla="*/ 2476 h 9995"/>
                <a:gd name="connsiteX1" fmla="*/ 79 w 10000"/>
                <a:gd name="connsiteY1" fmla="*/ 2096 h 9995"/>
                <a:gd name="connsiteX2" fmla="*/ 126 w 10000"/>
                <a:gd name="connsiteY2" fmla="*/ 1451 h 9995"/>
                <a:gd name="connsiteX3" fmla="*/ 173 w 10000"/>
                <a:gd name="connsiteY3" fmla="*/ 1261 h 9995"/>
                <a:gd name="connsiteX4" fmla="*/ 276 w 10000"/>
                <a:gd name="connsiteY4" fmla="*/ 1071 h 9995"/>
                <a:gd name="connsiteX5" fmla="*/ 315 w 10000"/>
                <a:gd name="connsiteY5" fmla="*/ 805 h 9995"/>
                <a:gd name="connsiteX6" fmla="*/ 362 w 10000"/>
                <a:gd name="connsiteY6" fmla="*/ 349 h 9995"/>
                <a:gd name="connsiteX7" fmla="*/ 441 w 10000"/>
                <a:gd name="connsiteY7" fmla="*/ 46 h 9995"/>
                <a:gd name="connsiteX8" fmla="*/ 528 w 10000"/>
                <a:gd name="connsiteY8" fmla="*/ 8 h 9995"/>
                <a:gd name="connsiteX9" fmla="*/ 686 w 10000"/>
                <a:gd name="connsiteY9" fmla="*/ 160 h 9995"/>
                <a:gd name="connsiteX10" fmla="*/ 890 w 10000"/>
                <a:gd name="connsiteY10" fmla="*/ 122 h 9995"/>
                <a:gd name="connsiteX11" fmla="*/ 1158 w 10000"/>
                <a:gd name="connsiteY11" fmla="*/ 8 h 9995"/>
                <a:gd name="connsiteX12" fmla="*/ 1395 w 10000"/>
                <a:gd name="connsiteY12" fmla="*/ 8 h 9995"/>
                <a:gd name="connsiteX13" fmla="*/ 1552 w 10000"/>
                <a:gd name="connsiteY13" fmla="*/ 46 h 9995"/>
                <a:gd name="connsiteX14" fmla="*/ 1663 w 10000"/>
                <a:gd name="connsiteY14" fmla="*/ 46 h 9995"/>
                <a:gd name="connsiteX15" fmla="*/ 1765 w 10000"/>
                <a:gd name="connsiteY15" fmla="*/ 122 h 9995"/>
                <a:gd name="connsiteX16" fmla="*/ 1899 w 10000"/>
                <a:gd name="connsiteY16" fmla="*/ 273 h 9995"/>
                <a:gd name="connsiteX17" fmla="*/ 2041 w 10000"/>
                <a:gd name="connsiteY17" fmla="*/ 311 h 9995"/>
                <a:gd name="connsiteX18" fmla="*/ 2167 w 10000"/>
                <a:gd name="connsiteY18" fmla="*/ 539 h 9995"/>
                <a:gd name="connsiteX19" fmla="*/ 2293 w 10000"/>
                <a:gd name="connsiteY19" fmla="*/ 919 h 9995"/>
                <a:gd name="connsiteX20" fmla="*/ 2427 w 10000"/>
                <a:gd name="connsiteY20" fmla="*/ 1489 h 9995"/>
                <a:gd name="connsiteX21" fmla="*/ 2530 w 10000"/>
                <a:gd name="connsiteY21" fmla="*/ 1906 h 9995"/>
                <a:gd name="connsiteX22" fmla="*/ 2656 w 10000"/>
                <a:gd name="connsiteY22" fmla="*/ 2248 h 9995"/>
                <a:gd name="connsiteX23" fmla="*/ 2829 w 10000"/>
                <a:gd name="connsiteY23" fmla="*/ 2210 h 9995"/>
                <a:gd name="connsiteX24" fmla="*/ 3089 w 10000"/>
                <a:gd name="connsiteY24" fmla="*/ 2210 h 9995"/>
                <a:gd name="connsiteX25" fmla="*/ 3184 w 10000"/>
                <a:gd name="connsiteY25" fmla="*/ 1830 h 9995"/>
                <a:gd name="connsiteX26" fmla="*/ 3278 w 10000"/>
                <a:gd name="connsiteY26" fmla="*/ 1679 h 9995"/>
                <a:gd name="connsiteX27" fmla="*/ 3507 w 10000"/>
                <a:gd name="connsiteY27" fmla="*/ 1792 h 9995"/>
                <a:gd name="connsiteX28" fmla="*/ 3704 w 10000"/>
                <a:gd name="connsiteY28" fmla="*/ 2058 h 9995"/>
                <a:gd name="connsiteX29" fmla="*/ 3861 w 10000"/>
                <a:gd name="connsiteY29" fmla="*/ 2514 h 9995"/>
                <a:gd name="connsiteX30" fmla="*/ 3861 w 10000"/>
                <a:gd name="connsiteY30" fmla="*/ 2780 h 9995"/>
                <a:gd name="connsiteX31" fmla="*/ 4019 w 10000"/>
                <a:gd name="connsiteY31" fmla="*/ 2552 h 9995"/>
                <a:gd name="connsiteX32" fmla="*/ 4334 w 10000"/>
                <a:gd name="connsiteY32" fmla="*/ 3046 h 9995"/>
                <a:gd name="connsiteX33" fmla="*/ 4594 w 10000"/>
                <a:gd name="connsiteY33" fmla="*/ 3273 h 9995"/>
                <a:gd name="connsiteX34" fmla="*/ 4775 w 10000"/>
                <a:gd name="connsiteY34" fmla="*/ 3463 h 9995"/>
                <a:gd name="connsiteX35" fmla="*/ 4878 w 10000"/>
                <a:gd name="connsiteY35" fmla="*/ 3615 h 9995"/>
                <a:gd name="connsiteX36" fmla="*/ 4988 w 10000"/>
                <a:gd name="connsiteY36" fmla="*/ 3919 h 9995"/>
                <a:gd name="connsiteX37" fmla="*/ 5067 w 10000"/>
                <a:gd name="connsiteY37" fmla="*/ 3995 h 9995"/>
                <a:gd name="connsiteX38" fmla="*/ 5114 w 10000"/>
                <a:gd name="connsiteY38" fmla="*/ 3767 h 9995"/>
                <a:gd name="connsiteX39" fmla="*/ 5225 w 10000"/>
                <a:gd name="connsiteY39" fmla="*/ 3577 h 9995"/>
                <a:gd name="connsiteX40" fmla="*/ 5272 w 10000"/>
                <a:gd name="connsiteY40" fmla="*/ 3615 h 9995"/>
                <a:gd name="connsiteX41" fmla="*/ 5366 w 10000"/>
                <a:gd name="connsiteY41" fmla="*/ 3539 h 9995"/>
                <a:gd name="connsiteX42" fmla="*/ 5437 w 10000"/>
                <a:gd name="connsiteY42" fmla="*/ 3349 h 9995"/>
                <a:gd name="connsiteX43" fmla="*/ 5500 w 10000"/>
                <a:gd name="connsiteY43" fmla="*/ 3311 h 9995"/>
                <a:gd name="connsiteX44" fmla="*/ 5587 w 10000"/>
                <a:gd name="connsiteY44" fmla="*/ 3387 h 9995"/>
                <a:gd name="connsiteX45" fmla="*/ 5729 w 10000"/>
                <a:gd name="connsiteY45" fmla="*/ 3311 h 9995"/>
                <a:gd name="connsiteX46" fmla="*/ 5910 w 10000"/>
                <a:gd name="connsiteY46" fmla="*/ 3425 h 9995"/>
                <a:gd name="connsiteX47" fmla="*/ 6060 w 10000"/>
                <a:gd name="connsiteY47" fmla="*/ 3843 h 9995"/>
                <a:gd name="connsiteX48" fmla="*/ 6162 w 10000"/>
                <a:gd name="connsiteY48" fmla="*/ 4185 h 9995"/>
                <a:gd name="connsiteX49" fmla="*/ 6336 w 10000"/>
                <a:gd name="connsiteY49" fmla="*/ 4299 h 9995"/>
                <a:gd name="connsiteX50" fmla="*/ 6438 w 10000"/>
                <a:gd name="connsiteY50" fmla="*/ 4375 h 9995"/>
                <a:gd name="connsiteX51" fmla="*/ 6564 w 10000"/>
                <a:gd name="connsiteY51" fmla="*/ 4641 h 9995"/>
                <a:gd name="connsiteX52" fmla="*/ 6667 w 10000"/>
                <a:gd name="connsiteY52" fmla="*/ 4641 h 9995"/>
                <a:gd name="connsiteX53" fmla="*/ 6801 w 10000"/>
                <a:gd name="connsiteY53" fmla="*/ 4603 h 9995"/>
                <a:gd name="connsiteX54" fmla="*/ 6887 w 10000"/>
                <a:gd name="connsiteY54" fmla="*/ 4603 h 9995"/>
                <a:gd name="connsiteX55" fmla="*/ 6990 w 10000"/>
                <a:gd name="connsiteY55" fmla="*/ 4868 h 9995"/>
                <a:gd name="connsiteX56" fmla="*/ 7037 w 10000"/>
                <a:gd name="connsiteY56" fmla="*/ 4868 h 9995"/>
                <a:gd name="connsiteX57" fmla="*/ 7139 w 10000"/>
                <a:gd name="connsiteY57" fmla="*/ 4792 h 9995"/>
                <a:gd name="connsiteX58" fmla="*/ 7226 w 10000"/>
                <a:gd name="connsiteY58" fmla="*/ 4792 h 9995"/>
                <a:gd name="connsiteX59" fmla="*/ 7187 w 10000"/>
                <a:gd name="connsiteY59" fmla="*/ 4223 h 9995"/>
                <a:gd name="connsiteX60" fmla="*/ 7407 w 10000"/>
                <a:gd name="connsiteY60" fmla="*/ 3084 h 9995"/>
                <a:gd name="connsiteX61" fmla="*/ 7515 w 10000"/>
                <a:gd name="connsiteY61" fmla="*/ 2856 h 9995"/>
                <a:gd name="connsiteX62" fmla="*/ 7604 w 10000"/>
                <a:gd name="connsiteY62" fmla="*/ 2754 h 9995"/>
                <a:gd name="connsiteX63" fmla="*/ 7757 w 10000"/>
                <a:gd name="connsiteY63" fmla="*/ 2704 h 9995"/>
                <a:gd name="connsiteX64" fmla="*/ 7912 w 10000"/>
                <a:gd name="connsiteY64" fmla="*/ 2780 h 9995"/>
                <a:gd name="connsiteX65" fmla="*/ 8093 w 10000"/>
                <a:gd name="connsiteY65" fmla="*/ 2970 h 9995"/>
                <a:gd name="connsiteX66" fmla="*/ 8282 w 10000"/>
                <a:gd name="connsiteY66" fmla="*/ 2932 h 9995"/>
                <a:gd name="connsiteX67" fmla="*/ 8434 w 10000"/>
                <a:gd name="connsiteY67" fmla="*/ 3084 h 9995"/>
                <a:gd name="connsiteX68" fmla="*/ 8555 w 10000"/>
                <a:gd name="connsiteY68" fmla="*/ 3970 h 9995"/>
                <a:gd name="connsiteX69" fmla="*/ 8768 w 10000"/>
                <a:gd name="connsiteY69" fmla="*/ 4046 h 9995"/>
                <a:gd name="connsiteX70" fmla="*/ 8855 w 10000"/>
                <a:gd name="connsiteY70" fmla="*/ 4185 h 9995"/>
                <a:gd name="connsiteX71" fmla="*/ 8926 w 10000"/>
                <a:gd name="connsiteY71" fmla="*/ 4299 h 9995"/>
                <a:gd name="connsiteX72" fmla="*/ 9138 w 10000"/>
                <a:gd name="connsiteY72" fmla="*/ 4375 h 9995"/>
                <a:gd name="connsiteX73" fmla="*/ 9212 w 10000"/>
                <a:gd name="connsiteY73" fmla="*/ 4906 h 9995"/>
                <a:gd name="connsiteX74" fmla="*/ 9375 w 10000"/>
                <a:gd name="connsiteY74" fmla="*/ 5134 h 9995"/>
                <a:gd name="connsiteX75" fmla="*/ 9448 w 10000"/>
                <a:gd name="connsiteY75" fmla="*/ 5818 h 9995"/>
                <a:gd name="connsiteX76" fmla="*/ 9669 w 10000"/>
                <a:gd name="connsiteY76" fmla="*/ 6349 h 9995"/>
                <a:gd name="connsiteX77" fmla="*/ 9827 w 10000"/>
                <a:gd name="connsiteY77" fmla="*/ 7261 h 9995"/>
                <a:gd name="connsiteX78" fmla="*/ 9803 w 10000"/>
                <a:gd name="connsiteY78" fmla="*/ 7982 h 9995"/>
                <a:gd name="connsiteX79" fmla="*/ 9701 w 10000"/>
                <a:gd name="connsiteY79" fmla="*/ 8679 h 9995"/>
                <a:gd name="connsiteX80" fmla="*/ 10000 w 10000"/>
                <a:gd name="connsiteY80" fmla="*/ 9995 h 9995"/>
                <a:gd name="connsiteX0" fmla="*/ 0 w 10000"/>
                <a:gd name="connsiteY0" fmla="*/ 2477 h 10000"/>
                <a:gd name="connsiteX1" fmla="*/ 79 w 10000"/>
                <a:gd name="connsiteY1" fmla="*/ 2097 h 10000"/>
                <a:gd name="connsiteX2" fmla="*/ 126 w 10000"/>
                <a:gd name="connsiteY2" fmla="*/ 1452 h 10000"/>
                <a:gd name="connsiteX3" fmla="*/ 173 w 10000"/>
                <a:gd name="connsiteY3" fmla="*/ 1262 h 10000"/>
                <a:gd name="connsiteX4" fmla="*/ 276 w 10000"/>
                <a:gd name="connsiteY4" fmla="*/ 1072 h 10000"/>
                <a:gd name="connsiteX5" fmla="*/ 315 w 10000"/>
                <a:gd name="connsiteY5" fmla="*/ 805 h 10000"/>
                <a:gd name="connsiteX6" fmla="*/ 362 w 10000"/>
                <a:gd name="connsiteY6" fmla="*/ 349 h 10000"/>
                <a:gd name="connsiteX7" fmla="*/ 441 w 10000"/>
                <a:gd name="connsiteY7" fmla="*/ 46 h 10000"/>
                <a:gd name="connsiteX8" fmla="*/ 528 w 10000"/>
                <a:gd name="connsiteY8" fmla="*/ 8 h 10000"/>
                <a:gd name="connsiteX9" fmla="*/ 686 w 10000"/>
                <a:gd name="connsiteY9" fmla="*/ 160 h 10000"/>
                <a:gd name="connsiteX10" fmla="*/ 890 w 10000"/>
                <a:gd name="connsiteY10" fmla="*/ 122 h 10000"/>
                <a:gd name="connsiteX11" fmla="*/ 1158 w 10000"/>
                <a:gd name="connsiteY11" fmla="*/ 8 h 10000"/>
                <a:gd name="connsiteX12" fmla="*/ 1395 w 10000"/>
                <a:gd name="connsiteY12" fmla="*/ 8 h 10000"/>
                <a:gd name="connsiteX13" fmla="*/ 1552 w 10000"/>
                <a:gd name="connsiteY13" fmla="*/ 46 h 10000"/>
                <a:gd name="connsiteX14" fmla="*/ 1663 w 10000"/>
                <a:gd name="connsiteY14" fmla="*/ 46 h 10000"/>
                <a:gd name="connsiteX15" fmla="*/ 1765 w 10000"/>
                <a:gd name="connsiteY15" fmla="*/ 122 h 10000"/>
                <a:gd name="connsiteX16" fmla="*/ 1899 w 10000"/>
                <a:gd name="connsiteY16" fmla="*/ 273 h 10000"/>
                <a:gd name="connsiteX17" fmla="*/ 2041 w 10000"/>
                <a:gd name="connsiteY17" fmla="*/ 311 h 10000"/>
                <a:gd name="connsiteX18" fmla="*/ 2167 w 10000"/>
                <a:gd name="connsiteY18" fmla="*/ 539 h 10000"/>
                <a:gd name="connsiteX19" fmla="*/ 2293 w 10000"/>
                <a:gd name="connsiteY19" fmla="*/ 919 h 10000"/>
                <a:gd name="connsiteX20" fmla="*/ 2427 w 10000"/>
                <a:gd name="connsiteY20" fmla="*/ 1490 h 10000"/>
                <a:gd name="connsiteX21" fmla="*/ 2530 w 10000"/>
                <a:gd name="connsiteY21" fmla="*/ 1907 h 10000"/>
                <a:gd name="connsiteX22" fmla="*/ 2656 w 10000"/>
                <a:gd name="connsiteY22" fmla="*/ 2249 h 10000"/>
                <a:gd name="connsiteX23" fmla="*/ 2829 w 10000"/>
                <a:gd name="connsiteY23" fmla="*/ 2211 h 10000"/>
                <a:gd name="connsiteX24" fmla="*/ 3089 w 10000"/>
                <a:gd name="connsiteY24" fmla="*/ 2211 h 10000"/>
                <a:gd name="connsiteX25" fmla="*/ 3184 w 10000"/>
                <a:gd name="connsiteY25" fmla="*/ 1831 h 10000"/>
                <a:gd name="connsiteX26" fmla="*/ 3278 w 10000"/>
                <a:gd name="connsiteY26" fmla="*/ 1680 h 10000"/>
                <a:gd name="connsiteX27" fmla="*/ 3507 w 10000"/>
                <a:gd name="connsiteY27" fmla="*/ 1793 h 10000"/>
                <a:gd name="connsiteX28" fmla="*/ 3704 w 10000"/>
                <a:gd name="connsiteY28" fmla="*/ 2059 h 10000"/>
                <a:gd name="connsiteX29" fmla="*/ 3861 w 10000"/>
                <a:gd name="connsiteY29" fmla="*/ 2515 h 10000"/>
                <a:gd name="connsiteX30" fmla="*/ 3861 w 10000"/>
                <a:gd name="connsiteY30" fmla="*/ 2781 h 10000"/>
                <a:gd name="connsiteX31" fmla="*/ 4019 w 10000"/>
                <a:gd name="connsiteY31" fmla="*/ 2553 h 10000"/>
                <a:gd name="connsiteX32" fmla="*/ 4334 w 10000"/>
                <a:gd name="connsiteY32" fmla="*/ 3048 h 10000"/>
                <a:gd name="connsiteX33" fmla="*/ 4594 w 10000"/>
                <a:gd name="connsiteY33" fmla="*/ 3275 h 10000"/>
                <a:gd name="connsiteX34" fmla="*/ 4775 w 10000"/>
                <a:gd name="connsiteY34" fmla="*/ 3465 h 10000"/>
                <a:gd name="connsiteX35" fmla="*/ 4878 w 10000"/>
                <a:gd name="connsiteY35" fmla="*/ 3617 h 10000"/>
                <a:gd name="connsiteX36" fmla="*/ 4988 w 10000"/>
                <a:gd name="connsiteY36" fmla="*/ 3921 h 10000"/>
                <a:gd name="connsiteX37" fmla="*/ 5067 w 10000"/>
                <a:gd name="connsiteY37" fmla="*/ 3997 h 10000"/>
                <a:gd name="connsiteX38" fmla="*/ 5114 w 10000"/>
                <a:gd name="connsiteY38" fmla="*/ 3769 h 10000"/>
                <a:gd name="connsiteX39" fmla="*/ 5225 w 10000"/>
                <a:gd name="connsiteY39" fmla="*/ 3579 h 10000"/>
                <a:gd name="connsiteX40" fmla="*/ 5272 w 10000"/>
                <a:gd name="connsiteY40" fmla="*/ 3617 h 10000"/>
                <a:gd name="connsiteX41" fmla="*/ 5366 w 10000"/>
                <a:gd name="connsiteY41" fmla="*/ 3541 h 10000"/>
                <a:gd name="connsiteX42" fmla="*/ 5437 w 10000"/>
                <a:gd name="connsiteY42" fmla="*/ 3351 h 10000"/>
                <a:gd name="connsiteX43" fmla="*/ 5500 w 10000"/>
                <a:gd name="connsiteY43" fmla="*/ 3313 h 10000"/>
                <a:gd name="connsiteX44" fmla="*/ 5587 w 10000"/>
                <a:gd name="connsiteY44" fmla="*/ 3389 h 10000"/>
                <a:gd name="connsiteX45" fmla="*/ 5729 w 10000"/>
                <a:gd name="connsiteY45" fmla="*/ 3313 h 10000"/>
                <a:gd name="connsiteX46" fmla="*/ 5910 w 10000"/>
                <a:gd name="connsiteY46" fmla="*/ 3427 h 10000"/>
                <a:gd name="connsiteX47" fmla="*/ 6060 w 10000"/>
                <a:gd name="connsiteY47" fmla="*/ 3845 h 10000"/>
                <a:gd name="connsiteX48" fmla="*/ 6162 w 10000"/>
                <a:gd name="connsiteY48" fmla="*/ 4187 h 10000"/>
                <a:gd name="connsiteX49" fmla="*/ 6336 w 10000"/>
                <a:gd name="connsiteY49" fmla="*/ 4301 h 10000"/>
                <a:gd name="connsiteX50" fmla="*/ 6438 w 10000"/>
                <a:gd name="connsiteY50" fmla="*/ 4377 h 10000"/>
                <a:gd name="connsiteX51" fmla="*/ 6564 w 10000"/>
                <a:gd name="connsiteY51" fmla="*/ 4643 h 10000"/>
                <a:gd name="connsiteX52" fmla="*/ 6667 w 10000"/>
                <a:gd name="connsiteY52" fmla="*/ 4643 h 10000"/>
                <a:gd name="connsiteX53" fmla="*/ 6801 w 10000"/>
                <a:gd name="connsiteY53" fmla="*/ 4605 h 10000"/>
                <a:gd name="connsiteX54" fmla="*/ 6887 w 10000"/>
                <a:gd name="connsiteY54" fmla="*/ 4605 h 10000"/>
                <a:gd name="connsiteX55" fmla="*/ 6990 w 10000"/>
                <a:gd name="connsiteY55" fmla="*/ 4870 h 10000"/>
                <a:gd name="connsiteX56" fmla="*/ 7037 w 10000"/>
                <a:gd name="connsiteY56" fmla="*/ 4870 h 10000"/>
                <a:gd name="connsiteX57" fmla="*/ 7139 w 10000"/>
                <a:gd name="connsiteY57" fmla="*/ 4794 h 10000"/>
                <a:gd name="connsiteX58" fmla="*/ 7226 w 10000"/>
                <a:gd name="connsiteY58" fmla="*/ 4794 h 10000"/>
                <a:gd name="connsiteX59" fmla="*/ 7187 w 10000"/>
                <a:gd name="connsiteY59" fmla="*/ 4225 h 10000"/>
                <a:gd name="connsiteX60" fmla="*/ 7407 w 10000"/>
                <a:gd name="connsiteY60" fmla="*/ 3086 h 10000"/>
                <a:gd name="connsiteX61" fmla="*/ 7604 w 10000"/>
                <a:gd name="connsiteY61" fmla="*/ 2755 h 10000"/>
                <a:gd name="connsiteX62" fmla="*/ 7757 w 10000"/>
                <a:gd name="connsiteY62" fmla="*/ 2705 h 10000"/>
                <a:gd name="connsiteX63" fmla="*/ 7912 w 10000"/>
                <a:gd name="connsiteY63" fmla="*/ 2781 h 10000"/>
                <a:gd name="connsiteX64" fmla="*/ 8093 w 10000"/>
                <a:gd name="connsiteY64" fmla="*/ 2971 h 10000"/>
                <a:gd name="connsiteX65" fmla="*/ 8282 w 10000"/>
                <a:gd name="connsiteY65" fmla="*/ 2933 h 10000"/>
                <a:gd name="connsiteX66" fmla="*/ 8434 w 10000"/>
                <a:gd name="connsiteY66" fmla="*/ 3086 h 10000"/>
                <a:gd name="connsiteX67" fmla="*/ 8555 w 10000"/>
                <a:gd name="connsiteY67" fmla="*/ 3972 h 10000"/>
                <a:gd name="connsiteX68" fmla="*/ 8768 w 10000"/>
                <a:gd name="connsiteY68" fmla="*/ 4048 h 10000"/>
                <a:gd name="connsiteX69" fmla="*/ 8855 w 10000"/>
                <a:gd name="connsiteY69" fmla="*/ 4187 h 10000"/>
                <a:gd name="connsiteX70" fmla="*/ 8926 w 10000"/>
                <a:gd name="connsiteY70" fmla="*/ 4301 h 10000"/>
                <a:gd name="connsiteX71" fmla="*/ 9138 w 10000"/>
                <a:gd name="connsiteY71" fmla="*/ 4377 h 10000"/>
                <a:gd name="connsiteX72" fmla="*/ 9212 w 10000"/>
                <a:gd name="connsiteY72" fmla="*/ 4908 h 10000"/>
                <a:gd name="connsiteX73" fmla="*/ 9375 w 10000"/>
                <a:gd name="connsiteY73" fmla="*/ 5137 h 10000"/>
                <a:gd name="connsiteX74" fmla="*/ 9448 w 10000"/>
                <a:gd name="connsiteY74" fmla="*/ 5821 h 10000"/>
                <a:gd name="connsiteX75" fmla="*/ 9669 w 10000"/>
                <a:gd name="connsiteY75" fmla="*/ 6352 h 10000"/>
                <a:gd name="connsiteX76" fmla="*/ 9827 w 10000"/>
                <a:gd name="connsiteY76" fmla="*/ 7265 h 10000"/>
                <a:gd name="connsiteX77" fmla="*/ 9803 w 10000"/>
                <a:gd name="connsiteY77" fmla="*/ 7986 h 10000"/>
                <a:gd name="connsiteX78" fmla="*/ 9701 w 10000"/>
                <a:gd name="connsiteY78" fmla="*/ 8683 h 10000"/>
                <a:gd name="connsiteX79" fmla="*/ 10000 w 10000"/>
                <a:gd name="connsiteY79" fmla="*/ 10000 h 10000"/>
                <a:gd name="connsiteX0" fmla="*/ 0 w 10000"/>
                <a:gd name="connsiteY0" fmla="*/ 2477 h 10000"/>
                <a:gd name="connsiteX1" fmla="*/ 79 w 10000"/>
                <a:gd name="connsiteY1" fmla="*/ 2097 h 10000"/>
                <a:gd name="connsiteX2" fmla="*/ 126 w 10000"/>
                <a:gd name="connsiteY2" fmla="*/ 1452 h 10000"/>
                <a:gd name="connsiteX3" fmla="*/ 173 w 10000"/>
                <a:gd name="connsiteY3" fmla="*/ 1262 h 10000"/>
                <a:gd name="connsiteX4" fmla="*/ 276 w 10000"/>
                <a:gd name="connsiteY4" fmla="*/ 1072 h 10000"/>
                <a:gd name="connsiteX5" fmla="*/ 315 w 10000"/>
                <a:gd name="connsiteY5" fmla="*/ 805 h 10000"/>
                <a:gd name="connsiteX6" fmla="*/ 362 w 10000"/>
                <a:gd name="connsiteY6" fmla="*/ 349 h 10000"/>
                <a:gd name="connsiteX7" fmla="*/ 441 w 10000"/>
                <a:gd name="connsiteY7" fmla="*/ 46 h 10000"/>
                <a:gd name="connsiteX8" fmla="*/ 528 w 10000"/>
                <a:gd name="connsiteY8" fmla="*/ 8 h 10000"/>
                <a:gd name="connsiteX9" fmla="*/ 686 w 10000"/>
                <a:gd name="connsiteY9" fmla="*/ 160 h 10000"/>
                <a:gd name="connsiteX10" fmla="*/ 890 w 10000"/>
                <a:gd name="connsiteY10" fmla="*/ 122 h 10000"/>
                <a:gd name="connsiteX11" fmla="*/ 1158 w 10000"/>
                <a:gd name="connsiteY11" fmla="*/ 8 h 10000"/>
                <a:gd name="connsiteX12" fmla="*/ 1395 w 10000"/>
                <a:gd name="connsiteY12" fmla="*/ 8 h 10000"/>
                <a:gd name="connsiteX13" fmla="*/ 1552 w 10000"/>
                <a:gd name="connsiteY13" fmla="*/ 46 h 10000"/>
                <a:gd name="connsiteX14" fmla="*/ 1663 w 10000"/>
                <a:gd name="connsiteY14" fmla="*/ 46 h 10000"/>
                <a:gd name="connsiteX15" fmla="*/ 1765 w 10000"/>
                <a:gd name="connsiteY15" fmla="*/ 122 h 10000"/>
                <a:gd name="connsiteX16" fmla="*/ 1899 w 10000"/>
                <a:gd name="connsiteY16" fmla="*/ 273 h 10000"/>
                <a:gd name="connsiteX17" fmla="*/ 2041 w 10000"/>
                <a:gd name="connsiteY17" fmla="*/ 311 h 10000"/>
                <a:gd name="connsiteX18" fmla="*/ 2167 w 10000"/>
                <a:gd name="connsiteY18" fmla="*/ 539 h 10000"/>
                <a:gd name="connsiteX19" fmla="*/ 2293 w 10000"/>
                <a:gd name="connsiteY19" fmla="*/ 919 h 10000"/>
                <a:gd name="connsiteX20" fmla="*/ 2427 w 10000"/>
                <a:gd name="connsiteY20" fmla="*/ 1490 h 10000"/>
                <a:gd name="connsiteX21" fmla="*/ 2530 w 10000"/>
                <a:gd name="connsiteY21" fmla="*/ 1907 h 10000"/>
                <a:gd name="connsiteX22" fmla="*/ 2656 w 10000"/>
                <a:gd name="connsiteY22" fmla="*/ 2249 h 10000"/>
                <a:gd name="connsiteX23" fmla="*/ 2829 w 10000"/>
                <a:gd name="connsiteY23" fmla="*/ 2211 h 10000"/>
                <a:gd name="connsiteX24" fmla="*/ 3089 w 10000"/>
                <a:gd name="connsiteY24" fmla="*/ 2211 h 10000"/>
                <a:gd name="connsiteX25" fmla="*/ 3184 w 10000"/>
                <a:gd name="connsiteY25" fmla="*/ 1831 h 10000"/>
                <a:gd name="connsiteX26" fmla="*/ 3278 w 10000"/>
                <a:gd name="connsiteY26" fmla="*/ 1680 h 10000"/>
                <a:gd name="connsiteX27" fmla="*/ 3507 w 10000"/>
                <a:gd name="connsiteY27" fmla="*/ 1793 h 10000"/>
                <a:gd name="connsiteX28" fmla="*/ 3704 w 10000"/>
                <a:gd name="connsiteY28" fmla="*/ 2059 h 10000"/>
                <a:gd name="connsiteX29" fmla="*/ 3861 w 10000"/>
                <a:gd name="connsiteY29" fmla="*/ 2515 h 10000"/>
                <a:gd name="connsiteX30" fmla="*/ 3861 w 10000"/>
                <a:gd name="connsiteY30" fmla="*/ 2781 h 10000"/>
                <a:gd name="connsiteX31" fmla="*/ 4019 w 10000"/>
                <a:gd name="connsiteY31" fmla="*/ 2553 h 10000"/>
                <a:gd name="connsiteX32" fmla="*/ 4334 w 10000"/>
                <a:gd name="connsiteY32" fmla="*/ 3048 h 10000"/>
                <a:gd name="connsiteX33" fmla="*/ 4594 w 10000"/>
                <a:gd name="connsiteY33" fmla="*/ 3275 h 10000"/>
                <a:gd name="connsiteX34" fmla="*/ 4775 w 10000"/>
                <a:gd name="connsiteY34" fmla="*/ 3465 h 10000"/>
                <a:gd name="connsiteX35" fmla="*/ 4878 w 10000"/>
                <a:gd name="connsiteY35" fmla="*/ 3617 h 10000"/>
                <a:gd name="connsiteX36" fmla="*/ 4988 w 10000"/>
                <a:gd name="connsiteY36" fmla="*/ 3921 h 10000"/>
                <a:gd name="connsiteX37" fmla="*/ 5114 w 10000"/>
                <a:gd name="connsiteY37" fmla="*/ 3769 h 10000"/>
                <a:gd name="connsiteX38" fmla="*/ 5225 w 10000"/>
                <a:gd name="connsiteY38" fmla="*/ 3579 h 10000"/>
                <a:gd name="connsiteX39" fmla="*/ 5272 w 10000"/>
                <a:gd name="connsiteY39" fmla="*/ 3617 h 10000"/>
                <a:gd name="connsiteX40" fmla="*/ 5366 w 10000"/>
                <a:gd name="connsiteY40" fmla="*/ 3541 h 10000"/>
                <a:gd name="connsiteX41" fmla="*/ 5437 w 10000"/>
                <a:gd name="connsiteY41" fmla="*/ 3351 h 10000"/>
                <a:gd name="connsiteX42" fmla="*/ 5500 w 10000"/>
                <a:gd name="connsiteY42" fmla="*/ 3313 h 10000"/>
                <a:gd name="connsiteX43" fmla="*/ 5587 w 10000"/>
                <a:gd name="connsiteY43" fmla="*/ 3389 h 10000"/>
                <a:gd name="connsiteX44" fmla="*/ 5729 w 10000"/>
                <a:gd name="connsiteY44" fmla="*/ 3313 h 10000"/>
                <a:gd name="connsiteX45" fmla="*/ 5910 w 10000"/>
                <a:gd name="connsiteY45" fmla="*/ 3427 h 10000"/>
                <a:gd name="connsiteX46" fmla="*/ 6060 w 10000"/>
                <a:gd name="connsiteY46" fmla="*/ 3845 h 10000"/>
                <a:gd name="connsiteX47" fmla="*/ 6162 w 10000"/>
                <a:gd name="connsiteY47" fmla="*/ 4187 h 10000"/>
                <a:gd name="connsiteX48" fmla="*/ 6336 w 10000"/>
                <a:gd name="connsiteY48" fmla="*/ 4301 h 10000"/>
                <a:gd name="connsiteX49" fmla="*/ 6438 w 10000"/>
                <a:gd name="connsiteY49" fmla="*/ 4377 h 10000"/>
                <a:gd name="connsiteX50" fmla="*/ 6564 w 10000"/>
                <a:gd name="connsiteY50" fmla="*/ 4643 h 10000"/>
                <a:gd name="connsiteX51" fmla="*/ 6667 w 10000"/>
                <a:gd name="connsiteY51" fmla="*/ 4643 h 10000"/>
                <a:gd name="connsiteX52" fmla="*/ 6801 w 10000"/>
                <a:gd name="connsiteY52" fmla="*/ 4605 h 10000"/>
                <a:gd name="connsiteX53" fmla="*/ 6887 w 10000"/>
                <a:gd name="connsiteY53" fmla="*/ 4605 h 10000"/>
                <a:gd name="connsiteX54" fmla="*/ 6990 w 10000"/>
                <a:gd name="connsiteY54" fmla="*/ 4870 h 10000"/>
                <a:gd name="connsiteX55" fmla="*/ 7037 w 10000"/>
                <a:gd name="connsiteY55" fmla="*/ 4870 h 10000"/>
                <a:gd name="connsiteX56" fmla="*/ 7139 w 10000"/>
                <a:gd name="connsiteY56" fmla="*/ 4794 h 10000"/>
                <a:gd name="connsiteX57" fmla="*/ 7226 w 10000"/>
                <a:gd name="connsiteY57" fmla="*/ 4794 h 10000"/>
                <a:gd name="connsiteX58" fmla="*/ 7187 w 10000"/>
                <a:gd name="connsiteY58" fmla="*/ 4225 h 10000"/>
                <a:gd name="connsiteX59" fmla="*/ 7407 w 10000"/>
                <a:gd name="connsiteY59" fmla="*/ 3086 h 10000"/>
                <a:gd name="connsiteX60" fmla="*/ 7604 w 10000"/>
                <a:gd name="connsiteY60" fmla="*/ 2755 h 10000"/>
                <a:gd name="connsiteX61" fmla="*/ 7757 w 10000"/>
                <a:gd name="connsiteY61" fmla="*/ 2705 h 10000"/>
                <a:gd name="connsiteX62" fmla="*/ 7912 w 10000"/>
                <a:gd name="connsiteY62" fmla="*/ 2781 h 10000"/>
                <a:gd name="connsiteX63" fmla="*/ 8093 w 10000"/>
                <a:gd name="connsiteY63" fmla="*/ 2971 h 10000"/>
                <a:gd name="connsiteX64" fmla="*/ 8282 w 10000"/>
                <a:gd name="connsiteY64" fmla="*/ 2933 h 10000"/>
                <a:gd name="connsiteX65" fmla="*/ 8434 w 10000"/>
                <a:gd name="connsiteY65" fmla="*/ 3086 h 10000"/>
                <a:gd name="connsiteX66" fmla="*/ 8555 w 10000"/>
                <a:gd name="connsiteY66" fmla="*/ 3972 h 10000"/>
                <a:gd name="connsiteX67" fmla="*/ 8768 w 10000"/>
                <a:gd name="connsiteY67" fmla="*/ 4048 h 10000"/>
                <a:gd name="connsiteX68" fmla="*/ 8855 w 10000"/>
                <a:gd name="connsiteY68" fmla="*/ 4187 h 10000"/>
                <a:gd name="connsiteX69" fmla="*/ 8926 w 10000"/>
                <a:gd name="connsiteY69" fmla="*/ 4301 h 10000"/>
                <a:gd name="connsiteX70" fmla="*/ 9138 w 10000"/>
                <a:gd name="connsiteY70" fmla="*/ 4377 h 10000"/>
                <a:gd name="connsiteX71" fmla="*/ 9212 w 10000"/>
                <a:gd name="connsiteY71" fmla="*/ 4908 h 10000"/>
                <a:gd name="connsiteX72" fmla="*/ 9375 w 10000"/>
                <a:gd name="connsiteY72" fmla="*/ 5137 h 10000"/>
                <a:gd name="connsiteX73" fmla="*/ 9448 w 10000"/>
                <a:gd name="connsiteY73" fmla="*/ 5821 h 10000"/>
                <a:gd name="connsiteX74" fmla="*/ 9669 w 10000"/>
                <a:gd name="connsiteY74" fmla="*/ 6352 h 10000"/>
                <a:gd name="connsiteX75" fmla="*/ 9827 w 10000"/>
                <a:gd name="connsiteY75" fmla="*/ 7265 h 10000"/>
                <a:gd name="connsiteX76" fmla="*/ 9803 w 10000"/>
                <a:gd name="connsiteY76" fmla="*/ 7986 h 10000"/>
                <a:gd name="connsiteX77" fmla="*/ 9701 w 10000"/>
                <a:gd name="connsiteY77" fmla="*/ 8683 h 10000"/>
                <a:gd name="connsiteX78" fmla="*/ 10000 w 10000"/>
                <a:gd name="connsiteY78" fmla="*/ 10000 h 10000"/>
                <a:gd name="connsiteX0" fmla="*/ 0 w 10000"/>
                <a:gd name="connsiteY0" fmla="*/ 2477 h 10000"/>
                <a:gd name="connsiteX1" fmla="*/ 79 w 10000"/>
                <a:gd name="connsiteY1" fmla="*/ 2097 h 10000"/>
                <a:gd name="connsiteX2" fmla="*/ 126 w 10000"/>
                <a:gd name="connsiteY2" fmla="*/ 1452 h 10000"/>
                <a:gd name="connsiteX3" fmla="*/ 173 w 10000"/>
                <a:gd name="connsiteY3" fmla="*/ 1262 h 10000"/>
                <a:gd name="connsiteX4" fmla="*/ 276 w 10000"/>
                <a:gd name="connsiteY4" fmla="*/ 1072 h 10000"/>
                <a:gd name="connsiteX5" fmla="*/ 315 w 10000"/>
                <a:gd name="connsiteY5" fmla="*/ 805 h 10000"/>
                <a:gd name="connsiteX6" fmla="*/ 362 w 10000"/>
                <a:gd name="connsiteY6" fmla="*/ 349 h 10000"/>
                <a:gd name="connsiteX7" fmla="*/ 441 w 10000"/>
                <a:gd name="connsiteY7" fmla="*/ 46 h 10000"/>
                <a:gd name="connsiteX8" fmla="*/ 528 w 10000"/>
                <a:gd name="connsiteY8" fmla="*/ 8 h 10000"/>
                <a:gd name="connsiteX9" fmla="*/ 686 w 10000"/>
                <a:gd name="connsiteY9" fmla="*/ 160 h 10000"/>
                <a:gd name="connsiteX10" fmla="*/ 890 w 10000"/>
                <a:gd name="connsiteY10" fmla="*/ 122 h 10000"/>
                <a:gd name="connsiteX11" fmla="*/ 1158 w 10000"/>
                <a:gd name="connsiteY11" fmla="*/ 8 h 10000"/>
                <a:gd name="connsiteX12" fmla="*/ 1395 w 10000"/>
                <a:gd name="connsiteY12" fmla="*/ 8 h 10000"/>
                <a:gd name="connsiteX13" fmla="*/ 1552 w 10000"/>
                <a:gd name="connsiteY13" fmla="*/ 46 h 10000"/>
                <a:gd name="connsiteX14" fmla="*/ 1663 w 10000"/>
                <a:gd name="connsiteY14" fmla="*/ 46 h 10000"/>
                <a:gd name="connsiteX15" fmla="*/ 1765 w 10000"/>
                <a:gd name="connsiteY15" fmla="*/ 122 h 10000"/>
                <a:gd name="connsiteX16" fmla="*/ 1899 w 10000"/>
                <a:gd name="connsiteY16" fmla="*/ 273 h 10000"/>
                <a:gd name="connsiteX17" fmla="*/ 2041 w 10000"/>
                <a:gd name="connsiteY17" fmla="*/ 311 h 10000"/>
                <a:gd name="connsiteX18" fmla="*/ 2167 w 10000"/>
                <a:gd name="connsiteY18" fmla="*/ 539 h 10000"/>
                <a:gd name="connsiteX19" fmla="*/ 2293 w 10000"/>
                <a:gd name="connsiteY19" fmla="*/ 919 h 10000"/>
                <a:gd name="connsiteX20" fmla="*/ 2427 w 10000"/>
                <a:gd name="connsiteY20" fmla="*/ 1490 h 10000"/>
                <a:gd name="connsiteX21" fmla="*/ 2530 w 10000"/>
                <a:gd name="connsiteY21" fmla="*/ 1907 h 10000"/>
                <a:gd name="connsiteX22" fmla="*/ 2656 w 10000"/>
                <a:gd name="connsiteY22" fmla="*/ 2249 h 10000"/>
                <a:gd name="connsiteX23" fmla="*/ 2829 w 10000"/>
                <a:gd name="connsiteY23" fmla="*/ 2211 h 10000"/>
                <a:gd name="connsiteX24" fmla="*/ 3089 w 10000"/>
                <a:gd name="connsiteY24" fmla="*/ 2211 h 10000"/>
                <a:gd name="connsiteX25" fmla="*/ 3184 w 10000"/>
                <a:gd name="connsiteY25" fmla="*/ 1831 h 10000"/>
                <a:gd name="connsiteX26" fmla="*/ 3278 w 10000"/>
                <a:gd name="connsiteY26" fmla="*/ 1680 h 10000"/>
                <a:gd name="connsiteX27" fmla="*/ 3507 w 10000"/>
                <a:gd name="connsiteY27" fmla="*/ 1793 h 10000"/>
                <a:gd name="connsiteX28" fmla="*/ 3704 w 10000"/>
                <a:gd name="connsiteY28" fmla="*/ 2059 h 10000"/>
                <a:gd name="connsiteX29" fmla="*/ 3861 w 10000"/>
                <a:gd name="connsiteY29" fmla="*/ 2515 h 10000"/>
                <a:gd name="connsiteX30" fmla="*/ 3861 w 10000"/>
                <a:gd name="connsiteY30" fmla="*/ 2781 h 10000"/>
                <a:gd name="connsiteX31" fmla="*/ 4019 w 10000"/>
                <a:gd name="connsiteY31" fmla="*/ 2553 h 10000"/>
                <a:gd name="connsiteX32" fmla="*/ 4334 w 10000"/>
                <a:gd name="connsiteY32" fmla="*/ 3048 h 10000"/>
                <a:gd name="connsiteX33" fmla="*/ 4594 w 10000"/>
                <a:gd name="connsiteY33" fmla="*/ 3275 h 10000"/>
                <a:gd name="connsiteX34" fmla="*/ 4775 w 10000"/>
                <a:gd name="connsiteY34" fmla="*/ 3465 h 10000"/>
                <a:gd name="connsiteX35" fmla="*/ 4878 w 10000"/>
                <a:gd name="connsiteY35" fmla="*/ 3617 h 10000"/>
                <a:gd name="connsiteX36" fmla="*/ 4988 w 10000"/>
                <a:gd name="connsiteY36" fmla="*/ 3921 h 10000"/>
                <a:gd name="connsiteX37" fmla="*/ 5225 w 10000"/>
                <a:gd name="connsiteY37" fmla="*/ 3579 h 10000"/>
                <a:gd name="connsiteX38" fmla="*/ 5272 w 10000"/>
                <a:gd name="connsiteY38" fmla="*/ 3617 h 10000"/>
                <a:gd name="connsiteX39" fmla="*/ 5366 w 10000"/>
                <a:gd name="connsiteY39" fmla="*/ 3541 h 10000"/>
                <a:gd name="connsiteX40" fmla="*/ 5437 w 10000"/>
                <a:gd name="connsiteY40" fmla="*/ 3351 h 10000"/>
                <a:gd name="connsiteX41" fmla="*/ 5500 w 10000"/>
                <a:gd name="connsiteY41" fmla="*/ 3313 h 10000"/>
                <a:gd name="connsiteX42" fmla="*/ 5587 w 10000"/>
                <a:gd name="connsiteY42" fmla="*/ 3389 h 10000"/>
                <a:gd name="connsiteX43" fmla="*/ 5729 w 10000"/>
                <a:gd name="connsiteY43" fmla="*/ 3313 h 10000"/>
                <a:gd name="connsiteX44" fmla="*/ 5910 w 10000"/>
                <a:gd name="connsiteY44" fmla="*/ 3427 h 10000"/>
                <a:gd name="connsiteX45" fmla="*/ 6060 w 10000"/>
                <a:gd name="connsiteY45" fmla="*/ 3845 h 10000"/>
                <a:gd name="connsiteX46" fmla="*/ 6162 w 10000"/>
                <a:gd name="connsiteY46" fmla="*/ 4187 h 10000"/>
                <a:gd name="connsiteX47" fmla="*/ 6336 w 10000"/>
                <a:gd name="connsiteY47" fmla="*/ 4301 h 10000"/>
                <a:gd name="connsiteX48" fmla="*/ 6438 w 10000"/>
                <a:gd name="connsiteY48" fmla="*/ 4377 h 10000"/>
                <a:gd name="connsiteX49" fmla="*/ 6564 w 10000"/>
                <a:gd name="connsiteY49" fmla="*/ 4643 h 10000"/>
                <a:gd name="connsiteX50" fmla="*/ 6667 w 10000"/>
                <a:gd name="connsiteY50" fmla="*/ 4643 h 10000"/>
                <a:gd name="connsiteX51" fmla="*/ 6801 w 10000"/>
                <a:gd name="connsiteY51" fmla="*/ 4605 h 10000"/>
                <a:gd name="connsiteX52" fmla="*/ 6887 w 10000"/>
                <a:gd name="connsiteY52" fmla="*/ 4605 h 10000"/>
                <a:gd name="connsiteX53" fmla="*/ 6990 w 10000"/>
                <a:gd name="connsiteY53" fmla="*/ 4870 h 10000"/>
                <a:gd name="connsiteX54" fmla="*/ 7037 w 10000"/>
                <a:gd name="connsiteY54" fmla="*/ 4870 h 10000"/>
                <a:gd name="connsiteX55" fmla="*/ 7139 w 10000"/>
                <a:gd name="connsiteY55" fmla="*/ 4794 h 10000"/>
                <a:gd name="connsiteX56" fmla="*/ 7226 w 10000"/>
                <a:gd name="connsiteY56" fmla="*/ 4794 h 10000"/>
                <a:gd name="connsiteX57" fmla="*/ 7187 w 10000"/>
                <a:gd name="connsiteY57" fmla="*/ 4225 h 10000"/>
                <a:gd name="connsiteX58" fmla="*/ 7407 w 10000"/>
                <a:gd name="connsiteY58" fmla="*/ 3086 h 10000"/>
                <a:gd name="connsiteX59" fmla="*/ 7604 w 10000"/>
                <a:gd name="connsiteY59" fmla="*/ 2755 h 10000"/>
                <a:gd name="connsiteX60" fmla="*/ 7757 w 10000"/>
                <a:gd name="connsiteY60" fmla="*/ 2705 h 10000"/>
                <a:gd name="connsiteX61" fmla="*/ 7912 w 10000"/>
                <a:gd name="connsiteY61" fmla="*/ 2781 h 10000"/>
                <a:gd name="connsiteX62" fmla="*/ 8093 w 10000"/>
                <a:gd name="connsiteY62" fmla="*/ 2971 h 10000"/>
                <a:gd name="connsiteX63" fmla="*/ 8282 w 10000"/>
                <a:gd name="connsiteY63" fmla="*/ 2933 h 10000"/>
                <a:gd name="connsiteX64" fmla="*/ 8434 w 10000"/>
                <a:gd name="connsiteY64" fmla="*/ 3086 h 10000"/>
                <a:gd name="connsiteX65" fmla="*/ 8555 w 10000"/>
                <a:gd name="connsiteY65" fmla="*/ 3972 h 10000"/>
                <a:gd name="connsiteX66" fmla="*/ 8768 w 10000"/>
                <a:gd name="connsiteY66" fmla="*/ 4048 h 10000"/>
                <a:gd name="connsiteX67" fmla="*/ 8855 w 10000"/>
                <a:gd name="connsiteY67" fmla="*/ 4187 h 10000"/>
                <a:gd name="connsiteX68" fmla="*/ 8926 w 10000"/>
                <a:gd name="connsiteY68" fmla="*/ 4301 h 10000"/>
                <a:gd name="connsiteX69" fmla="*/ 9138 w 10000"/>
                <a:gd name="connsiteY69" fmla="*/ 4377 h 10000"/>
                <a:gd name="connsiteX70" fmla="*/ 9212 w 10000"/>
                <a:gd name="connsiteY70" fmla="*/ 4908 h 10000"/>
                <a:gd name="connsiteX71" fmla="*/ 9375 w 10000"/>
                <a:gd name="connsiteY71" fmla="*/ 5137 h 10000"/>
                <a:gd name="connsiteX72" fmla="*/ 9448 w 10000"/>
                <a:gd name="connsiteY72" fmla="*/ 5821 h 10000"/>
                <a:gd name="connsiteX73" fmla="*/ 9669 w 10000"/>
                <a:gd name="connsiteY73" fmla="*/ 6352 h 10000"/>
                <a:gd name="connsiteX74" fmla="*/ 9827 w 10000"/>
                <a:gd name="connsiteY74" fmla="*/ 7265 h 10000"/>
                <a:gd name="connsiteX75" fmla="*/ 9803 w 10000"/>
                <a:gd name="connsiteY75" fmla="*/ 7986 h 10000"/>
                <a:gd name="connsiteX76" fmla="*/ 9701 w 10000"/>
                <a:gd name="connsiteY76" fmla="*/ 8683 h 10000"/>
                <a:gd name="connsiteX77" fmla="*/ 10000 w 10000"/>
                <a:gd name="connsiteY77" fmla="*/ 10000 h 10000"/>
                <a:gd name="connsiteX0" fmla="*/ 0 w 10000"/>
                <a:gd name="connsiteY0" fmla="*/ 2477 h 10000"/>
                <a:gd name="connsiteX1" fmla="*/ 79 w 10000"/>
                <a:gd name="connsiteY1" fmla="*/ 2097 h 10000"/>
                <a:gd name="connsiteX2" fmla="*/ 126 w 10000"/>
                <a:gd name="connsiteY2" fmla="*/ 1452 h 10000"/>
                <a:gd name="connsiteX3" fmla="*/ 173 w 10000"/>
                <a:gd name="connsiteY3" fmla="*/ 1262 h 10000"/>
                <a:gd name="connsiteX4" fmla="*/ 276 w 10000"/>
                <a:gd name="connsiteY4" fmla="*/ 1072 h 10000"/>
                <a:gd name="connsiteX5" fmla="*/ 315 w 10000"/>
                <a:gd name="connsiteY5" fmla="*/ 805 h 10000"/>
                <a:gd name="connsiteX6" fmla="*/ 362 w 10000"/>
                <a:gd name="connsiteY6" fmla="*/ 349 h 10000"/>
                <a:gd name="connsiteX7" fmla="*/ 441 w 10000"/>
                <a:gd name="connsiteY7" fmla="*/ 46 h 10000"/>
                <a:gd name="connsiteX8" fmla="*/ 528 w 10000"/>
                <a:gd name="connsiteY8" fmla="*/ 8 h 10000"/>
                <a:gd name="connsiteX9" fmla="*/ 686 w 10000"/>
                <a:gd name="connsiteY9" fmla="*/ 160 h 10000"/>
                <a:gd name="connsiteX10" fmla="*/ 890 w 10000"/>
                <a:gd name="connsiteY10" fmla="*/ 122 h 10000"/>
                <a:gd name="connsiteX11" fmla="*/ 1158 w 10000"/>
                <a:gd name="connsiteY11" fmla="*/ 8 h 10000"/>
                <a:gd name="connsiteX12" fmla="*/ 1395 w 10000"/>
                <a:gd name="connsiteY12" fmla="*/ 8 h 10000"/>
                <a:gd name="connsiteX13" fmla="*/ 1552 w 10000"/>
                <a:gd name="connsiteY13" fmla="*/ 46 h 10000"/>
                <a:gd name="connsiteX14" fmla="*/ 1663 w 10000"/>
                <a:gd name="connsiteY14" fmla="*/ 46 h 10000"/>
                <a:gd name="connsiteX15" fmla="*/ 1765 w 10000"/>
                <a:gd name="connsiteY15" fmla="*/ 122 h 10000"/>
                <a:gd name="connsiteX16" fmla="*/ 1899 w 10000"/>
                <a:gd name="connsiteY16" fmla="*/ 273 h 10000"/>
                <a:gd name="connsiteX17" fmla="*/ 2041 w 10000"/>
                <a:gd name="connsiteY17" fmla="*/ 311 h 10000"/>
                <a:gd name="connsiteX18" fmla="*/ 2167 w 10000"/>
                <a:gd name="connsiteY18" fmla="*/ 539 h 10000"/>
                <a:gd name="connsiteX19" fmla="*/ 2293 w 10000"/>
                <a:gd name="connsiteY19" fmla="*/ 919 h 10000"/>
                <a:gd name="connsiteX20" fmla="*/ 2427 w 10000"/>
                <a:gd name="connsiteY20" fmla="*/ 1490 h 10000"/>
                <a:gd name="connsiteX21" fmla="*/ 2530 w 10000"/>
                <a:gd name="connsiteY21" fmla="*/ 1907 h 10000"/>
                <a:gd name="connsiteX22" fmla="*/ 2656 w 10000"/>
                <a:gd name="connsiteY22" fmla="*/ 2249 h 10000"/>
                <a:gd name="connsiteX23" fmla="*/ 2829 w 10000"/>
                <a:gd name="connsiteY23" fmla="*/ 2211 h 10000"/>
                <a:gd name="connsiteX24" fmla="*/ 3089 w 10000"/>
                <a:gd name="connsiteY24" fmla="*/ 2211 h 10000"/>
                <a:gd name="connsiteX25" fmla="*/ 3184 w 10000"/>
                <a:gd name="connsiteY25" fmla="*/ 1831 h 10000"/>
                <a:gd name="connsiteX26" fmla="*/ 3278 w 10000"/>
                <a:gd name="connsiteY26" fmla="*/ 1680 h 10000"/>
                <a:gd name="connsiteX27" fmla="*/ 3507 w 10000"/>
                <a:gd name="connsiteY27" fmla="*/ 1793 h 10000"/>
                <a:gd name="connsiteX28" fmla="*/ 3704 w 10000"/>
                <a:gd name="connsiteY28" fmla="*/ 2059 h 10000"/>
                <a:gd name="connsiteX29" fmla="*/ 3861 w 10000"/>
                <a:gd name="connsiteY29" fmla="*/ 2515 h 10000"/>
                <a:gd name="connsiteX30" fmla="*/ 3861 w 10000"/>
                <a:gd name="connsiteY30" fmla="*/ 2781 h 10000"/>
                <a:gd name="connsiteX31" fmla="*/ 4019 w 10000"/>
                <a:gd name="connsiteY31" fmla="*/ 2553 h 10000"/>
                <a:gd name="connsiteX32" fmla="*/ 4334 w 10000"/>
                <a:gd name="connsiteY32" fmla="*/ 3048 h 10000"/>
                <a:gd name="connsiteX33" fmla="*/ 4594 w 10000"/>
                <a:gd name="connsiteY33" fmla="*/ 3275 h 10000"/>
                <a:gd name="connsiteX34" fmla="*/ 4775 w 10000"/>
                <a:gd name="connsiteY34" fmla="*/ 3465 h 10000"/>
                <a:gd name="connsiteX35" fmla="*/ 4878 w 10000"/>
                <a:gd name="connsiteY35" fmla="*/ 3617 h 10000"/>
                <a:gd name="connsiteX36" fmla="*/ 4988 w 10000"/>
                <a:gd name="connsiteY36" fmla="*/ 3921 h 10000"/>
                <a:gd name="connsiteX37" fmla="*/ 5225 w 10000"/>
                <a:gd name="connsiteY37" fmla="*/ 3579 h 10000"/>
                <a:gd name="connsiteX38" fmla="*/ 5272 w 10000"/>
                <a:gd name="connsiteY38" fmla="*/ 3617 h 10000"/>
                <a:gd name="connsiteX39" fmla="*/ 5437 w 10000"/>
                <a:gd name="connsiteY39" fmla="*/ 3351 h 10000"/>
                <a:gd name="connsiteX40" fmla="*/ 5500 w 10000"/>
                <a:gd name="connsiteY40" fmla="*/ 3313 h 10000"/>
                <a:gd name="connsiteX41" fmla="*/ 5587 w 10000"/>
                <a:gd name="connsiteY41" fmla="*/ 3389 h 10000"/>
                <a:gd name="connsiteX42" fmla="*/ 5729 w 10000"/>
                <a:gd name="connsiteY42" fmla="*/ 3313 h 10000"/>
                <a:gd name="connsiteX43" fmla="*/ 5910 w 10000"/>
                <a:gd name="connsiteY43" fmla="*/ 3427 h 10000"/>
                <a:gd name="connsiteX44" fmla="*/ 6060 w 10000"/>
                <a:gd name="connsiteY44" fmla="*/ 3845 h 10000"/>
                <a:gd name="connsiteX45" fmla="*/ 6162 w 10000"/>
                <a:gd name="connsiteY45" fmla="*/ 4187 h 10000"/>
                <a:gd name="connsiteX46" fmla="*/ 6336 w 10000"/>
                <a:gd name="connsiteY46" fmla="*/ 4301 h 10000"/>
                <a:gd name="connsiteX47" fmla="*/ 6438 w 10000"/>
                <a:gd name="connsiteY47" fmla="*/ 4377 h 10000"/>
                <a:gd name="connsiteX48" fmla="*/ 6564 w 10000"/>
                <a:gd name="connsiteY48" fmla="*/ 4643 h 10000"/>
                <a:gd name="connsiteX49" fmla="*/ 6667 w 10000"/>
                <a:gd name="connsiteY49" fmla="*/ 4643 h 10000"/>
                <a:gd name="connsiteX50" fmla="*/ 6801 w 10000"/>
                <a:gd name="connsiteY50" fmla="*/ 4605 h 10000"/>
                <a:gd name="connsiteX51" fmla="*/ 6887 w 10000"/>
                <a:gd name="connsiteY51" fmla="*/ 4605 h 10000"/>
                <a:gd name="connsiteX52" fmla="*/ 6990 w 10000"/>
                <a:gd name="connsiteY52" fmla="*/ 4870 h 10000"/>
                <a:gd name="connsiteX53" fmla="*/ 7037 w 10000"/>
                <a:gd name="connsiteY53" fmla="*/ 4870 h 10000"/>
                <a:gd name="connsiteX54" fmla="*/ 7139 w 10000"/>
                <a:gd name="connsiteY54" fmla="*/ 4794 h 10000"/>
                <a:gd name="connsiteX55" fmla="*/ 7226 w 10000"/>
                <a:gd name="connsiteY55" fmla="*/ 4794 h 10000"/>
                <a:gd name="connsiteX56" fmla="*/ 7187 w 10000"/>
                <a:gd name="connsiteY56" fmla="*/ 4225 h 10000"/>
                <a:gd name="connsiteX57" fmla="*/ 7407 w 10000"/>
                <a:gd name="connsiteY57" fmla="*/ 3086 h 10000"/>
                <a:gd name="connsiteX58" fmla="*/ 7604 w 10000"/>
                <a:gd name="connsiteY58" fmla="*/ 2755 h 10000"/>
                <a:gd name="connsiteX59" fmla="*/ 7757 w 10000"/>
                <a:gd name="connsiteY59" fmla="*/ 2705 h 10000"/>
                <a:gd name="connsiteX60" fmla="*/ 7912 w 10000"/>
                <a:gd name="connsiteY60" fmla="*/ 2781 h 10000"/>
                <a:gd name="connsiteX61" fmla="*/ 8093 w 10000"/>
                <a:gd name="connsiteY61" fmla="*/ 2971 h 10000"/>
                <a:gd name="connsiteX62" fmla="*/ 8282 w 10000"/>
                <a:gd name="connsiteY62" fmla="*/ 2933 h 10000"/>
                <a:gd name="connsiteX63" fmla="*/ 8434 w 10000"/>
                <a:gd name="connsiteY63" fmla="*/ 3086 h 10000"/>
                <a:gd name="connsiteX64" fmla="*/ 8555 w 10000"/>
                <a:gd name="connsiteY64" fmla="*/ 3972 h 10000"/>
                <a:gd name="connsiteX65" fmla="*/ 8768 w 10000"/>
                <a:gd name="connsiteY65" fmla="*/ 4048 h 10000"/>
                <a:gd name="connsiteX66" fmla="*/ 8855 w 10000"/>
                <a:gd name="connsiteY66" fmla="*/ 4187 h 10000"/>
                <a:gd name="connsiteX67" fmla="*/ 8926 w 10000"/>
                <a:gd name="connsiteY67" fmla="*/ 4301 h 10000"/>
                <a:gd name="connsiteX68" fmla="*/ 9138 w 10000"/>
                <a:gd name="connsiteY68" fmla="*/ 4377 h 10000"/>
                <a:gd name="connsiteX69" fmla="*/ 9212 w 10000"/>
                <a:gd name="connsiteY69" fmla="*/ 4908 h 10000"/>
                <a:gd name="connsiteX70" fmla="*/ 9375 w 10000"/>
                <a:gd name="connsiteY70" fmla="*/ 5137 h 10000"/>
                <a:gd name="connsiteX71" fmla="*/ 9448 w 10000"/>
                <a:gd name="connsiteY71" fmla="*/ 5821 h 10000"/>
                <a:gd name="connsiteX72" fmla="*/ 9669 w 10000"/>
                <a:gd name="connsiteY72" fmla="*/ 6352 h 10000"/>
                <a:gd name="connsiteX73" fmla="*/ 9827 w 10000"/>
                <a:gd name="connsiteY73" fmla="*/ 7265 h 10000"/>
                <a:gd name="connsiteX74" fmla="*/ 9803 w 10000"/>
                <a:gd name="connsiteY74" fmla="*/ 7986 h 10000"/>
                <a:gd name="connsiteX75" fmla="*/ 9701 w 10000"/>
                <a:gd name="connsiteY75" fmla="*/ 8683 h 10000"/>
                <a:gd name="connsiteX76" fmla="*/ 10000 w 10000"/>
                <a:gd name="connsiteY76" fmla="*/ 10000 h 10000"/>
                <a:gd name="connsiteX0" fmla="*/ 0 w 10000"/>
                <a:gd name="connsiteY0" fmla="*/ 2477 h 10000"/>
                <a:gd name="connsiteX1" fmla="*/ 79 w 10000"/>
                <a:gd name="connsiteY1" fmla="*/ 2097 h 10000"/>
                <a:gd name="connsiteX2" fmla="*/ 126 w 10000"/>
                <a:gd name="connsiteY2" fmla="*/ 1452 h 10000"/>
                <a:gd name="connsiteX3" fmla="*/ 173 w 10000"/>
                <a:gd name="connsiteY3" fmla="*/ 1262 h 10000"/>
                <a:gd name="connsiteX4" fmla="*/ 276 w 10000"/>
                <a:gd name="connsiteY4" fmla="*/ 1072 h 10000"/>
                <a:gd name="connsiteX5" fmla="*/ 315 w 10000"/>
                <a:gd name="connsiteY5" fmla="*/ 805 h 10000"/>
                <a:gd name="connsiteX6" fmla="*/ 362 w 10000"/>
                <a:gd name="connsiteY6" fmla="*/ 349 h 10000"/>
                <a:gd name="connsiteX7" fmla="*/ 441 w 10000"/>
                <a:gd name="connsiteY7" fmla="*/ 46 h 10000"/>
                <a:gd name="connsiteX8" fmla="*/ 528 w 10000"/>
                <a:gd name="connsiteY8" fmla="*/ 8 h 10000"/>
                <a:gd name="connsiteX9" fmla="*/ 686 w 10000"/>
                <a:gd name="connsiteY9" fmla="*/ 160 h 10000"/>
                <a:gd name="connsiteX10" fmla="*/ 890 w 10000"/>
                <a:gd name="connsiteY10" fmla="*/ 122 h 10000"/>
                <a:gd name="connsiteX11" fmla="*/ 1158 w 10000"/>
                <a:gd name="connsiteY11" fmla="*/ 8 h 10000"/>
                <a:gd name="connsiteX12" fmla="*/ 1395 w 10000"/>
                <a:gd name="connsiteY12" fmla="*/ 8 h 10000"/>
                <a:gd name="connsiteX13" fmla="*/ 1552 w 10000"/>
                <a:gd name="connsiteY13" fmla="*/ 46 h 10000"/>
                <a:gd name="connsiteX14" fmla="*/ 1663 w 10000"/>
                <a:gd name="connsiteY14" fmla="*/ 46 h 10000"/>
                <a:gd name="connsiteX15" fmla="*/ 1765 w 10000"/>
                <a:gd name="connsiteY15" fmla="*/ 122 h 10000"/>
                <a:gd name="connsiteX16" fmla="*/ 1899 w 10000"/>
                <a:gd name="connsiteY16" fmla="*/ 273 h 10000"/>
                <a:gd name="connsiteX17" fmla="*/ 2041 w 10000"/>
                <a:gd name="connsiteY17" fmla="*/ 311 h 10000"/>
                <a:gd name="connsiteX18" fmla="*/ 2167 w 10000"/>
                <a:gd name="connsiteY18" fmla="*/ 539 h 10000"/>
                <a:gd name="connsiteX19" fmla="*/ 2293 w 10000"/>
                <a:gd name="connsiteY19" fmla="*/ 919 h 10000"/>
                <a:gd name="connsiteX20" fmla="*/ 2427 w 10000"/>
                <a:gd name="connsiteY20" fmla="*/ 1490 h 10000"/>
                <a:gd name="connsiteX21" fmla="*/ 2530 w 10000"/>
                <a:gd name="connsiteY21" fmla="*/ 1907 h 10000"/>
                <a:gd name="connsiteX22" fmla="*/ 2656 w 10000"/>
                <a:gd name="connsiteY22" fmla="*/ 2249 h 10000"/>
                <a:gd name="connsiteX23" fmla="*/ 2829 w 10000"/>
                <a:gd name="connsiteY23" fmla="*/ 2211 h 10000"/>
                <a:gd name="connsiteX24" fmla="*/ 3089 w 10000"/>
                <a:gd name="connsiteY24" fmla="*/ 2211 h 10000"/>
                <a:gd name="connsiteX25" fmla="*/ 3184 w 10000"/>
                <a:gd name="connsiteY25" fmla="*/ 1831 h 10000"/>
                <a:gd name="connsiteX26" fmla="*/ 3278 w 10000"/>
                <a:gd name="connsiteY26" fmla="*/ 1680 h 10000"/>
                <a:gd name="connsiteX27" fmla="*/ 3507 w 10000"/>
                <a:gd name="connsiteY27" fmla="*/ 1793 h 10000"/>
                <a:gd name="connsiteX28" fmla="*/ 3704 w 10000"/>
                <a:gd name="connsiteY28" fmla="*/ 2059 h 10000"/>
                <a:gd name="connsiteX29" fmla="*/ 3861 w 10000"/>
                <a:gd name="connsiteY29" fmla="*/ 2515 h 10000"/>
                <a:gd name="connsiteX30" fmla="*/ 3861 w 10000"/>
                <a:gd name="connsiteY30" fmla="*/ 2781 h 10000"/>
                <a:gd name="connsiteX31" fmla="*/ 4019 w 10000"/>
                <a:gd name="connsiteY31" fmla="*/ 2553 h 10000"/>
                <a:gd name="connsiteX32" fmla="*/ 4334 w 10000"/>
                <a:gd name="connsiteY32" fmla="*/ 3048 h 10000"/>
                <a:gd name="connsiteX33" fmla="*/ 4594 w 10000"/>
                <a:gd name="connsiteY33" fmla="*/ 3275 h 10000"/>
                <a:gd name="connsiteX34" fmla="*/ 4775 w 10000"/>
                <a:gd name="connsiteY34" fmla="*/ 3465 h 10000"/>
                <a:gd name="connsiteX35" fmla="*/ 4878 w 10000"/>
                <a:gd name="connsiteY35" fmla="*/ 3617 h 10000"/>
                <a:gd name="connsiteX36" fmla="*/ 4988 w 10000"/>
                <a:gd name="connsiteY36" fmla="*/ 3921 h 10000"/>
                <a:gd name="connsiteX37" fmla="*/ 5225 w 10000"/>
                <a:gd name="connsiteY37" fmla="*/ 3579 h 10000"/>
                <a:gd name="connsiteX38" fmla="*/ 5437 w 10000"/>
                <a:gd name="connsiteY38" fmla="*/ 3351 h 10000"/>
                <a:gd name="connsiteX39" fmla="*/ 5500 w 10000"/>
                <a:gd name="connsiteY39" fmla="*/ 3313 h 10000"/>
                <a:gd name="connsiteX40" fmla="*/ 5587 w 10000"/>
                <a:gd name="connsiteY40" fmla="*/ 3389 h 10000"/>
                <a:gd name="connsiteX41" fmla="*/ 5729 w 10000"/>
                <a:gd name="connsiteY41" fmla="*/ 3313 h 10000"/>
                <a:gd name="connsiteX42" fmla="*/ 5910 w 10000"/>
                <a:gd name="connsiteY42" fmla="*/ 3427 h 10000"/>
                <a:gd name="connsiteX43" fmla="*/ 6060 w 10000"/>
                <a:gd name="connsiteY43" fmla="*/ 3845 h 10000"/>
                <a:gd name="connsiteX44" fmla="*/ 6162 w 10000"/>
                <a:gd name="connsiteY44" fmla="*/ 4187 h 10000"/>
                <a:gd name="connsiteX45" fmla="*/ 6336 w 10000"/>
                <a:gd name="connsiteY45" fmla="*/ 4301 h 10000"/>
                <a:gd name="connsiteX46" fmla="*/ 6438 w 10000"/>
                <a:gd name="connsiteY46" fmla="*/ 4377 h 10000"/>
                <a:gd name="connsiteX47" fmla="*/ 6564 w 10000"/>
                <a:gd name="connsiteY47" fmla="*/ 4643 h 10000"/>
                <a:gd name="connsiteX48" fmla="*/ 6667 w 10000"/>
                <a:gd name="connsiteY48" fmla="*/ 4643 h 10000"/>
                <a:gd name="connsiteX49" fmla="*/ 6801 w 10000"/>
                <a:gd name="connsiteY49" fmla="*/ 4605 h 10000"/>
                <a:gd name="connsiteX50" fmla="*/ 6887 w 10000"/>
                <a:gd name="connsiteY50" fmla="*/ 4605 h 10000"/>
                <a:gd name="connsiteX51" fmla="*/ 6990 w 10000"/>
                <a:gd name="connsiteY51" fmla="*/ 4870 h 10000"/>
                <a:gd name="connsiteX52" fmla="*/ 7037 w 10000"/>
                <a:gd name="connsiteY52" fmla="*/ 4870 h 10000"/>
                <a:gd name="connsiteX53" fmla="*/ 7139 w 10000"/>
                <a:gd name="connsiteY53" fmla="*/ 4794 h 10000"/>
                <a:gd name="connsiteX54" fmla="*/ 7226 w 10000"/>
                <a:gd name="connsiteY54" fmla="*/ 4794 h 10000"/>
                <a:gd name="connsiteX55" fmla="*/ 7187 w 10000"/>
                <a:gd name="connsiteY55" fmla="*/ 4225 h 10000"/>
                <a:gd name="connsiteX56" fmla="*/ 7407 w 10000"/>
                <a:gd name="connsiteY56" fmla="*/ 3086 h 10000"/>
                <a:gd name="connsiteX57" fmla="*/ 7604 w 10000"/>
                <a:gd name="connsiteY57" fmla="*/ 2755 h 10000"/>
                <a:gd name="connsiteX58" fmla="*/ 7757 w 10000"/>
                <a:gd name="connsiteY58" fmla="*/ 2705 h 10000"/>
                <a:gd name="connsiteX59" fmla="*/ 7912 w 10000"/>
                <a:gd name="connsiteY59" fmla="*/ 2781 h 10000"/>
                <a:gd name="connsiteX60" fmla="*/ 8093 w 10000"/>
                <a:gd name="connsiteY60" fmla="*/ 2971 h 10000"/>
                <a:gd name="connsiteX61" fmla="*/ 8282 w 10000"/>
                <a:gd name="connsiteY61" fmla="*/ 2933 h 10000"/>
                <a:gd name="connsiteX62" fmla="*/ 8434 w 10000"/>
                <a:gd name="connsiteY62" fmla="*/ 3086 h 10000"/>
                <a:gd name="connsiteX63" fmla="*/ 8555 w 10000"/>
                <a:gd name="connsiteY63" fmla="*/ 3972 h 10000"/>
                <a:gd name="connsiteX64" fmla="*/ 8768 w 10000"/>
                <a:gd name="connsiteY64" fmla="*/ 4048 h 10000"/>
                <a:gd name="connsiteX65" fmla="*/ 8855 w 10000"/>
                <a:gd name="connsiteY65" fmla="*/ 4187 h 10000"/>
                <a:gd name="connsiteX66" fmla="*/ 8926 w 10000"/>
                <a:gd name="connsiteY66" fmla="*/ 4301 h 10000"/>
                <a:gd name="connsiteX67" fmla="*/ 9138 w 10000"/>
                <a:gd name="connsiteY67" fmla="*/ 4377 h 10000"/>
                <a:gd name="connsiteX68" fmla="*/ 9212 w 10000"/>
                <a:gd name="connsiteY68" fmla="*/ 4908 h 10000"/>
                <a:gd name="connsiteX69" fmla="*/ 9375 w 10000"/>
                <a:gd name="connsiteY69" fmla="*/ 5137 h 10000"/>
                <a:gd name="connsiteX70" fmla="*/ 9448 w 10000"/>
                <a:gd name="connsiteY70" fmla="*/ 5821 h 10000"/>
                <a:gd name="connsiteX71" fmla="*/ 9669 w 10000"/>
                <a:gd name="connsiteY71" fmla="*/ 6352 h 10000"/>
                <a:gd name="connsiteX72" fmla="*/ 9827 w 10000"/>
                <a:gd name="connsiteY72" fmla="*/ 7265 h 10000"/>
                <a:gd name="connsiteX73" fmla="*/ 9803 w 10000"/>
                <a:gd name="connsiteY73" fmla="*/ 7986 h 10000"/>
                <a:gd name="connsiteX74" fmla="*/ 9701 w 10000"/>
                <a:gd name="connsiteY74" fmla="*/ 8683 h 10000"/>
                <a:gd name="connsiteX75" fmla="*/ 10000 w 10000"/>
                <a:gd name="connsiteY75" fmla="*/ 10000 h 10000"/>
                <a:gd name="connsiteX0" fmla="*/ 0 w 9835"/>
                <a:gd name="connsiteY0" fmla="*/ 2477 h 8683"/>
                <a:gd name="connsiteX1" fmla="*/ 79 w 9835"/>
                <a:gd name="connsiteY1" fmla="*/ 2097 h 8683"/>
                <a:gd name="connsiteX2" fmla="*/ 126 w 9835"/>
                <a:gd name="connsiteY2" fmla="*/ 1452 h 8683"/>
                <a:gd name="connsiteX3" fmla="*/ 173 w 9835"/>
                <a:gd name="connsiteY3" fmla="*/ 1262 h 8683"/>
                <a:gd name="connsiteX4" fmla="*/ 276 w 9835"/>
                <a:gd name="connsiteY4" fmla="*/ 1072 h 8683"/>
                <a:gd name="connsiteX5" fmla="*/ 315 w 9835"/>
                <a:gd name="connsiteY5" fmla="*/ 805 h 8683"/>
                <a:gd name="connsiteX6" fmla="*/ 362 w 9835"/>
                <a:gd name="connsiteY6" fmla="*/ 349 h 8683"/>
                <a:gd name="connsiteX7" fmla="*/ 441 w 9835"/>
                <a:gd name="connsiteY7" fmla="*/ 46 h 8683"/>
                <a:gd name="connsiteX8" fmla="*/ 528 w 9835"/>
                <a:gd name="connsiteY8" fmla="*/ 8 h 8683"/>
                <a:gd name="connsiteX9" fmla="*/ 686 w 9835"/>
                <a:gd name="connsiteY9" fmla="*/ 160 h 8683"/>
                <a:gd name="connsiteX10" fmla="*/ 890 w 9835"/>
                <a:gd name="connsiteY10" fmla="*/ 122 h 8683"/>
                <a:gd name="connsiteX11" fmla="*/ 1158 w 9835"/>
                <a:gd name="connsiteY11" fmla="*/ 8 h 8683"/>
                <a:gd name="connsiteX12" fmla="*/ 1395 w 9835"/>
                <a:gd name="connsiteY12" fmla="*/ 8 h 8683"/>
                <a:gd name="connsiteX13" fmla="*/ 1552 w 9835"/>
                <a:gd name="connsiteY13" fmla="*/ 46 h 8683"/>
                <a:gd name="connsiteX14" fmla="*/ 1663 w 9835"/>
                <a:gd name="connsiteY14" fmla="*/ 46 h 8683"/>
                <a:gd name="connsiteX15" fmla="*/ 1765 w 9835"/>
                <a:gd name="connsiteY15" fmla="*/ 122 h 8683"/>
                <a:gd name="connsiteX16" fmla="*/ 1899 w 9835"/>
                <a:gd name="connsiteY16" fmla="*/ 273 h 8683"/>
                <a:gd name="connsiteX17" fmla="*/ 2041 w 9835"/>
                <a:gd name="connsiteY17" fmla="*/ 311 h 8683"/>
                <a:gd name="connsiteX18" fmla="*/ 2167 w 9835"/>
                <a:gd name="connsiteY18" fmla="*/ 539 h 8683"/>
                <a:gd name="connsiteX19" fmla="*/ 2293 w 9835"/>
                <a:gd name="connsiteY19" fmla="*/ 919 h 8683"/>
                <a:gd name="connsiteX20" fmla="*/ 2427 w 9835"/>
                <a:gd name="connsiteY20" fmla="*/ 1490 h 8683"/>
                <a:gd name="connsiteX21" fmla="*/ 2530 w 9835"/>
                <a:gd name="connsiteY21" fmla="*/ 1907 h 8683"/>
                <a:gd name="connsiteX22" fmla="*/ 2656 w 9835"/>
                <a:gd name="connsiteY22" fmla="*/ 2249 h 8683"/>
                <a:gd name="connsiteX23" fmla="*/ 2829 w 9835"/>
                <a:gd name="connsiteY23" fmla="*/ 2211 h 8683"/>
                <a:gd name="connsiteX24" fmla="*/ 3089 w 9835"/>
                <a:gd name="connsiteY24" fmla="*/ 2211 h 8683"/>
                <a:gd name="connsiteX25" fmla="*/ 3184 w 9835"/>
                <a:gd name="connsiteY25" fmla="*/ 1831 h 8683"/>
                <a:gd name="connsiteX26" fmla="*/ 3278 w 9835"/>
                <a:gd name="connsiteY26" fmla="*/ 1680 h 8683"/>
                <a:gd name="connsiteX27" fmla="*/ 3507 w 9835"/>
                <a:gd name="connsiteY27" fmla="*/ 1793 h 8683"/>
                <a:gd name="connsiteX28" fmla="*/ 3704 w 9835"/>
                <a:gd name="connsiteY28" fmla="*/ 2059 h 8683"/>
                <a:gd name="connsiteX29" fmla="*/ 3861 w 9835"/>
                <a:gd name="connsiteY29" fmla="*/ 2515 h 8683"/>
                <a:gd name="connsiteX30" fmla="*/ 3861 w 9835"/>
                <a:gd name="connsiteY30" fmla="*/ 2781 h 8683"/>
                <a:gd name="connsiteX31" fmla="*/ 4019 w 9835"/>
                <a:gd name="connsiteY31" fmla="*/ 2553 h 8683"/>
                <a:gd name="connsiteX32" fmla="*/ 4334 w 9835"/>
                <a:gd name="connsiteY32" fmla="*/ 3048 h 8683"/>
                <a:gd name="connsiteX33" fmla="*/ 4594 w 9835"/>
                <a:gd name="connsiteY33" fmla="*/ 3275 h 8683"/>
                <a:gd name="connsiteX34" fmla="*/ 4775 w 9835"/>
                <a:gd name="connsiteY34" fmla="*/ 3465 h 8683"/>
                <a:gd name="connsiteX35" fmla="*/ 4878 w 9835"/>
                <a:gd name="connsiteY35" fmla="*/ 3617 h 8683"/>
                <a:gd name="connsiteX36" fmla="*/ 4988 w 9835"/>
                <a:gd name="connsiteY36" fmla="*/ 3921 h 8683"/>
                <a:gd name="connsiteX37" fmla="*/ 5225 w 9835"/>
                <a:gd name="connsiteY37" fmla="*/ 3579 h 8683"/>
                <a:gd name="connsiteX38" fmla="*/ 5437 w 9835"/>
                <a:gd name="connsiteY38" fmla="*/ 3351 h 8683"/>
                <a:gd name="connsiteX39" fmla="*/ 5500 w 9835"/>
                <a:gd name="connsiteY39" fmla="*/ 3313 h 8683"/>
                <a:gd name="connsiteX40" fmla="*/ 5587 w 9835"/>
                <a:gd name="connsiteY40" fmla="*/ 3389 h 8683"/>
                <a:gd name="connsiteX41" fmla="*/ 5729 w 9835"/>
                <a:gd name="connsiteY41" fmla="*/ 3313 h 8683"/>
                <a:gd name="connsiteX42" fmla="*/ 5910 w 9835"/>
                <a:gd name="connsiteY42" fmla="*/ 3427 h 8683"/>
                <a:gd name="connsiteX43" fmla="*/ 6060 w 9835"/>
                <a:gd name="connsiteY43" fmla="*/ 3845 h 8683"/>
                <a:gd name="connsiteX44" fmla="*/ 6162 w 9835"/>
                <a:gd name="connsiteY44" fmla="*/ 4187 h 8683"/>
                <a:gd name="connsiteX45" fmla="*/ 6336 w 9835"/>
                <a:gd name="connsiteY45" fmla="*/ 4301 h 8683"/>
                <a:gd name="connsiteX46" fmla="*/ 6438 w 9835"/>
                <a:gd name="connsiteY46" fmla="*/ 4377 h 8683"/>
                <a:gd name="connsiteX47" fmla="*/ 6564 w 9835"/>
                <a:gd name="connsiteY47" fmla="*/ 4643 h 8683"/>
                <a:gd name="connsiteX48" fmla="*/ 6667 w 9835"/>
                <a:gd name="connsiteY48" fmla="*/ 4643 h 8683"/>
                <a:gd name="connsiteX49" fmla="*/ 6801 w 9835"/>
                <a:gd name="connsiteY49" fmla="*/ 4605 h 8683"/>
                <a:gd name="connsiteX50" fmla="*/ 6887 w 9835"/>
                <a:gd name="connsiteY50" fmla="*/ 4605 h 8683"/>
                <a:gd name="connsiteX51" fmla="*/ 6990 w 9835"/>
                <a:gd name="connsiteY51" fmla="*/ 4870 h 8683"/>
                <a:gd name="connsiteX52" fmla="*/ 7037 w 9835"/>
                <a:gd name="connsiteY52" fmla="*/ 4870 h 8683"/>
                <a:gd name="connsiteX53" fmla="*/ 7139 w 9835"/>
                <a:gd name="connsiteY53" fmla="*/ 4794 h 8683"/>
                <a:gd name="connsiteX54" fmla="*/ 7226 w 9835"/>
                <a:gd name="connsiteY54" fmla="*/ 4794 h 8683"/>
                <a:gd name="connsiteX55" fmla="*/ 7187 w 9835"/>
                <a:gd name="connsiteY55" fmla="*/ 4225 h 8683"/>
                <a:gd name="connsiteX56" fmla="*/ 7407 w 9835"/>
                <a:gd name="connsiteY56" fmla="*/ 3086 h 8683"/>
                <a:gd name="connsiteX57" fmla="*/ 7604 w 9835"/>
                <a:gd name="connsiteY57" fmla="*/ 2755 h 8683"/>
                <a:gd name="connsiteX58" fmla="*/ 7757 w 9835"/>
                <a:gd name="connsiteY58" fmla="*/ 2705 h 8683"/>
                <a:gd name="connsiteX59" fmla="*/ 7912 w 9835"/>
                <a:gd name="connsiteY59" fmla="*/ 2781 h 8683"/>
                <a:gd name="connsiteX60" fmla="*/ 8093 w 9835"/>
                <a:gd name="connsiteY60" fmla="*/ 2971 h 8683"/>
                <a:gd name="connsiteX61" fmla="*/ 8282 w 9835"/>
                <a:gd name="connsiteY61" fmla="*/ 2933 h 8683"/>
                <a:gd name="connsiteX62" fmla="*/ 8434 w 9835"/>
                <a:gd name="connsiteY62" fmla="*/ 3086 h 8683"/>
                <a:gd name="connsiteX63" fmla="*/ 8555 w 9835"/>
                <a:gd name="connsiteY63" fmla="*/ 3972 h 8683"/>
                <a:gd name="connsiteX64" fmla="*/ 8768 w 9835"/>
                <a:gd name="connsiteY64" fmla="*/ 4048 h 8683"/>
                <a:gd name="connsiteX65" fmla="*/ 8855 w 9835"/>
                <a:gd name="connsiteY65" fmla="*/ 4187 h 8683"/>
                <a:gd name="connsiteX66" fmla="*/ 8926 w 9835"/>
                <a:gd name="connsiteY66" fmla="*/ 4301 h 8683"/>
                <a:gd name="connsiteX67" fmla="*/ 9138 w 9835"/>
                <a:gd name="connsiteY67" fmla="*/ 4377 h 8683"/>
                <a:gd name="connsiteX68" fmla="*/ 9212 w 9835"/>
                <a:gd name="connsiteY68" fmla="*/ 4908 h 8683"/>
                <a:gd name="connsiteX69" fmla="*/ 9375 w 9835"/>
                <a:gd name="connsiteY69" fmla="*/ 5137 h 8683"/>
                <a:gd name="connsiteX70" fmla="*/ 9448 w 9835"/>
                <a:gd name="connsiteY70" fmla="*/ 5821 h 8683"/>
                <a:gd name="connsiteX71" fmla="*/ 9669 w 9835"/>
                <a:gd name="connsiteY71" fmla="*/ 6352 h 8683"/>
                <a:gd name="connsiteX72" fmla="*/ 9827 w 9835"/>
                <a:gd name="connsiteY72" fmla="*/ 7265 h 8683"/>
                <a:gd name="connsiteX73" fmla="*/ 9803 w 9835"/>
                <a:gd name="connsiteY73" fmla="*/ 7986 h 8683"/>
                <a:gd name="connsiteX74" fmla="*/ 9701 w 9835"/>
                <a:gd name="connsiteY74" fmla="*/ 8683 h 8683"/>
                <a:gd name="connsiteX0" fmla="*/ 0 w 10000"/>
                <a:gd name="connsiteY0" fmla="*/ 2853 h 9197"/>
                <a:gd name="connsiteX1" fmla="*/ 80 w 10000"/>
                <a:gd name="connsiteY1" fmla="*/ 2415 h 9197"/>
                <a:gd name="connsiteX2" fmla="*/ 128 w 10000"/>
                <a:gd name="connsiteY2" fmla="*/ 1672 h 9197"/>
                <a:gd name="connsiteX3" fmla="*/ 176 w 10000"/>
                <a:gd name="connsiteY3" fmla="*/ 1453 h 9197"/>
                <a:gd name="connsiteX4" fmla="*/ 281 w 10000"/>
                <a:gd name="connsiteY4" fmla="*/ 1235 h 9197"/>
                <a:gd name="connsiteX5" fmla="*/ 320 w 10000"/>
                <a:gd name="connsiteY5" fmla="*/ 927 h 9197"/>
                <a:gd name="connsiteX6" fmla="*/ 368 w 10000"/>
                <a:gd name="connsiteY6" fmla="*/ 402 h 9197"/>
                <a:gd name="connsiteX7" fmla="*/ 448 w 10000"/>
                <a:gd name="connsiteY7" fmla="*/ 53 h 9197"/>
                <a:gd name="connsiteX8" fmla="*/ 537 w 10000"/>
                <a:gd name="connsiteY8" fmla="*/ 9 h 9197"/>
                <a:gd name="connsiteX9" fmla="*/ 698 w 10000"/>
                <a:gd name="connsiteY9" fmla="*/ 184 h 9197"/>
                <a:gd name="connsiteX10" fmla="*/ 905 w 10000"/>
                <a:gd name="connsiteY10" fmla="*/ 141 h 9197"/>
                <a:gd name="connsiteX11" fmla="*/ 1177 w 10000"/>
                <a:gd name="connsiteY11" fmla="*/ 9 h 9197"/>
                <a:gd name="connsiteX12" fmla="*/ 1418 w 10000"/>
                <a:gd name="connsiteY12" fmla="*/ 9 h 9197"/>
                <a:gd name="connsiteX13" fmla="*/ 1578 w 10000"/>
                <a:gd name="connsiteY13" fmla="*/ 53 h 9197"/>
                <a:gd name="connsiteX14" fmla="*/ 1691 w 10000"/>
                <a:gd name="connsiteY14" fmla="*/ 53 h 9197"/>
                <a:gd name="connsiteX15" fmla="*/ 1795 w 10000"/>
                <a:gd name="connsiteY15" fmla="*/ 141 h 9197"/>
                <a:gd name="connsiteX16" fmla="*/ 1931 w 10000"/>
                <a:gd name="connsiteY16" fmla="*/ 314 h 9197"/>
                <a:gd name="connsiteX17" fmla="*/ 2075 w 10000"/>
                <a:gd name="connsiteY17" fmla="*/ 358 h 9197"/>
                <a:gd name="connsiteX18" fmla="*/ 2203 w 10000"/>
                <a:gd name="connsiteY18" fmla="*/ 621 h 9197"/>
                <a:gd name="connsiteX19" fmla="*/ 2331 w 10000"/>
                <a:gd name="connsiteY19" fmla="*/ 1058 h 9197"/>
                <a:gd name="connsiteX20" fmla="*/ 2468 w 10000"/>
                <a:gd name="connsiteY20" fmla="*/ 1716 h 9197"/>
                <a:gd name="connsiteX21" fmla="*/ 2572 w 10000"/>
                <a:gd name="connsiteY21" fmla="*/ 2196 h 9197"/>
                <a:gd name="connsiteX22" fmla="*/ 2701 w 10000"/>
                <a:gd name="connsiteY22" fmla="*/ 2590 h 9197"/>
                <a:gd name="connsiteX23" fmla="*/ 2876 w 10000"/>
                <a:gd name="connsiteY23" fmla="*/ 2546 h 9197"/>
                <a:gd name="connsiteX24" fmla="*/ 3141 w 10000"/>
                <a:gd name="connsiteY24" fmla="*/ 2546 h 9197"/>
                <a:gd name="connsiteX25" fmla="*/ 3237 w 10000"/>
                <a:gd name="connsiteY25" fmla="*/ 2109 h 9197"/>
                <a:gd name="connsiteX26" fmla="*/ 3333 w 10000"/>
                <a:gd name="connsiteY26" fmla="*/ 1935 h 9197"/>
                <a:gd name="connsiteX27" fmla="*/ 3566 w 10000"/>
                <a:gd name="connsiteY27" fmla="*/ 2065 h 9197"/>
                <a:gd name="connsiteX28" fmla="*/ 3766 w 10000"/>
                <a:gd name="connsiteY28" fmla="*/ 2371 h 9197"/>
                <a:gd name="connsiteX29" fmla="*/ 3926 w 10000"/>
                <a:gd name="connsiteY29" fmla="*/ 2896 h 9197"/>
                <a:gd name="connsiteX30" fmla="*/ 3926 w 10000"/>
                <a:gd name="connsiteY30" fmla="*/ 3203 h 9197"/>
                <a:gd name="connsiteX31" fmla="*/ 4086 w 10000"/>
                <a:gd name="connsiteY31" fmla="*/ 2940 h 9197"/>
                <a:gd name="connsiteX32" fmla="*/ 4407 w 10000"/>
                <a:gd name="connsiteY32" fmla="*/ 3510 h 9197"/>
                <a:gd name="connsiteX33" fmla="*/ 4671 w 10000"/>
                <a:gd name="connsiteY33" fmla="*/ 3772 h 9197"/>
                <a:gd name="connsiteX34" fmla="*/ 4855 w 10000"/>
                <a:gd name="connsiteY34" fmla="*/ 3991 h 9197"/>
                <a:gd name="connsiteX35" fmla="*/ 4960 w 10000"/>
                <a:gd name="connsiteY35" fmla="*/ 4166 h 9197"/>
                <a:gd name="connsiteX36" fmla="*/ 5072 w 10000"/>
                <a:gd name="connsiteY36" fmla="*/ 4516 h 9197"/>
                <a:gd name="connsiteX37" fmla="*/ 5313 w 10000"/>
                <a:gd name="connsiteY37" fmla="*/ 4122 h 9197"/>
                <a:gd name="connsiteX38" fmla="*/ 5528 w 10000"/>
                <a:gd name="connsiteY38" fmla="*/ 3859 h 9197"/>
                <a:gd name="connsiteX39" fmla="*/ 5592 w 10000"/>
                <a:gd name="connsiteY39" fmla="*/ 3816 h 9197"/>
                <a:gd name="connsiteX40" fmla="*/ 5681 w 10000"/>
                <a:gd name="connsiteY40" fmla="*/ 3903 h 9197"/>
                <a:gd name="connsiteX41" fmla="*/ 5825 w 10000"/>
                <a:gd name="connsiteY41" fmla="*/ 3816 h 9197"/>
                <a:gd name="connsiteX42" fmla="*/ 6009 w 10000"/>
                <a:gd name="connsiteY42" fmla="*/ 3947 h 9197"/>
                <a:gd name="connsiteX43" fmla="*/ 6162 w 10000"/>
                <a:gd name="connsiteY43" fmla="*/ 4428 h 9197"/>
                <a:gd name="connsiteX44" fmla="*/ 6265 w 10000"/>
                <a:gd name="connsiteY44" fmla="*/ 4822 h 9197"/>
                <a:gd name="connsiteX45" fmla="*/ 6442 w 10000"/>
                <a:gd name="connsiteY45" fmla="*/ 4953 h 9197"/>
                <a:gd name="connsiteX46" fmla="*/ 6546 w 10000"/>
                <a:gd name="connsiteY46" fmla="*/ 5041 h 9197"/>
                <a:gd name="connsiteX47" fmla="*/ 6674 w 10000"/>
                <a:gd name="connsiteY47" fmla="*/ 5347 h 9197"/>
                <a:gd name="connsiteX48" fmla="*/ 6779 w 10000"/>
                <a:gd name="connsiteY48" fmla="*/ 5347 h 9197"/>
                <a:gd name="connsiteX49" fmla="*/ 6915 w 10000"/>
                <a:gd name="connsiteY49" fmla="*/ 5303 h 9197"/>
                <a:gd name="connsiteX50" fmla="*/ 7003 w 10000"/>
                <a:gd name="connsiteY50" fmla="*/ 5303 h 9197"/>
                <a:gd name="connsiteX51" fmla="*/ 7107 w 10000"/>
                <a:gd name="connsiteY51" fmla="*/ 5609 h 9197"/>
                <a:gd name="connsiteX52" fmla="*/ 7155 w 10000"/>
                <a:gd name="connsiteY52" fmla="*/ 5609 h 9197"/>
                <a:gd name="connsiteX53" fmla="*/ 7259 w 10000"/>
                <a:gd name="connsiteY53" fmla="*/ 5521 h 9197"/>
                <a:gd name="connsiteX54" fmla="*/ 7347 w 10000"/>
                <a:gd name="connsiteY54" fmla="*/ 5521 h 9197"/>
                <a:gd name="connsiteX55" fmla="*/ 7308 w 10000"/>
                <a:gd name="connsiteY55" fmla="*/ 4866 h 9197"/>
                <a:gd name="connsiteX56" fmla="*/ 7531 w 10000"/>
                <a:gd name="connsiteY56" fmla="*/ 3554 h 9197"/>
                <a:gd name="connsiteX57" fmla="*/ 7732 w 10000"/>
                <a:gd name="connsiteY57" fmla="*/ 3173 h 9197"/>
                <a:gd name="connsiteX58" fmla="*/ 7887 w 10000"/>
                <a:gd name="connsiteY58" fmla="*/ 3115 h 9197"/>
                <a:gd name="connsiteX59" fmla="*/ 8045 w 10000"/>
                <a:gd name="connsiteY59" fmla="*/ 3203 h 9197"/>
                <a:gd name="connsiteX60" fmla="*/ 8229 w 10000"/>
                <a:gd name="connsiteY60" fmla="*/ 3422 h 9197"/>
                <a:gd name="connsiteX61" fmla="*/ 8421 w 10000"/>
                <a:gd name="connsiteY61" fmla="*/ 3378 h 9197"/>
                <a:gd name="connsiteX62" fmla="*/ 8575 w 10000"/>
                <a:gd name="connsiteY62" fmla="*/ 3554 h 9197"/>
                <a:gd name="connsiteX63" fmla="*/ 8699 w 10000"/>
                <a:gd name="connsiteY63" fmla="*/ 4574 h 9197"/>
                <a:gd name="connsiteX64" fmla="*/ 8915 w 10000"/>
                <a:gd name="connsiteY64" fmla="*/ 4662 h 9197"/>
                <a:gd name="connsiteX65" fmla="*/ 9004 w 10000"/>
                <a:gd name="connsiteY65" fmla="*/ 4822 h 9197"/>
                <a:gd name="connsiteX66" fmla="*/ 9076 w 10000"/>
                <a:gd name="connsiteY66" fmla="*/ 4953 h 9197"/>
                <a:gd name="connsiteX67" fmla="*/ 9291 w 10000"/>
                <a:gd name="connsiteY67" fmla="*/ 5041 h 9197"/>
                <a:gd name="connsiteX68" fmla="*/ 9367 w 10000"/>
                <a:gd name="connsiteY68" fmla="*/ 5652 h 9197"/>
                <a:gd name="connsiteX69" fmla="*/ 9532 w 10000"/>
                <a:gd name="connsiteY69" fmla="*/ 5916 h 9197"/>
                <a:gd name="connsiteX70" fmla="*/ 9607 w 10000"/>
                <a:gd name="connsiteY70" fmla="*/ 6704 h 9197"/>
                <a:gd name="connsiteX71" fmla="*/ 9831 w 10000"/>
                <a:gd name="connsiteY71" fmla="*/ 7315 h 9197"/>
                <a:gd name="connsiteX72" fmla="*/ 9992 w 10000"/>
                <a:gd name="connsiteY72" fmla="*/ 8367 h 9197"/>
                <a:gd name="connsiteX73" fmla="*/ 9967 w 10000"/>
                <a:gd name="connsiteY73" fmla="*/ 9197 h 9197"/>
                <a:gd name="connsiteX0" fmla="*/ 0 w 9992"/>
                <a:gd name="connsiteY0" fmla="*/ 3102 h 9098"/>
                <a:gd name="connsiteX1" fmla="*/ 80 w 9992"/>
                <a:gd name="connsiteY1" fmla="*/ 2626 h 9098"/>
                <a:gd name="connsiteX2" fmla="*/ 128 w 9992"/>
                <a:gd name="connsiteY2" fmla="*/ 1818 h 9098"/>
                <a:gd name="connsiteX3" fmla="*/ 176 w 9992"/>
                <a:gd name="connsiteY3" fmla="*/ 1580 h 9098"/>
                <a:gd name="connsiteX4" fmla="*/ 281 w 9992"/>
                <a:gd name="connsiteY4" fmla="*/ 1343 h 9098"/>
                <a:gd name="connsiteX5" fmla="*/ 320 w 9992"/>
                <a:gd name="connsiteY5" fmla="*/ 1008 h 9098"/>
                <a:gd name="connsiteX6" fmla="*/ 368 w 9992"/>
                <a:gd name="connsiteY6" fmla="*/ 437 h 9098"/>
                <a:gd name="connsiteX7" fmla="*/ 448 w 9992"/>
                <a:gd name="connsiteY7" fmla="*/ 58 h 9098"/>
                <a:gd name="connsiteX8" fmla="*/ 537 w 9992"/>
                <a:gd name="connsiteY8" fmla="*/ 10 h 9098"/>
                <a:gd name="connsiteX9" fmla="*/ 698 w 9992"/>
                <a:gd name="connsiteY9" fmla="*/ 200 h 9098"/>
                <a:gd name="connsiteX10" fmla="*/ 905 w 9992"/>
                <a:gd name="connsiteY10" fmla="*/ 153 h 9098"/>
                <a:gd name="connsiteX11" fmla="*/ 1177 w 9992"/>
                <a:gd name="connsiteY11" fmla="*/ 10 h 9098"/>
                <a:gd name="connsiteX12" fmla="*/ 1418 w 9992"/>
                <a:gd name="connsiteY12" fmla="*/ 10 h 9098"/>
                <a:gd name="connsiteX13" fmla="*/ 1578 w 9992"/>
                <a:gd name="connsiteY13" fmla="*/ 58 h 9098"/>
                <a:gd name="connsiteX14" fmla="*/ 1691 w 9992"/>
                <a:gd name="connsiteY14" fmla="*/ 58 h 9098"/>
                <a:gd name="connsiteX15" fmla="*/ 1795 w 9992"/>
                <a:gd name="connsiteY15" fmla="*/ 153 h 9098"/>
                <a:gd name="connsiteX16" fmla="*/ 1931 w 9992"/>
                <a:gd name="connsiteY16" fmla="*/ 341 h 9098"/>
                <a:gd name="connsiteX17" fmla="*/ 2075 w 9992"/>
                <a:gd name="connsiteY17" fmla="*/ 389 h 9098"/>
                <a:gd name="connsiteX18" fmla="*/ 2203 w 9992"/>
                <a:gd name="connsiteY18" fmla="*/ 675 h 9098"/>
                <a:gd name="connsiteX19" fmla="*/ 2331 w 9992"/>
                <a:gd name="connsiteY19" fmla="*/ 1150 h 9098"/>
                <a:gd name="connsiteX20" fmla="*/ 2468 w 9992"/>
                <a:gd name="connsiteY20" fmla="*/ 1866 h 9098"/>
                <a:gd name="connsiteX21" fmla="*/ 2572 w 9992"/>
                <a:gd name="connsiteY21" fmla="*/ 2388 h 9098"/>
                <a:gd name="connsiteX22" fmla="*/ 2701 w 9992"/>
                <a:gd name="connsiteY22" fmla="*/ 2816 h 9098"/>
                <a:gd name="connsiteX23" fmla="*/ 2876 w 9992"/>
                <a:gd name="connsiteY23" fmla="*/ 2768 h 9098"/>
                <a:gd name="connsiteX24" fmla="*/ 3141 w 9992"/>
                <a:gd name="connsiteY24" fmla="*/ 2768 h 9098"/>
                <a:gd name="connsiteX25" fmla="*/ 3237 w 9992"/>
                <a:gd name="connsiteY25" fmla="*/ 2293 h 9098"/>
                <a:gd name="connsiteX26" fmla="*/ 3333 w 9992"/>
                <a:gd name="connsiteY26" fmla="*/ 2104 h 9098"/>
                <a:gd name="connsiteX27" fmla="*/ 3566 w 9992"/>
                <a:gd name="connsiteY27" fmla="*/ 2245 h 9098"/>
                <a:gd name="connsiteX28" fmla="*/ 3766 w 9992"/>
                <a:gd name="connsiteY28" fmla="*/ 2578 h 9098"/>
                <a:gd name="connsiteX29" fmla="*/ 3926 w 9992"/>
                <a:gd name="connsiteY29" fmla="*/ 3149 h 9098"/>
                <a:gd name="connsiteX30" fmla="*/ 3926 w 9992"/>
                <a:gd name="connsiteY30" fmla="*/ 3483 h 9098"/>
                <a:gd name="connsiteX31" fmla="*/ 4086 w 9992"/>
                <a:gd name="connsiteY31" fmla="*/ 3197 h 9098"/>
                <a:gd name="connsiteX32" fmla="*/ 4407 w 9992"/>
                <a:gd name="connsiteY32" fmla="*/ 3816 h 9098"/>
                <a:gd name="connsiteX33" fmla="*/ 4671 w 9992"/>
                <a:gd name="connsiteY33" fmla="*/ 4101 h 9098"/>
                <a:gd name="connsiteX34" fmla="*/ 4855 w 9992"/>
                <a:gd name="connsiteY34" fmla="*/ 4339 h 9098"/>
                <a:gd name="connsiteX35" fmla="*/ 4960 w 9992"/>
                <a:gd name="connsiteY35" fmla="*/ 4530 h 9098"/>
                <a:gd name="connsiteX36" fmla="*/ 5072 w 9992"/>
                <a:gd name="connsiteY36" fmla="*/ 4910 h 9098"/>
                <a:gd name="connsiteX37" fmla="*/ 5313 w 9992"/>
                <a:gd name="connsiteY37" fmla="*/ 4482 h 9098"/>
                <a:gd name="connsiteX38" fmla="*/ 5528 w 9992"/>
                <a:gd name="connsiteY38" fmla="*/ 4196 h 9098"/>
                <a:gd name="connsiteX39" fmla="*/ 5592 w 9992"/>
                <a:gd name="connsiteY39" fmla="*/ 4149 h 9098"/>
                <a:gd name="connsiteX40" fmla="*/ 5681 w 9992"/>
                <a:gd name="connsiteY40" fmla="*/ 4244 h 9098"/>
                <a:gd name="connsiteX41" fmla="*/ 5825 w 9992"/>
                <a:gd name="connsiteY41" fmla="*/ 4149 h 9098"/>
                <a:gd name="connsiteX42" fmla="*/ 6009 w 9992"/>
                <a:gd name="connsiteY42" fmla="*/ 4292 h 9098"/>
                <a:gd name="connsiteX43" fmla="*/ 6162 w 9992"/>
                <a:gd name="connsiteY43" fmla="*/ 4815 h 9098"/>
                <a:gd name="connsiteX44" fmla="*/ 6265 w 9992"/>
                <a:gd name="connsiteY44" fmla="*/ 5243 h 9098"/>
                <a:gd name="connsiteX45" fmla="*/ 6442 w 9992"/>
                <a:gd name="connsiteY45" fmla="*/ 5385 h 9098"/>
                <a:gd name="connsiteX46" fmla="*/ 6546 w 9992"/>
                <a:gd name="connsiteY46" fmla="*/ 5481 h 9098"/>
                <a:gd name="connsiteX47" fmla="*/ 6674 w 9992"/>
                <a:gd name="connsiteY47" fmla="*/ 5814 h 9098"/>
                <a:gd name="connsiteX48" fmla="*/ 6779 w 9992"/>
                <a:gd name="connsiteY48" fmla="*/ 5814 h 9098"/>
                <a:gd name="connsiteX49" fmla="*/ 6915 w 9992"/>
                <a:gd name="connsiteY49" fmla="*/ 5766 h 9098"/>
                <a:gd name="connsiteX50" fmla="*/ 7003 w 9992"/>
                <a:gd name="connsiteY50" fmla="*/ 5766 h 9098"/>
                <a:gd name="connsiteX51" fmla="*/ 7107 w 9992"/>
                <a:gd name="connsiteY51" fmla="*/ 6099 h 9098"/>
                <a:gd name="connsiteX52" fmla="*/ 7155 w 9992"/>
                <a:gd name="connsiteY52" fmla="*/ 6099 h 9098"/>
                <a:gd name="connsiteX53" fmla="*/ 7259 w 9992"/>
                <a:gd name="connsiteY53" fmla="*/ 6003 h 9098"/>
                <a:gd name="connsiteX54" fmla="*/ 7347 w 9992"/>
                <a:gd name="connsiteY54" fmla="*/ 6003 h 9098"/>
                <a:gd name="connsiteX55" fmla="*/ 7308 w 9992"/>
                <a:gd name="connsiteY55" fmla="*/ 5291 h 9098"/>
                <a:gd name="connsiteX56" fmla="*/ 7531 w 9992"/>
                <a:gd name="connsiteY56" fmla="*/ 3864 h 9098"/>
                <a:gd name="connsiteX57" fmla="*/ 7732 w 9992"/>
                <a:gd name="connsiteY57" fmla="*/ 3450 h 9098"/>
                <a:gd name="connsiteX58" fmla="*/ 7887 w 9992"/>
                <a:gd name="connsiteY58" fmla="*/ 3387 h 9098"/>
                <a:gd name="connsiteX59" fmla="*/ 8045 w 9992"/>
                <a:gd name="connsiteY59" fmla="*/ 3483 h 9098"/>
                <a:gd name="connsiteX60" fmla="*/ 8229 w 9992"/>
                <a:gd name="connsiteY60" fmla="*/ 3721 h 9098"/>
                <a:gd name="connsiteX61" fmla="*/ 8421 w 9992"/>
                <a:gd name="connsiteY61" fmla="*/ 3673 h 9098"/>
                <a:gd name="connsiteX62" fmla="*/ 8575 w 9992"/>
                <a:gd name="connsiteY62" fmla="*/ 3864 h 9098"/>
                <a:gd name="connsiteX63" fmla="*/ 8699 w 9992"/>
                <a:gd name="connsiteY63" fmla="*/ 4973 h 9098"/>
                <a:gd name="connsiteX64" fmla="*/ 8915 w 9992"/>
                <a:gd name="connsiteY64" fmla="*/ 5069 h 9098"/>
                <a:gd name="connsiteX65" fmla="*/ 9004 w 9992"/>
                <a:gd name="connsiteY65" fmla="*/ 5243 h 9098"/>
                <a:gd name="connsiteX66" fmla="*/ 9076 w 9992"/>
                <a:gd name="connsiteY66" fmla="*/ 5385 h 9098"/>
                <a:gd name="connsiteX67" fmla="*/ 9291 w 9992"/>
                <a:gd name="connsiteY67" fmla="*/ 5481 h 9098"/>
                <a:gd name="connsiteX68" fmla="*/ 9367 w 9992"/>
                <a:gd name="connsiteY68" fmla="*/ 6145 h 9098"/>
                <a:gd name="connsiteX69" fmla="*/ 9532 w 9992"/>
                <a:gd name="connsiteY69" fmla="*/ 6433 h 9098"/>
                <a:gd name="connsiteX70" fmla="*/ 9607 w 9992"/>
                <a:gd name="connsiteY70" fmla="*/ 7289 h 9098"/>
                <a:gd name="connsiteX71" fmla="*/ 9831 w 9992"/>
                <a:gd name="connsiteY71" fmla="*/ 7954 h 9098"/>
                <a:gd name="connsiteX72" fmla="*/ 9992 w 9992"/>
                <a:gd name="connsiteY72" fmla="*/ 9098 h 9098"/>
                <a:gd name="connsiteX0" fmla="*/ 0 w 10000"/>
                <a:gd name="connsiteY0" fmla="*/ 3410 h 10000"/>
                <a:gd name="connsiteX1" fmla="*/ 80 w 10000"/>
                <a:gd name="connsiteY1" fmla="*/ 2886 h 10000"/>
                <a:gd name="connsiteX2" fmla="*/ 128 w 10000"/>
                <a:gd name="connsiteY2" fmla="*/ 1998 h 10000"/>
                <a:gd name="connsiteX3" fmla="*/ 176 w 10000"/>
                <a:gd name="connsiteY3" fmla="*/ 1737 h 10000"/>
                <a:gd name="connsiteX4" fmla="*/ 281 w 10000"/>
                <a:gd name="connsiteY4" fmla="*/ 1476 h 10000"/>
                <a:gd name="connsiteX5" fmla="*/ 320 w 10000"/>
                <a:gd name="connsiteY5" fmla="*/ 1108 h 10000"/>
                <a:gd name="connsiteX6" fmla="*/ 368 w 10000"/>
                <a:gd name="connsiteY6" fmla="*/ 480 h 10000"/>
                <a:gd name="connsiteX7" fmla="*/ 448 w 10000"/>
                <a:gd name="connsiteY7" fmla="*/ 64 h 10000"/>
                <a:gd name="connsiteX8" fmla="*/ 537 w 10000"/>
                <a:gd name="connsiteY8" fmla="*/ 11 h 10000"/>
                <a:gd name="connsiteX9" fmla="*/ 699 w 10000"/>
                <a:gd name="connsiteY9" fmla="*/ 220 h 10000"/>
                <a:gd name="connsiteX10" fmla="*/ 906 w 10000"/>
                <a:gd name="connsiteY10" fmla="*/ 168 h 10000"/>
                <a:gd name="connsiteX11" fmla="*/ 1178 w 10000"/>
                <a:gd name="connsiteY11" fmla="*/ 11 h 10000"/>
                <a:gd name="connsiteX12" fmla="*/ 1419 w 10000"/>
                <a:gd name="connsiteY12" fmla="*/ 11 h 10000"/>
                <a:gd name="connsiteX13" fmla="*/ 1579 w 10000"/>
                <a:gd name="connsiteY13" fmla="*/ 64 h 10000"/>
                <a:gd name="connsiteX14" fmla="*/ 1692 w 10000"/>
                <a:gd name="connsiteY14" fmla="*/ 64 h 10000"/>
                <a:gd name="connsiteX15" fmla="*/ 1796 w 10000"/>
                <a:gd name="connsiteY15" fmla="*/ 168 h 10000"/>
                <a:gd name="connsiteX16" fmla="*/ 1933 w 10000"/>
                <a:gd name="connsiteY16" fmla="*/ 375 h 10000"/>
                <a:gd name="connsiteX17" fmla="*/ 2077 w 10000"/>
                <a:gd name="connsiteY17" fmla="*/ 428 h 10000"/>
                <a:gd name="connsiteX18" fmla="*/ 2205 w 10000"/>
                <a:gd name="connsiteY18" fmla="*/ 742 h 10000"/>
                <a:gd name="connsiteX19" fmla="*/ 2333 w 10000"/>
                <a:gd name="connsiteY19" fmla="*/ 1264 h 10000"/>
                <a:gd name="connsiteX20" fmla="*/ 2470 w 10000"/>
                <a:gd name="connsiteY20" fmla="*/ 2051 h 10000"/>
                <a:gd name="connsiteX21" fmla="*/ 2574 w 10000"/>
                <a:gd name="connsiteY21" fmla="*/ 2625 h 10000"/>
                <a:gd name="connsiteX22" fmla="*/ 2703 w 10000"/>
                <a:gd name="connsiteY22" fmla="*/ 3095 h 10000"/>
                <a:gd name="connsiteX23" fmla="*/ 2878 w 10000"/>
                <a:gd name="connsiteY23" fmla="*/ 3042 h 10000"/>
                <a:gd name="connsiteX24" fmla="*/ 3144 w 10000"/>
                <a:gd name="connsiteY24" fmla="*/ 3042 h 10000"/>
                <a:gd name="connsiteX25" fmla="*/ 3240 w 10000"/>
                <a:gd name="connsiteY25" fmla="*/ 2520 h 10000"/>
                <a:gd name="connsiteX26" fmla="*/ 3336 w 10000"/>
                <a:gd name="connsiteY26" fmla="*/ 2313 h 10000"/>
                <a:gd name="connsiteX27" fmla="*/ 3569 w 10000"/>
                <a:gd name="connsiteY27" fmla="*/ 2468 h 10000"/>
                <a:gd name="connsiteX28" fmla="*/ 3769 w 10000"/>
                <a:gd name="connsiteY28" fmla="*/ 2834 h 10000"/>
                <a:gd name="connsiteX29" fmla="*/ 3929 w 10000"/>
                <a:gd name="connsiteY29" fmla="*/ 3461 h 10000"/>
                <a:gd name="connsiteX30" fmla="*/ 3929 w 10000"/>
                <a:gd name="connsiteY30" fmla="*/ 3828 h 10000"/>
                <a:gd name="connsiteX31" fmla="*/ 4089 w 10000"/>
                <a:gd name="connsiteY31" fmla="*/ 3514 h 10000"/>
                <a:gd name="connsiteX32" fmla="*/ 4411 w 10000"/>
                <a:gd name="connsiteY32" fmla="*/ 4194 h 10000"/>
                <a:gd name="connsiteX33" fmla="*/ 4675 w 10000"/>
                <a:gd name="connsiteY33" fmla="*/ 4508 h 10000"/>
                <a:gd name="connsiteX34" fmla="*/ 4859 w 10000"/>
                <a:gd name="connsiteY34" fmla="*/ 4769 h 10000"/>
                <a:gd name="connsiteX35" fmla="*/ 4964 w 10000"/>
                <a:gd name="connsiteY35" fmla="*/ 4979 h 10000"/>
                <a:gd name="connsiteX36" fmla="*/ 5076 w 10000"/>
                <a:gd name="connsiteY36" fmla="*/ 5397 h 10000"/>
                <a:gd name="connsiteX37" fmla="*/ 5317 w 10000"/>
                <a:gd name="connsiteY37" fmla="*/ 4926 h 10000"/>
                <a:gd name="connsiteX38" fmla="*/ 5532 w 10000"/>
                <a:gd name="connsiteY38" fmla="*/ 4612 h 10000"/>
                <a:gd name="connsiteX39" fmla="*/ 5596 w 10000"/>
                <a:gd name="connsiteY39" fmla="*/ 4560 h 10000"/>
                <a:gd name="connsiteX40" fmla="*/ 5686 w 10000"/>
                <a:gd name="connsiteY40" fmla="*/ 4665 h 10000"/>
                <a:gd name="connsiteX41" fmla="*/ 5830 w 10000"/>
                <a:gd name="connsiteY41" fmla="*/ 4560 h 10000"/>
                <a:gd name="connsiteX42" fmla="*/ 6014 w 10000"/>
                <a:gd name="connsiteY42" fmla="*/ 4718 h 10000"/>
                <a:gd name="connsiteX43" fmla="*/ 6167 w 10000"/>
                <a:gd name="connsiteY43" fmla="*/ 5292 h 10000"/>
                <a:gd name="connsiteX44" fmla="*/ 6270 w 10000"/>
                <a:gd name="connsiteY44" fmla="*/ 5763 h 10000"/>
                <a:gd name="connsiteX45" fmla="*/ 6447 w 10000"/>
                <a:gd name="connsiteY45" fmla="*/ 5919 h 10000"/>
                <a:gd name="connsiteX46" fmla="*/ 6551 w 10000"/>
                <a:gd name="connsiteY46" fmla="*/ 6024 h 10000"/>
                <a:gd name="connsiteX47" fmla="*/ 6679 w 10000"/>
                <a:gd name="connsiteY47" fmla="*/ 6390 h 10000"/>
                <a:gd name="connsiteX48" fmla="*/ 6784 w 10000"/>
                <a:gd name="connsiteY48" fmla="*/ 6390 h 10000"/>
                <a:gd name="connsiteX49" fmla="*/ 6921 w 10000"/>
                <a:gd name="connsiteY49" fmla="*/ 6338 h 10000"/>
                <a:gd name="connsiteX50" fmla="*/ 7009 w 10000"/>
                <a:gd name="connsiteY50" fmla="*/ 6338 h 10000"/>
                <a:gd name="connsiteX51" fmla="*/ 7113 w 10000"/>
                <a:gd name="connsiteY51" fmla="*/ 6704 h 10000"/>
                <a:gd name="connsiteX52" fmla="*/ 7161 w 10000"/>
                <a:gd name="connsiteY52" fmla="*/ 6704 h 10000"/>
                <a:gd name="connsiteX53" fmla="*/ 7265 w 10000"/>
                <a:gd name="connsiteY53" fmla="*/ 6598 h 10000"/>
                <a:gd name="connsiteX54" fmla="*/ 7353 w 10000"/>
                <a:gd name="connsiteY54" fmla="*/ 6598 h 10000"/>
                <a:gd name="connsiteX55" fmla="*/ 7314 w 10000"/>
                <a:gd name="connsiteY55" fmla="*/ 5816 h 10000"/>
                <a:gd name="connsiteX56" fmla="*/ 7537 w 10000"/>
                <a:gd name="connsiteY56" fmla="*/ 4247 h 10000"/>
                <a:gd name="connsiteX57" fmla="*/ 7738 w 10000"/>
                <a:gd name="connsiteY57" fmla="*/ 3792 h 10000"/>
                <a:gd name="connsiteX58" fmla="*/ 7893 w 10000"/>
                <a:gd name="connsiteY58" fmla="*/ 3723 h 10000"/>
                <a:gd name="connsiteX59" fmla="*/ 8051 w 10000"/>
                <a:gd name="connsiteY59" fmla="*/ 3828 h 10000"/>
                <a:gd name="connsiteX60" fmla="*/ 8236 w 10000"/>
                <a:gd name="connsiteY60" fmla="*/ 4090 h 10000"/>
                <a:gd name="connsiteX61" fmla="*/ 8428 w 10000"/>
                <a:gd name="connsiteY61" fmla="*/ 4037 h 10000"/>
                <a:gd name="connsiteX62" fmla="*/ 8582 w 10000"/>
                <a:gd name="connsiteY62" fmla="*/ 4247 h 10000"/>
                <a:gd name="connsiteX63" fmla="*/ 8706 w 10000"/>
                <a:gd name="connsiteY63" fmla="*/ 5466 h 10000"/>
                <a:gd name="connsiteX64" fmla="*/ 8922 w 10000"/>
                <a:gd name="connsiteY64" fmla="*/ 5572 h 10000"/>
                <a:gd name="connsiteX65" fmla="*/ 9011 w 10000"/>
                <a:gd name="connsiteY65" fmla="*/ 5763 h 10000"/>
                <a:gd name="connsiteX66" fmla="*/ 9083 w 10000"/>
                <a:gd name="connsiteY66" fmla="*/ 5919 h 10000"/>
                <a:gd name="connsiteX67" fmla="*/ 9298 w 10000"/>
                <a:gd name="connsiteY67" fmla="*/ 6024 h 10000"/>
                <a:gd name="connsiteX68" fmla="*/ 9374 w 10000"/>
                <a:gd name="connsiteY68" fmla="*/ 6754 h 10000"/>
                <a:gd name="connsiteX69" fmla="*/ 9540 w 10000"/>
                <a:gd name="connsiteY69" fmla="*/ 7071 h 10000"/>
                <a:gd name="connsiteX70" fmla="*/ 9615 w 10000"/>
                <a:gd name="connsiteY70" fmla="*/ 8012 h 10000"/>
                <a:gd name="connsiteX71" fmla="*/ 10000 w 10000"/>
                <a:gd name="connsiteY71" fmla="*/ 10000 h 10000"/>
                <a:gd name="connsiteX0" fmla="*/ 0 w 10000"/>
                <a:gd name="connsiteY0" fmla="*/ 3410 h 10000"/>
                <a:gd name="connsiteX1" fmla="*/ 80 w 10000"/>
                <a:gd name="connsiteY1" fmla="*/ 2886 h 10000"/>
                <a:gd name="connsiteX2" fmla="*/ 128 w 10000"/>
                <a:gd name="connsiteY2" fmla="*/ 1998 h 10000"/>
                <a:gd name="connsiteX3" fmla="*/ 176 w 10000"/>
                <a:gd name="connsiteY3" fmla="*/ 1737 h 10000"/>
                <a:gd name="connsiteX4" fmla="*/ 281 w 10000"/>
                <a:gd name="connsiteY4" fmla="*/ 1476 h 10000"/>
                <a:gd name="connsiteX5" fmla="*/ 320 w 10000"/>
                <a:gd name="connsiteY5" fmla="*/ 1108 h 10000"/>
                <a:gd name="connsiteX6" fmla="*/ 368 w 10000"/>
                <a:gd name="connsiteY6" fmla="*/ 480 h 10000"/>
                <a:gd name="connsiteX7" fmla="*/ 448 w 10000"/>
                <a:gd name="connsiteY7" fmla="*/ 64 h 10000"/>
                <a:gd name="connsiteX8" fmla="*/ 537 w 10000"/>
                <a:gd name="connsiteY8" fmla="*/ 11 h 10000"/>
                <a:gd name="connsiteX9" fmla="*/ 699 w 10000"/>
                <a:gd name="connsiteY9" fmla="*/ 220 h 10000"/>
                <a:gd name="connsiteX10" fmla="*/ 906 w 10000"/>
                <a:gd name="connsiteY10" fmla="*/ 168 h 10000"/>
                <a:gd name="connsiteX11" fmla="*/ 1178 w 10000"/>
                <a:gd name="connsiteY11" fmla="*/ 11 h 10000"/>
                <a:gd name="connsiteX12" fmla="*/ 1419 w 10000"/>
                <a:gd name="connsiteY12" fmla="*/ 11 h 10000"/>
                <a:gd name="connsiteX13" fmla="*/ 1579 w 10000"/>
                <a:gd name="connsiteY13" fmla="*/ 64 h 10000"/>
                <a:gd name="connsiteX14" fmla="*/ 1692 w 10000"/>
                <a:gd name="connsiteY14" fmla="*/ 64 h 10000"/>
                <a:gd name="connsiteX15" fmla="*/ 1796 w 10000"/>
                <a:gd name="connsiteY15" fmla="*/ 168 h 10000"/>
                <a:gd name="connsiteX16" fmla="*/ 1933 w 10000"/>
                <a:gd name="connsiteY16" fmla="*/ 375 h 10000"/>
                <a:gd name="connsiteX17" fmla="*/ 2077 w 10000"/>
                <a:gd name="connsiteY17" fmla="*/ 428 h 10000"/>
                <a:gd name="connsiteX18" fmla="*/ 2205 w 10000"/>
                <a:gd name="connsiteY18" fmla="*/ 742 h 10000"/>
                <a:gd name="connsiteX19" fmla="*/ 2333 w 10000"/>
                <a:gd name="connsiteY19" fmla="*/ 1264 h 10000"/>
                <a:gd name="connsiteX20" fmla="*/ 2470 w 10000"/>
                <a:gd name="connsiteY20" fmla="*/ 2051 h 10000"/>
                <a:gd name="connsiteX21" fmla="*/ 2574 w 10000"/>
                <a:gd name="connsiteY21" fmla="*/ 2625 h 10000"/>
                <a:gd name="connsiteX22" fmla="*/ 2703 w 10000"/>
                <a:gd name="connsiteY22" fmla="*/ 3095 h 10000"/>
                <a:gd name="connsiteX23" fmla="*/ 2878 w 10000"/>
                <a:gd name="connsiteY23" fmla="*/ 3042 h 10000"/>
                <a:gd name="connsiteX24" fmla="*/ 3144 w 10000"/>
                <a:gd name="connsiteY24" fmla="*/ 3042 h 10000"/>
                <a:gd name="connsiteX25" fmla="*/ 3240 w 10000"/>
                <a:gd name="connsiteY25" fmla="*/ 2520 h 10000"/>
                <a:gd name="connsiteX26" fmla="*/ 3336 w 10000"/>
                <a:gd name="connsiteY26" fmla="*/ 2313 h 10000"/>
                <a:gd name="connsiteX27" fmla="*/ 3569 w 10000"/>
                <a:gd name="connsiteY27" fmla="*/ 2468 h 10000"/>
                <a:gd name="connsiteX28" fmla="*/ 3769 w 10000"/>
                <a:gd name="connsiteY28" fmla="*/ 2834 h 10000"/>
                <a:gd name="connsiteX29" fmla="*/ 3929 w 10000"/>
                <a:gd name="connsiteY29" fmla="*/ 3461 h 10000"/>
                <a:gd name="connsiteX30" fmla="*/ 3929 w 10000"/>
                <a:gd name="connsiteY30" fmla="*/ 3828 h 10000"/>
                <a:gd name="connsiteX31" fmla="*/ 4089 w 10000"/>
                <a:gd name="connsiteY31" fmla="*/ 3514 h 10000"/>
                <a:gd name="connsiteX32" fmla="*/ 4411 w 10000"/>
                <a:gd name="connsiteY32" fmla="*/ 4194 h 10000"/>
                <a:gd name="connsiteX33" fmla="*/ 4675 w 10000"/>
                <a:gd name="connsiteY33" fmla="*/ 4508 h 10000"/>
                <a:gd name="connsiteX34" fmla="*/ 4859 w 10000"/>
                <a:gd name="connsiteY34" fmla="*/ 4769 h 10000"/>
                <a:gd name="connsiteX35" fmla="*/ 4964 w 10000"/>
                <a:gd name="connsiteY35" fmla="*/ 4979 h 10000"/>
                <a:gd name="connsiteX36" fmla="*/ 5076 w 10000"/>
                <a:gd name="connsiteY36" fmla="*/ 5397 h 10000"/>
                <a:gd name="connsiteX37" fmla="*/ 5317 w 10000"/>
                <a:gd name="connsiteY37" fmla="*/ 4926 h 10000"/>
                <a:gd name="connsiteX38" fmla="*/ 5532 w 10000"/>
                <a:gd name="connsiteY38" fmla="*/ 4612 h 10000"/>
                <a:gd name="connsiteX39" fmla="*/ 5596 w 10000"/>
                <a:gd name="connsiteY39" fmla="*/ 4560 h 10000"/>
                <a:gd name="connsiteX40" fmla="*/ 5686 w 10000"/>
                <a:gd name="connsiteY40" fmla="*/ 4665 h 10000"/>
                <a:gd name="connsiteX41" fmla="*/ 5830 w 10000"/>
                <a:gd name="connsiteY41" fmla="*/ 4560 h 10000"/>
                <a:gd name="connsiteX42" fmla="*/ 6014 w 10000"/>
                <a:gd name="connsiteY42" fmla="*/ 4718 h 10000"/>
                <a:gd name="connsiteX43" fmla="*/ 6167 w 10000"/>
                <a:gd name="connsiteY43" fmla="*/ 5292 h 10000"/>
                <a:gd name="connsiteX44" fmla="*/ 6270 w 10000"/>
                <a:gd name="connsiteY44" fmla="*/ 5763 h 10000"/>
                <a:gd name="connsiteX45" fmla="*/ 6447 w 10000"/>
                <a:gd name="connsiteY45" fmla="*/ 5919 h 10000"/>
                <a:gd name="connsiteX46" fmla="*/ 6551 w 10000"/>
                <a:gd name="connsiteY46" fmla="*/ 6024 h 10000"/>
                <a:gd name="connsiteX47" fmla="*/ 6679 w 10000"/>
                <a:gd name="connsiteY47" fmla="*/ 6390 h 10000"/>
                <a:gd name="connsiteX48" fmla="*/ 6784 w 10000"/>
                <a:gd name="connsiteY48" fmla="*/ 6390 h 10000"/>
                <a:gd name="connsiteX49" fmla="*/ 6921 w 10000"/>
                <a:gd name="connsiteY49" fmla="*/ 6338 h 10000"/>
                <a:gd name="connsiteX50" fmla="*/ 7009 w 10000"/>
                <a:gd name="connsiteY50" fmla="*/ 6338 h 10000"/>
                <a:gd name="connsiteX51" fmla="*/ 7113 w 10000"/>
                <a:gd name="connsiteY51" fmla="*/ 6704 h 10000"/>
                <a:gd name="connsiteX52" fmla="*/ 7161 w 10000"/>
                <a:gd name="connsiteY52" fmla="*/ 6704 h 10000"/>
                <a:gd name="connsiteX53" fmla="*/ 7265 w 10000"/>
                <a:gd name="connsiteY53" fmla="*/ 6598 h 10000"/>
                <a:gd name="connsiteX54" fmla="*/ 7353 w 10000"/>
                <a:gd name="connsiteY54" fmla="*/ 6598 h 10000"/>
                <a:gd name="connsiteX55" fmla="*/ 7314 w 10000"/>
                <a:gd name="connsiteY55" fmla="*/ 5816 h 10000"/>
                <a:gd name="connsiteX56" fmla="*/ 7537 w 10000"/>
                <a:gd name="connsiteY56" fmla="*/ 4247 h 10000"/>
                <a:gd name="connsiteX57" fmla="*/ 7738 w 10000"/>
                <a:gd name="connsiteY57" fmla="*/ 3792 h 10000"/>
                <a:gd name="connsiteX58" fmla="*/ 7893 w 10000"/>
                <a:gd name="connsiteY58" fmla="*/ 3723 h 10000"/>
                <a:gd name="connsiteX59" fmla="*/ 8051 w 10000"/>
                <a:gd name="connsiteY59" fmla="*/ 3828 h 10000"/>
                <a:gd name="connsiteX60" fmla="*/ 8236 w 10000"/>
                <a:gd name="connsiteY60" fmla="*/ 4090 h 10000"/>
                <a:gd name="connsiteX61" fmla="*/ 8428 w 10000"/>
                <a:gd name="connsiteY61" fmla="*/ 4037 h 10000"/>
                <a:gd name="connsiteX62" fmla="*/ 8582 w 10000"/>
                <a:gd name="connsiteY62" fmla="*/ 4247 h 10000"/>
                <a:gd name="connsiteX63" fmla="*/ 8706 w 10000"/>
                <a:gd name="connsiteY63" fmla="*/ 5466 h 10000"/>
                <a:gd name="connsiteX64" fmla="*/ 8922 w 10000"/>
                <a:gd name="connsiteY64" fmla="*/ 5572 h 10000"/>
                <a:gd name="connsiteX65" fmla="*/ 9011 w 10000"/>
                <a:gd name="connsiteY65" fmla="*/ 5763 h 10000"/>
                <a:gd name="connsiteX66" fmla="*/ 9083 w 10000"/>
                <a:gd name="connsiteY66" fmla="*/ 5919 h 10000"/>
                <a:gd name="connsiteX67" fmla="*/ 9298 w 10000"/>
                <a:gd name="connsiteY67" fmla="*/ 6024 h 10000"/>
                <a:gd name="connsiteX68" fmla="*/ 9374 w 10000"/>
                <a:gd name="connsiteY68" fmla="*/ 6754 h 10000"/>
                <a:gd name="connsiteX69" fmla="*/ 9540 w 10000"/>
                <a:gd name="connsiteY69" fmla="*/ 7071 h 10000"/>
                <a:gd name="connsiteX70" fmla="*/ 10000 w 10000"/>
                <a:gd name="connsiteY70" fmla="*/ 10000 h 10000"/>
                <a:gd name="connsiteX0" fmla="*/ 0 w 9727"/>
                <a:gd name="connsiteY0" fmla="*/ 3410 h 7922"/>
                <a:gd name="connsiteX1" fmla="*/ 80 w 9727"/>
                <a:gd name="connsiteY1" fmla="*/ 2886 h 7922"/>
                <a:gd name="connsiteX2" fmla="*/ 128 w 9727"/>
                <a:gd name="connsiteY2" fmla="*/ 1998 h 7922"/>
                <a:gd name="connsiteX3" fmla="*/ 176 w 9727"/>
                <a:gd name="connsiteY3" fmla="*/ 1737 h 7922"/>
                <a:gd name="connsiteX4" fmla="*/ 281 w 9727"/>
                <a:gd name="connsiteY4" fmla="*/ 1476 h 7922"/>
                <a:gd name="connsiteX5" fmla="*/ 320 w 9727"/>
                <a:gd name="connsiteY5" fmla="*/ 1108 h 7922"/>
                <a:gd name="connsiteX6" fmla="*/ 368 w 9727"/>
                <a:gd name="connsiteY6" fmla="*/ 480 h 7922"/>
                <a:gd name="connsiteX7" fmla="*/ 448 w 9727"/>
                <a:gd name="connsiteY7" fmla="*/ 64 h 7922"/>
                <a:gd name="connsiteX8" fmla="*/ 537 w 9727"/>
                <a:gd name="connsiteY8" fmla="*/ 11 h 7922"/>
                <a:gd name="connsiteX9" fmla="*/ 699 w 9727"/>
                <a:gd name="connsiteY9" fmla="*/ 220 h 7922"/>
                <a:gd name="connsiteX10" fmla="*/ 906 w 9727"/>
                <a:gd name="connsiteY10" fmla="*/ 168 h 7922"/>
                <a:gd name="connsiteX11" fmla="*/ 1178 w 9727"/>
                <a:gd name="connsiteY11" fmla="*/ 11 h 7922"/>
                <a:gd name="connsiteX12" fmla="*/ 1419 w 9727"/>
                <a:gd name="connsiteY12" fmla="*/ 11 h 7922"/>
                <a:gd name="connsiteX13" fmla="*/ 1579 w 9727"/>
                <a:gd name="connsiteY13" fmla="*/ 64 h 7922"/>
                <a:gd name="connsiteX14" fmla="*/ 1692 w 9727"/>
                <a:gd name="connsiteY14" fmla="*/ 64 h 7922"/>
                <a:gd name="connsiteX15" fmla="*/ 1796 w 9727"/>
                <a:gd name="connsiteY15" fmla="*/ 168 h 7922"/>
                <a:gd name="connsiteX16" fmla="*/ 1933 w 9727"/>
                <a:gd name="connsiteY16" fmla="*/ 375 h 7922"/>
                <a:gd name="connsiteX17" fmla="*/ 2077 w 9727"/>
                <a:gd name="connsiteY17" fmla="*/ 428 h 7922"/>
                <a:gd name="connsiteX18" fmla="*/ 2205 w 9727"/>
                <a:gd name="connsiteY18" fmla="*/ 742 h 7922"/>
                <a:gd name="connsiteX19" fmla="*/ 2333 w 9727"/>
                <a:gd name="connsiteY19" fmla="*/ 1264 h 7922"/>
                <a:gd name="connsiteX20" fmla="*/ 2470 w 9727"/>
                <a:gd name="connsiteY20" fmla="*/ 2051 h 7922"/>
                <a:gd name="connsiteX21" fmla="*/ 2574 w 9727"/>
                <a:gd name="connsiteY21" fmla="*/ 2625 h 7922"/>
                <a:gd name="connsiteX22" fmla="*/ 2703 w 9727"/>
                <a:gd name="connsiteY22" fmla="*/ 3095 h 7922"/>
                <a:gd name="connsiteX23" fmla="*/ 2878 w 9727"/>
                <a:gd name="connsiteY23" fmla="*/ 3042 h 7922"/>
                <a:gd name="connsiteX24" fmla="*/ 3144 w 9727"/>
                <a:gd name="connsiteY24" fmla="*/ 3042 h 7922"/>
                <a:gd name="connsiteX25" fmla="*/ 3240 w 9727"/>
                <a:gd name="connsiteY25" fmla="*/ 2520 h 7922"/>
                <a:gd name="connsiteX26" fmla="*/ 3336 w 9727"/>
                <a:gd name="connsiteY26" fmla="*/ 2313 h 7922"/>
                <a:gd name="connsiteX27" fmla="*/ 3569 w 9727"/>
                <a:gd name="connsiteY27" fmla="*/ 2468 h 7922"/>
                <a:gd name="connsiteX28" fmla="*/ 3769 w 9727"/>
                <a:gd name="connsiteY28" fmla="*/ 2834 h 7922"/>
                <a:gd name="connsiteX29" fmla="*/ 3929 w 9727"/>
                <a:gd name="connsiteY29" fmla="*/ 3461 h 7922"/>
                <a:gd name="connsiteX30" fmla="*/ 3929 w 9727"/>
                <a:gd name="connsiteY30" fmla="*/ 3828 h 7922"/>
                <a:gd name="connsiteX31" fmla="*/ 4089 w 9727"/>
                <a:gd name="connsiteY31" fmla="*/ 3514 h 7922"/>
                <a:gd name="connsiteX32" fmla="*/ 4411 w 9727"/>
                <a:gd name="connsiteY32" fmla="*/ 4194 h 7922"/>
                <a:gd name="connsiteX33" fmla="*/ 4675 w 9727"/>
                <a:gd name="connsiteY33" fmla="*/ 4508 h 7922"/>
                <a:gd name="connsiteX34" fmla="*/ 4859 w 9727"/>
                <a:gd name="connsiteY34" fmla="*/ 4769 h 7922"/>
                <a:gd name="connsiteX35" fmla="*/ 4964 w 9727"/>
                <a:gd name="connsiteY35" fmla="*/ 4979 h 7922"/>
                <a:gd name="connsiteX36" fmla="*/ 5076 w 9727"/>
                <a:gd name="connsiteY36" fmla="*/ 5397 h 7922"/>
                <a:gd name="connsiteX37" fmla="*/ 5317 w 9727"/>
                <a:gd name="connsiteY37" fmla="*/ 4926 h 7922"/>
                <a:gd name="connsiteX38" fmla="*/ 5532 w 9727"/>
                <a:gd name="connsiteY38" fmla="*/ 4612 h 7922"/>
                <a:gd name="connsiteX39" fmla="*/ 5596 w 9727"/>
                <a:gd name="connsiteY39" fmla="*/ 4560 h 7922"/>
                <a:gd name="connsiteX40" fmla="*/ 5686 w 9727"/>
                <a:gd name="connsiteY40" fmla="*/ 4665 h 7922"/>
                <a:gd name="connsiteX41" fmla="*/ 5830 w 9727"/>
                <a:gd name="connsiteY41" fmla="*/ 4560 h 7922"/>
                <a:gd name="connsiteX42" fmla="*/ 6014 w 9727"/>
                <a:gd name="connsiteY42" fmla="*/ 4718 h 7922"/>
                <a:gd name="connsiteX43" fmla="*/ 6167 w 9727"/>
                <a:gd name="connsiteY43" fmla="*/ 5292 h 7922"/>
                <a:gd name="connsiteX44" fmla="*/ 6270 w 9727"/>
                <a:gd name="connsiteY44" fmla="*/ 5763 h 7922"/>
                <a:gd name="connsiteX45" fmla="*/ 6447 w 9727"/>
                <a:gd name="connsiteY45" fmla="*/ 5919 h 7922"/>
                <a:gd name="connsiteX46" fmla="*/ 6551 w 9727"/>
                <a:gd name="connsiteY46" fmla="*/ 6024 h 7922"/>
                <a:gd name="connsiteX47" fmla="*/ 6679 w 9727"/>
                <a:gd name="connsiteY47" fmla="*/ 6390 h 7922"/>
                <a:gd name="connsiteX48" fmla="*/ 6784 w 9727"/>
                <a:gd name="connsiteY48" fmla="*/ 6390 h 7922"/>
                <a:gd name="connsiteX49" fmla="*/ 6921 w 9727"/>
                <a:gd name="connsiteY49" fmla="*/ 6338 h 7922"/>
                <a:gd name="connsiteX50" fmla="*/ 7009 w 9727"/>
                <a:gd name="connsiteY50" fmla="*/ 6338 h 7922"/>
                <a:gd name="connsiteX51" fmla="*/ 7113 w 9727"/>
                <a:gd name="connsiteY51" fmla="*/ 6704 h 7922"/>
                <a:gd name="connsiteX52" fmla="*/ 7161 w 9727"/>
                <a:gd name="connsiteY52" fmla="*/ 6704 h 7922"/>
                <a:gd name="connsiteX53" fmla="*/ 7265 w 9727"/>
                <a:gd name="connsiteY53" fmla="*/ 6598 h 7922"/>
                <a:gd name="connsiteX54" fmla="*/ 7353 w 9727"/>
                <a:gd name="connsiteY54" fmla="*/ 6598 h 7922"/>
                <a:gd name="connsiteX55" fmla="*/ 7314 w 9727"/>
                <a:gd name="connsiteY55" fmla="*/ 5816 h 7922"/>
                <a:gd name="connsiteX56" fmla="*/ 7537 w 9727"/>
                <a:gd name="connsiteY56" fmla="*/ 4247 h 7922"/>
                <a:gd name="connsiteX57" fmla="*/ 7738 w 9727"/>
                <a:gd name="connsiteY57" fmla="*/ 3792 h 7922"/>
                <a:gd name="connsiteX58" fmla="*/ 7893 w 9727"/>
                <a:gd name="connsiteY58" fmla="*/ 3723 h 7922"/>
                <a:gd name="connsiteX59" fmla="*/ 8051 w 9727"/>
                <a:gd name="connsiteY59" fmla="*/ 3828 h 7922"/>
                <a:gd name="connsiteX60" fmla="*/ 8236 w 9727"/>
                <a:gd name="connsiteY60" fmla="*/ 4090 h 7922"/>
                <a:gd name="connsiteX61" fmla="*/ 8428 w 9727"/>
                <a:gd name="connsiteY61" fmla="*/ 4037 h 7922"/>
                <a:gd name="connsiteX62" fmla="*/ 8582 w 9727"/>
                <a:gd name="connsiteY62" fmla="*/ 4247 h 7922"/>
                <a:gd name="connsiteX63" fmla="*/ 8706 w 9727"/>
                <a:gd name="connsiteY63" fmla="*/ 5466 h 7922"/>
                <a:gd name="connsiteX64" fmla="*/ 8922 w 9727"/>
                <a:gd name="connsiteY64" fmla="*/ 5572 h 7922"/>
                <a:gd name="connsiteX65" fmla="*/ 9011 w 9727"/>
                <a:gd name="connsiteY65" fmla="*/ 5763 h 7922"/>
                <a:gd name="connsiteX66" fmla="*/ 9083 w 9727"/>
                <a:gd name="connsiteY66" fmla="*/ 5919 h 7922"/>
                <a:gd name="connsiteX67" fmla="*/ 9298 w 9727"/>
                <a:gd name="connsiteY67" fmla="*/ 6024 h 7922"/>
                <a:gd name="connsiteX68" fmla="*/ 9374 w 9727"/>
                <a:gd name="connsiteY68" fmla="*/ 6754 h 7922"/>
                <a:gd name="connsiteX69" fmla="*/ 9540 w 9727"/>
                <a:gd name="connsiteY69" fmla="*/ 7071 h 7922"/>
                <a:gd name="connsiteX70" fmla="*/ 9727 w 9727"/>
                <a:gd name="connsiteY70" fmla="*/ 7922 h 7922"/>
                <a:gd name="connsiteX0" fmla="*/ 0 w 9808"/>
                <a:gd name="connsiteY0" fmla="*/ 4304 h 8926"/>
                <a:gd name="connsiteX1" fmla="*/ 82 w 9808"/>
                <a:gd name="connsiteY1" fmla="*/ 3643 h 8926"/>
                <a:gd name="connsiteX2" fmla="*/ 132 w 9808"/>
                <a:gd name="connsiteY2" fmla="*/ 2522 h 8926"/>
                <a:gd name="connsiteX3" fmla="*/ 181 w 9808"/>
                <a:gd name="connsiteY3" fmla="*/ 2193 h 8926"/>
                <a:gd name="connsiteX4" fmla="*/ 289 w 9808"/>
                <a:gd name="connsiteY4" fmla="*/ 1863 h 8926"/>
                <a:gd name="connsiteX5" fmla="*/ 329 w 9808"/>
                <a:gd name="connsiteY5" fmla="*/ 1399 h 8926"/>
                <a:gd name="connsiteX6" fmla="*/ 378 w 9808"/>
                <a:gd name="connsiteY6" fmla="*/ 606 h 8926"/>
                <a:gd name="connsiteX7" fmla="*/ 461 w 9808"/>
                <a:gd name="connsiteY7" fmla="*/ 81 h 8926"/>
                <a:gd name="connsiteX8" fmla="*/ 552 w 9808"/>
                <a:gd name="connsiteY8" fmla="*/ 14 h 8926"/>
                <a:gd name="connsiteX9" fmla="*/ 719 w 9808"/>
                <a:gd name="connsiteY9" fmla="*/ 278 h 8926"/>
                <a:gd name="connsiteX10" fmla="*/ 931 w 9808"/>
                <a:gd name="connsiteY10" fmla="*/ 212 h 8926"/>
                <a:gd name="connsiteX11" fmla="*/ 1211 w 9808"/>
                <a:gd name="connsiteY11" fmla="*/ 14 h 8926"/>
                <a:gd name="connsiteX12" fmla="*/ 1459 w 9808"/>
                <a:gd name="connsiteY12" fmla="*/ 14 h 8926"/>
                <a:gd name="connsiteX13" fmla="*/ 1623 w 9808"/>
                <a:gd name="connsiteY13" fmla="*/ 81 h 8926"/>
                <a:gd name="connsiteX14" fmla="*/ 1739 w 9808"/>
                <a:gd name="connsiteY14" fmla="*/ 81 h 8926"/>
                <a:gd name="connsiteX15" fmla="*/ 1846 w 9808"/>
                <a:gd name="connsiteY15" fmla="*/ 212 h 8926"/>
                <a:gd name="connsiteX16" fmla="*/ 1987 w 9808"/>
                <a:gd name="connsiteY16" fmla="*/ 473 h 8926"/>
                <a:gd name="connsiteX17" fmla="*/ 2135 w 9808"/>
                <a:gd name="connsiteY17" fmla="*/ 540 h 8926"/>
                <a:gd name="connsiteX18" fmla="*/ 2267 w 9808"/>
                <a:gd name="connsiteY18" fmla="*/ 937 h 8926"/>
                <a:gd name="connsiteX19" fmla="*/ 2398 w 9808"/>
                <a:gd name="connsiteY19" fmla="*/ 1596 h 8926"/>
                <a:gd name="connsiteX20" fmla="*/ 2539 w 9808"/>
                <a:gd name="connsiteY20" fmla="*/ 2589 h 8926"/>
                <a:gd name="connsiteX21" fmla="*/ 2646 w 9808"/>
                <a:gd name="connsiteY21" fmla="*/ 3314 h 8926"/>
                <a:gd name="connsiteX22" fmla="*/ 2779 w 9808"/>
                <a:gd name="connsiteY22" fmla="*/ 3907 h 8926"/>
                <a:gd name="connsiteX23" fmla="*/ 2959 w 9808"/>
                <a:gd name="connsiteY23" fmla="*/ 3840 h 8926"/>
                <a:gd name="connsiteX24" fmla="*/ 3232 w 9808"/>
                <a:gd name="connsiteY24" fmla="*/ 3840 h 8926"/>
                <a:gd name="connsiteX25" fmla="*/ 3331 w 9808"/>
                <a:gd name="connsiteY25" fmla="*/ 3181 h 8926"/>
                <a:gd name="connsiteX26" fmla="*/ 3430 w 9808"/>
                <a:gd name="connsiteY26" fmla="*/ 2920 h 8926"/>
                <a:gd name="connsiteX27" fmla="*/ 3669 w 9808"/>
                <a:gd name="connsiteY27" fmla="*/ 3115 h 8926"/>
                <a:gd name="connsiteX28" fmla="*/ 3875 w 9808"/>
                <a:gd name="connsiteY28" fmla="*/ 3577 h 8926"/>
                <a:gd name="connsiteX29" fmla="*/ 4039 w 9808"/>
                <a:gd name="connsiteY29" fmla="*/ 4369 h 8926"/>
                <a:gd name="connsiteX30" fmla="*/ 4039 w 9808"/>
                <a:gd name="connsiteY30" fmla="*/ 4832 h 8926"/>
                <a:gd name="connsiteX31" fmla="*/ 4204 w 9808"/>
                <a:gd name="connsiteY31" fmla="*/ 4436 h 8926"/>
                <a:gd name="connsiteX32" fmla="*/ 4535 w 9808"/>
                <a:gd name="connsiteY32" fmla="*/ 5294 h 8926"/>
                <a:gd name="connsiteX33" fmla="*/ 4806 w 9808"/>
                <a:gd name="connsiteY33" fmla="*/ 5690 h 8926"/>
                <a:gd name="connsiteX34" fmla="*/ 4995 w 9808"/>
                <a:gd name="connsiteY34" fmla="*/ 6020 h 8926"/>
                <a:gd name="connsiteX35" fmla="*/ 5103 w 9808"/>
                <a:gd name="connsiteY35" fmla="*/ 6285 h 8926"/>
                <a:gd name="connsiteX36" fmla="*/ 5218 w 9808"/>
                <a:gd name="connsiteY36" fmla="*/ 6813 h 8926"/>
                <a:gd name="connsiteX37" fmla="*/ 5466 w 9808"/>
                <a:gd name="connsiteY37" fmla="*/ 6218 h 8926"/>
                <a:gd name="connsiteX38" fmla="*/ 5687 w 9808"/>
                <a:gd name="connsiteY38" fmla="*/ 5822 h 8926"/>
                <a:gd name="connsiteX39" fmla="*/ 5753 w 9808"/>
                <a:gd name="connsiteY39" fmla="*/ 5756 h 8926"/>
                <a:gd name="connsiteX40" fmla="*/ 5846 w 9808"/>
                <a:gd name="connsiteY40" fmla="*/ 5889 h 8926"/>
                <a:gd name="connsiteX41" fmla="*/ 5994 w 9808"/>
                <a:gd name="connsiteY41" fmla="*/ 5756 h 8926"/>
                <a:gd name="connsiteX42" fmla="*/ 6183 w 9808"/>
                <a:gd name="connsiteY42" fmla="*/ 5956 h 8926"/>
                <a:gd name="connsiteX43" fmla="*/ 6340 w 9808"/>
                <a:gd name="connsiteY43" fmla="*/ 6680 h 8926"/>
                <a:gd name="connsiteX44" fmla="*/ 6446 w 9808"/>
                <a:gd name="connsiteY44" fmla="*/ 7275 h 8926"/>
                <a:gd name="connsiteX45" fmla="*/ 6628 w 9808"/>
                <a:gd name="connsiteY45" fmla="*/ 7472 h 8926"/>
                <a:gd name="connsiteX46" fmla="*/ 6735 w 9808"/>
                <a:gd name="connsiteY46" fmla="*/ 7604 h 8926"/>
                <a:gd name="connsiteX47" fmla="*/ 6866 w 9808"/>
                <a:gd name="connsiteY47" fmla="*/ 8066 h 8926"/>
                <a:gd name="connsiteX48" fmla="*/ 6974 w 9808"/>
                <a:gd name="connsiteY48" fmla="*/ 8066 h 8926"/>
                <a:gd name="connsiteX49" fmla="*/ 7115 w 9808"/>
                <a:gd name="connsiteY49" fmla="*/ 8001 h 8926"/>
                <a:gd name="connsiteX50" fmla="*/ 7206 w 9808"/>
                <a:gd name="connsiteY50" fmla="*/ 8001 h 8926"/>
                <a:gd name="connsiteX51" fmla="*/ 7313 w 9808"/>
                <a:gd name="connsiteY51" fmla="*/ 8463 h 8926"/>
                <a:gd name="connsiteX52" fmla="*/ 7362 w 9808"/>
                <a:gd name="connsiteY52" fmla="*/ 8463 h 8926"/>
                <a:gd name="connsiteX53" fmla="*/ 7469 w 9808"/>
                <a:gd name="connsiteY53" fmla="*/ 8329 h 8926"/>
                <a:gd name="connsiteX54" fmla="*/ 7559 w 9808"/>
                <a:gd name="connsiteY54" fmla="*/ 8329 h 8926"/>
                <a:gd name="connsiteX55" fmla="*/ 7519 w 9808"/>
                <a:gd name="connsiteY55" fmla="*/ 7342 h 8926"/>
                <a:gd name="connsiteX56" fmla="*/ 7749 w 9808"/>
                <a:gd name="connsiteY56" fmla="*/ 5361 h 8926"/>
                <a:gd name="connsiteX57" fmla="*/ 7955 w 9808"/>
                <a:gd name="connsiteY57" fmla="*/ 4787 h 8926"/>
                <a:gd name="connsiteX58" fmla="*/ 8115 w 9808"/>
                <a:gd name="connsiteY58" fmla="*/ 4700 h 8926"/>
                <a:gd name="connsiteX59" fmla="*/ 8277 w 9808"/>
                <a:gd name="connsiteY59" fmla="*/ 4832 h 8926"/>
                <a:gd name="connsiteX60" fmla="*/ 8467 w 9808"/>
                <a:gd name="connsiteY60" fmla="*/ 5163 h 8926"/>
                <a:gd name="connsiteX61" fmla="*/ 8665 w 9808"/>
                <a:gd name="connsiteY61" fmla="*/ 5096 h 8926"/>
                <a:gd name="connsiteX62" fmla="*/ 8823 w 9808"/>
                <a:gd name="connsiteY62" fmla="*/ 5361 h 8926"/>
                <a:gd name="connsiteX63" fmla="*/ 8950 w 9808"/>
                <a:gd name="connsiteY63" fmla="*/ 6900 h 8926"/>
                <a:gd name="connsiteX64" fmla="*/ 9172 w 9808"/>
                <a:gd name="connsiteY64" fmla="*/ 7034 h 8926"/>
                <a:gd name="connsiteX65" fmla="*/ 9264 w 9808"/>
                <a:gd name="connsiteY65" fmla="*/ 7275 h 8926"/>
                <a:gd name="connsiteX66" fmla="*/ 9338 w 9808"/>
                <a:gd name="connsiteY66" fmla="*/ 7472 h 8926"/>
                <a:gd name="connsiteX67" fmla="*/ 9559 w 9808"/>
                <a:gd name="connsiteY67" fmla="*/ 7604 h 8926"/>
                <a:gd name="connsiteX68" fmla="*/ 9637 w 9808"/>
                <a:gd name="connsiteY68" fmla="*/ 8526 h 8926"/>
                <a:gd name="connsiteX69" fmla="*/ 9808 w 9808"/>
                <a:gd name="connsiteY69" fmla="*/ 8926 h 8926"/>
                <a:gd name="connsiteX0" fmla="*/ 0 w 9826"/>
                <a:gd name="connsiteY0" fmla="*/ 4822 h 9552"/>
                <a:gd name="connsiteX1" fmla="*/ 84 w 9826"/>
                <a:gd name="connsiteY1" fmla="*/ 4081 h 9552"/>
                <a:gd name="connsiteX2" fmla="*/ 135 w 9826"/>
                <a:gd name="connsiteY2" fmla="*/ 2825 h 9552"/>
                <a:gd name="connsiteX3" fmla="*/ 185 w 9826"/>
                <a:gd name="connsiteY3" fmla="*/ 2457 h 9552"/>
                <a:gd name="connsiteX4" fmla="*/ 295 w 9826"/>
                <a:gd name="connsiteY4" fmla="*/ 2087 h 9552"/>
                <a:gd name="connsiteX5" fmla="*/ 335 w 9826"/>
                <a:gd name="connsiteY5" fmla="*/ 1567 h 9552"/>
                <a:gd name="connsiteX6" fmla="*/ 385 w 9826"/>
                <a:gd name="connsiteY6" fmla="*/ 679 h 9552"/>
                <a:gd name="connsiteX7" fmla="*/ 470 w 9826"/>
                <a:gd name="connsiteY7" fmla="*/ 91 h 9552"/>
                <a:gd name="connsiteX8" fmla="*/ 563 w 9826"/>
                <a:gd name="connsiteY8" fmla="*/ 16 h 9552"/>
                <a:gd name="connsiteX9" fmla="*/ 733 w 9826"/>
                <a:gd name="connsiteY9" fmla="*/ 311 h 9552"/>
                <a:gd name="connsiteX10" fmla="*/ 949 w 9826"/>
                <a:gd name="connsiteY10" fmla="*/ 238 h 9552"/>
                <a:gd name="connsiteX11" fmla="*/ 1235 w 9826"/>
                <a:gd name="connsiteY11" fmla="*/ 16 h 9552"/>
                <a:gd name="connsiteX12" fmla="*/ 1488 w 9826"/>
                <a:gd name="connsiteY12" fmla="*/ 16 h 9552"/>
                <a:gd name="connsiteX13" fmla="*/ 1655 w 9826"/>
                <a:gd name="connsiteY13" fmla="*/ 91 h 9552"/>
                <a:gd name="connsiteX14" fmla="*/ 1773 w 9826"/>
                <a:gd name="connsiteY14" fmla="*/ 91 h 9552"/>
                <a:gd name="connsiteX15" fmla="*/ 1882 w 9826"/>
                <a:gd name="connsiteY15" fmla="*/ 238 h 9552"/>
                <a:gd name="connsiteX16" fmla="*/ 2026 w 9826"/>
                <a:gd name="connsiteY16" fmla="*/ 530 h 9552"/>
                <a:gd name="connsiteX17" fmla="*/ 2177 w 9826"/>
                <a:gd name="connsiteY17" fmla="*/ 605 h 9552"/>
                <a:gd name="connsiteX18" fmla="*/ 2311 w 9826"/>
                <a:gd name="connsiteY18" fmla="*/ 1050 h 9552"/>
                <a:gd name="connsiteX19" fmla="*/ 2445 w 9826"/>
                <a:gd name="connsiteY19" fmla="*/ 1788 h 9552"/>
                <a:gd name="connsiteX20" fmla="*/ 2589 w 9826"/>
                <a:gd name="connsiteY20" fmla="*/ 2901 h 9552"/>
                <a:gd name="connsiteX21" fmla="*/ 2698 w 9826"/>
                <a:gd name="connsiteY21" fmla="*/ 3713 h 9552"/>
                <a:gd name="connsiteX22" fmla="*/ 2833 w 9826"/>
                <a:gd name="connsiteY22" fmla="*/ 4377 h 9552"/>
                <a:gd name="connsiteX23" fmla="*/ 3017 w 9826"/>
                <a:gd name="connsiteY23" fmla="*/ 4302 h 9552"/>
                <a:gd name="connsiteX24" fmla="*/ 3295 w 9826"/>
                <a:gd name="connsiteY24" fmla="*/ 4302 h 9552"/>
                <a:gd name="connsiteX25" fmla="*/ 3396 w 9826"/>
                <a:gd name="connsiteY25" fmla="*/ 3564 h 9552"/>
                <a:gd name="connsiteX26" fmla="*/ 3497 w 9826"/>
                <a:gd name="connsiteY26" fmla="*/ 3271 h 9552"/>
                <a:gd name="connsiteX27" fmla="*/ 3741 w 9826"/>
                <a:gd name="connsiteY27" fmla="*/ 3490 h 9552"/>
                <a:gd name="connsiteX28" fmla="*/ 3951 w 9826"/>
                <a:gd name="connsiteY28" fmla="*/ 4007 h 9552"/>
                <a:gd name="connsiteX29" fmla="*/ 4118 w 9826"/>
                <a:gd name="connsiteY29" fmla="*/ 4895 h 9552"/>
                <a:gd name="connsiteX30" fmla="*/ 4118 w 9826"/>
                <a:gd name="connsiteY30" fmla="*/ 5413 h 9552"/>
                <a:gd name="connsiteX31" fmla="*/ 4286 w 9826"/>
                <a:gd name="connsiteY31" fmla="*/ 4970 h 9552"/>
                <a:gd name="connsiteX32" fmla="*/ 4624 w 9826"/>
                <a:gd name="connsiteY32" fmla="*/ 5931 h 9552"/>
                <a:gd name="connsiteX33" fmla="*/ 4900 w 9826"/>
                <a:gd name="connsiteY33" fmla="*/ 6375 h 9552"/>
                <a:gd name="connsiteX34" fmla="*/ 5093 w 9826"/>
                <a:gd name="connsiteY34" fmla="*/ 6744 h 9552"/>
                <a:gd name="connsiteX35" fmla="*/ 5203 w 9826"/>
                <a:gd name="connsiteY35" fmla="*/ 7041 h 9552"/>
                <a:gd name="connsiteX36" fmla="*/ 5320 w 9826"/>
                <a:gd name="connsiteY36" fmla="*/ 7633 h 9552"/>
                <a:gd name="connsiteX37" fmla="*/ 5573 w 9826"/>
                <a:gd name="connsiteY37" fmla="*/ 6966 h 9552"/>
                <a:gd name="connsiteX38" fmla="*/ 5798 w 9826"/>
                <a:gd name="connsiteY38" fmla="*/ 6523 h 9552"/>
                <a:gd name="connsiteX39" fmla="*/ 5866 w 9826"/>
                <a:gd name="connsiteY39" fmla="*/ 6449 h 9552"/>
                <a:gd name="connsiteX40" fmla="*/ 5960 w 9826"/>
                <a:gd name="connsiteY40" fmla="*/ 6598 h 9552"/>
                <a:gd name="connsiteX41" fmla="*/ 6111 w 9826"/>
                <a:gd name="connsiteY41" fmla="*/ 6449 h 9552"/>
                <a:gd name="connsiteX42" fmla="*/ 6304 w 9826"/>
                <a:gd name="connsiteY42" fmla="*/ 6673 h 9552"/>
                <a:gd name="connsiteX43" fmla="*/ 6464 w 9826"/>
                <a:gd name="connsiteY43" fmla="*/ 7484 h 9552"/>
                <a:gd name="connsiteX44" fmla="*/ 6572 w 9826"/>
                <a:gd name="connsiteY44" fmla="*/ 8150 h 9552"/>
                <a:gd name="connsiteX45" fmla="*/ 6758 w 9826"/>
                <a:gd name="connsiteY45" fmla="*/ 8371 h 9552"/>
                <a:gd name="connsiteX46" fmla="*/ 6867 w 9826"/>
                <a:gd name="connsiteY46" fmla="*/ 8519 h 9552"/>
                <a:gd name="connsiteX47" fmla="*/ 7000 w 9826"/>
                <a:gd name="connsiteY47" fmla="*/ 9037 h 9552"/>
                <a:gd name="connsiteX48" fmla="*/ 7111 w 9826"/>
                <a:gd name="connsiteY48" fmla="*/ 9037 h 9552"/>
                <a:gd name="connsiteX49" fmla="*/ 7254 w 9826"/>
                <a:gd name="connsiteY49" fmla="*/ 8964 h 9552"/>
                <a:gd name="connsiteX50" fmla="*/ 7347 w 9826"/>
                <a:gd name="connsiteY50" fmla="*/ 8964 h 9552"/>
                <a:gd name="connsiteX51" fmla="*/ 7456 w 9826"/>
                <a:gd name="connsiteY51" fmla="*/ 9481 h 9552"/>
                <a:gd name="connsiteX52" fmla="*/ 7506 w 9826"/>
                <a:gd name="connsiteY52" fmla="*/ 9481 h 9552"/>
                <a:gd name="connsiteX53" fmla="*/ 7615 w 9826"/>
                <a:gd name="connsiteY53" fmla="*/ 9331 h 9552"/>
                <a:gd name="connsiteX54" fmla="*/ 7707 w 9826"/>
                <a:gd name="connsiteY54" fmla="*/ 9331 h 9552"/>
                <a:gd name="connsiteX55" fmla="*/ 7666 w 9826"/>
                <a:gd name="connsiteY55" fmla="*/ 8225 h 9552"/>
                <a:gd name="connsiteX56" fmla="*/ 7901 w 9826"/>
                <a:gd name="connsiteY56" fmla="*/ 6006 h 9552"/>
                <a:gd name="connsiteX57" fmla="*/ 8111 w 9826"/>
                <a:gd name="connsiteY57" fmla="*/ 5363 h 9552"/>
                <a:gd name="connsiteX58" fmla="*/ 8274 w 9826"/>
                <a:gd name="connsiteY58" fmla="*/ 5266 h 9552"/>
                <a:gd name="connsiteX59" fmla="*/ 8439 w 9826"/>
                <a:gd name="connsiteY59" fmla="*/ 5413 h 9552"/>
                <a:gd name="connsiteX60" fmla="*/ 8633 w 9826"/>
                <a:gd name="connsiteY60" fmla="*/ 5784 h 9552"/>
                <a:gd name="connsiteX61" fmla="*/ 8835 w 9826"/>
                <a:gd name="connsiteY61" fmla="*/ 5709 h 9552"/>
                <a:gd name="connsiteX62" fmla="*/ 8996 w 9826"/>
                <a:gd name="connsiteY62" fmla="*/ 6006 h 9552"/>
                <a:gd name="connsiteX63" fmla="*/ 9125 w 9826"/>
                <a:gd name="connsiteY63" fmla="*/ 7730 h 9552"/>
                <a:gd name="connsiteX64" fmla="*/ 9352 w 9826"/>
                <a:gd name="connsiteY64" fmla="*/ 7880 h 9552"/>
                <a:gd name="connsiteX65" fmla="*/ 9445 w 9826"/>
                <a:gd name="connsiteY65" fmla="*/ 8150 h 9552"/>
                <a:gd name="connsiteX66" fmla="*/ 9521 w 9826"/>
                <a:gd name="connsiteY66" fmla="*/ 8371 h 9552"/>
                <a:gd name="connsiteX67" fmla="*/ 9746 w 9826"/>
                <a:gd name="connsiteY67" fmla="*/ 8519 h 9552"/>
                <a:gd name="connsiteX68" fmla="*/ 9826 w 9826"/>
                <a:gd name="connsiteY68" fmla="*/ 9552 h 9552"/>
                <a:gd name="connsiteX0" fmla="*/ 0 w 9919"/>
                <a:gd name="connsiteY0" fmla="*/ 5048 h 9965"/>
                <a:gd name="connsiteX1" fmla="*/ 85 w 9919"/>
                <a:gd name="connsiteY1" fmla="*/ 4272 h 9965"/>
                <a:gd name="connsiteX2" fmla="*/ 137 w 9919"/>
                <a:gd name="connsiteY2" fmla="*/ 2957 h 9965"/>
                <a:gd name="connsiteX3" fmla="*/ 188 w 9919"/>
                <a:gd name="connsiteY3" fmla="*/ 2572 h 9965"/>
                <a:gd name="connsiteX4" fmla="*/ 300 w 9919"/>
                <a:gd name="connsiteY4" fmla="*/ 2185 h 9965"/>
                <a:gd name="connsiteX5" fmla="*/ 341 w 9919"/>
                <a:gd name="connsiteY5" fmla="*/ 1640 h 9965"/>
                <a:gd name="connsiteX6" fmla="*/ 392 w 9919"/>
                <a:gd name="connsiteY6" fmla="*/ 711 h 9965"/>
                <a:gd name="connsiteX7" fmla="*/ 478 w 9919"/>
                <a:gd name="connsiteY7" fmla="*/ 95 h 9965"/>
                <a:gd name="connsiteX8" fmla="*/ 573 w 9919"/>
                <a:gd name="connsiteY8" fmla="*/ 17 h 9965"/>
                <a:gd name="connsiteX9" fmla="*/ 746 w 9919"/>
                <a:gd name="connsiteY9" fmla="*/ 326 h 9965"/>
                <a:gd name="connsiteX10" fmla="*/ 966 w 9919"/>
                <a:gd name="connsiteY10" fmla="*/ 249 h 9965"/>
                <a:gd name="connsiteX11" fmla="*/ 1257 w 9919"/>
                <a:gd name="connsiteY11" fmla="*/ 17 h 9965"/>
                <a:gd name="connsiteX12" fmla="*/ 1514 w 9919"/>
                <a:gd name="connsiteY12" fmla="*/ 17 h 9965"/>
                <a:gd name="connsiteX13" fmla="*/ 1684 w 9919"/>
                <a:gd name="connsiteY13" fmla="*/ 95 h 9965"/>
                <a:gd name="connsiteX14" fmla="*/ 1804 w 9919"/>
                <a:gd name="connsiteY14" fmla="*/ 95 h 9965"/>
                <a:gd name="connsiteX15" fmla="*/ 1915 w 9919"/>
                <a:gd name="connsiteY15" fmla="*/ 249 h 9965"/>
                <a:gd name="connsiteX16" fmla="*/ 2062 w 9919"/>
                <a:gd name="connsiteY16" fmla="*/ 555 h 9965"/>
                <a:gd name="connsiteX17" fmla="*/ 2216 w 9919"/>
                <a:gd name="connsiteY17" fmla="*/ 633 h 9965"/>
                <a:gd name="connsiteX18" fmla="*/ 2352 w 9919"/>
                <a:gd name="connsiteY18" fmla="*/ 1099 h 9965"/>
                <a:gd name="connsiteX19" fmla="*/ 2488 w 9919"/>
                <a:gd name="connsiteY19" fmla="*/ 1872 h 9965"/>
                <a:gd name="connsiteX20" fmla="*/ 2635 w 9919"/>
                <a:gd name="connsiteY20" fmla="*/ 3037 h 9965"/>
                <a:gd name="connsiteX21" fmla="*/ 2746 w 9919"/>
                <a:gd name="connsiteY21" fmla="*/ 3887 h 9965"/>
                <a:gd name="connsiteX22" fmla="*/ 2883 w 9919"/>
                <a:gd name="connsiteY22" fmla="*/ 4582 h 9965"/>
                <a:gd name="connsiteX23" fmla="*/ 3070 w 9919"/>
                <a:gd name="connsiteY23" fmla="*/ 4504 h 9965"/>
                <a:gd name="connsiteX24" fmla="*/ 3353 w 9919"/>
                <a:gd name="connsiteY24" fmla="*/ 4504 h 9965"/>
                <a:gd name="connsiteX25" fmla="*/ 3456 w 9919"/>
                <a:gd name="connsiteY25" fmla="*/ 3731 h 9965"/>
                <a:gd name="connsiteX26" fmla="*/ 3559 w 9919"/>
                <a:gd name="connsiteY26" fmla="*/ 3424 h 9965"/>
                <a:gd name="connsiteX27" fmla="*/ 3807 w 9919"/>
                <a:gd name="connsiteY27" fmla="*/ 3654 h 9965"/>
                <a:gd name="connsiteX28" fmla="*/ 4021 w 9919"/>
                <a:gd name="connsiteY28" fmla="*/ 4195 h 9965"/>
                <a:gd name="connsiteX29" fmla="*/ 4191 w 9919"/>
                <a:gd name="connsiteY29" fmla="*/ 5125 h 9965"/>
                <a:gd name="connsiteX30" fmla="*/ 4191 w 9919"/>
                <a:gd name="connsiteY30" fmla="*/ 5667 h 9965"/>
                <a:gd name="connsiteX31" fmla="*/ 4362 w 9919"/>
                <a:gd name="connsiteY31" fmla="*/ 5203 h 9965"/>
                <a:gd name="connsiteX32" fmla="*/ 4706 w 9919"/>
                <a:gd name="connsiteY32" fmla="*/ 6209 h 9965"/>
                <a:gd name="connsiteX33" fmla="*/ 4987 w 9919"/>
                <a:gd name="connsiteY33" fmla="*/ 6674 h 9965"/>
                <a:gd name="connsiteX34" fmla="*/ 5183 w 9919"/>
                <a:gd name="connsiteY34" fmla="*/ 7060 h 9965"/>
                <a:gd name="connsiteX35" fmla="*/ 5295 w 9919"/>
                <a:gd name="connsiteY35" fmla="*/ 7371 h 9965"/>
                <a:gd name="connsiteX36" fmla="*/ 5414 w 9919"/>
                <a:gd name="connsiteY36" fmla="*/ 7991 h 9965"/>
                <a:gd name="connsiteX37" fmla="*/ 5672 w 9919"/>
                <a:gd name="connsiteY37" fmla="*/ 7293 h 9965"/>
                <a:gd name="connsiteX38" fmla="*/ 5901 w 9919"/>
                <a:gd name="connsiteY38" fmla="*/ 6829 h 9965"/>
                <a:gd name="connsiteX39" fmla="*/ 5970 w 9919"/>
                <a:gd name="connsiteY39" fmla="*/ 6751 h 9965"/>
                <a:gd name="connsiteX40" fmla="*/ 6066 w 9919"/>
                <a:gd name="connsiteY40" fmla="*/ 6907 h 9965"/>
                <a:gd name="connsiteX41" fmla="*/ 6219 w 9919"/>
                <a:gd name="connsiteY41" fmla="*/ 6751 h 9965"/>
                <a:gd name="connsiteX42" fmla="*/ 6416 w 9919"/>
                <a:gd name="connsiteY42" fmla="*/ 6986 h 9965"/>
                <a:gd name="connsiteX43" fmla="*/ 6578 w 9919"/>
                <a:gd name="connsiteY43" fmla="*/ 7835 h 9965"/>
                <a:gd name="connsiteX44" fmla="*/ 6688 w 9919"/>
                <a:gd name="connsiteY44" fmla="*/ 8532 h 9965"/>
                <a:gd name="connsiteX45" fmla="*/ 6878 w 9919"/>
                <a:gd name="connsiteY45" fmla="*/ 8764 h 9965"/>
                <a:gd name="connsiteX46" fmla="*/ 6989 w 9919"/>
                <a:gd name="connsiteY46" fmla="*/ 8919 h 9965"/>
                <a:gd name="connsiteX47" fmla="*/ 7124 w 9919"/>
                <a:gd name="connsiteY47" fmla="*/ 9461 h 9965"/>
                <a:gd name="connsiteX48" fmla="*/ 7237 w 9919"/>
                <a:gd name="connsiteY48" fmla="*/ 9461 h 9965"/>
                <a:gd name="connsiteX49" fmla="*/ 7382 w 9919"/>
                <a:gd name="connsiteY49" fmla="*/ 9384 h 9965"/>
                <a:gd name="connsiteX50" fmla="*/ 7477 w 9919"/>
                <a:gd name="connsiteY50" fmla="*/ 9384 h 9965"/>
                <a:gd name="connsiteX51" fmla="*/ 7588 w 9919"/>
                <a:gd name="connsiteY51" fmla="*/ 9926 h 9965"/>
                <a:gd name="connsiteX52" fmla="*/ 7639 w 9919"/>
                <a:gd name="connsiteY52" fmla="*/ 9926 h 9965"/>
                <a:gd name="connsiteX53" fmla="*/ 7750 w 9919"/>
                <a:gd name="connsiteY53" fmla="*/ 9769 h 9965"/>
                <a:gd name="connsiteX54" fmla="*/ 7843 w 9919"/>
                <a:gd name="connsiteY54" fmla="*/ 9769 h 9965"/>
                <a:gd name="connsiteX55" fmla="*/ 7802 w 9919"/>
                <a:gd name="connsiteY55" fmla="*/ 8611 h 9965"/>
                <a:gd name="connsiteX56" fmla="*/ 8041 w 9919"/>
                <a:gd name="connsiteY56" fmla="*/ 6288 h 9965"/>
                <a:gd name="connsiteX57" fmla="*/ 8255 w 9919"/>
                <a:gd name="connsiteY57" fmla="*/ 5615 h 9965"/>
                <a:gd name="connsiteX58" fmla="*/ 8421 w 9919"/>
                <a:gd name="connsiteY58" fmla="*/ 5513 h 9965"/>
                <a:gd name="connsiteX59" fmla="*/ 8588 w 9919"/>
                <a:gd name="connsiteY59" fmla="*/ 5667 h 9965"/>
                <a:gd name="connsiteX60" fmla="*/ 8786 w 9919"/>
                <a:gd name="connsiteY60" fmla="*/ 6055 h 9965"/>
                <a:gd name="connsiteX61" fmla="*/ 8991 w 9919"/>
                <a:gd name="connsiteY61" fmla="*/ 5977 h 9965"/>
                <a:gd name="connsiteX62" fmla="*/ 9155 w 9919"/>
                <a:gd name="connsiteY62" fmla="*/ 6288 h 9965"/>
                <a:gd name="connsiteX63" fmla="*/ 9287 w 9919"/>
                <a:gd name="connsiteY63" fmla="*/ 8093 h 9965"/>
                <a:gd name="connsiteX64" fmla="*/ 9518 w 9919"/>
                <a:gd name="connsiteY64" fmla="*/ 8250 h 9965"/>
                <a:gd name="connsiteX65" fmla="*/ 9612 w 9919"/>
                <a:gd name="connsiteY65" fmla="*/ 8532 h 9965"/>
                <a:gd name="connsiteX66" fmla="*/ 9690 w 9919"/>
                <a:gd name="connsiteY66" fmla="*/ 8764 h 9965"/>
                <a:gd name="connsiteX67" fmla="*/ 9919 w 9919"/>
                <a:gd name="connsiteY67" fmla="*/ 8919 h 9965"/>
                <a:gd name="connsiteX0" fmla="*/ 0 w 9769"/>
                <a:gd name="connsiteY0" fmla="*/ 5066 h 10000"/>
                <a:gd name="connsiteX1" fmla="*/ 86 w 9769"/>
                <a:gd name="connsiteY1" fmla="*/ 4287 h 10000"/>
                <a:gd name="connsiteX2" fmla="*/ 138 w 9769"/>
                <a:gd name="connsiteY2" fmla="*/ 2967 h 10000"/>
                <a:gd name="connsiteX3" fmla="*/ 190 w 9769"/>
                <a:gd name="connsiteY3" fmla="*/ 2581 h 10000"/>
                <a:gd name="connsiteX4" fmla="*/ 302 w 9769"/>
                <a:gd name="connsiteY4" fmla="*/ 2193 h 10000"/>
                <a:gd name="connsiteX5" fmla="*/ 344 w 9769"/>
                <a:gd name="connsiteY5" fmla="*/ 1646 h 10000"/>
                <a:gd name="connsiteX6" fmla="*/ 395 w 9769"/>
                <a:gd name="connsiteY6" fmla="*/ 713 h 10000"/>
                <a:gd name="connsiteX7" fmla="*/ 482 w 9769"/>
                <a:gd name="connsiteY7" fmla="*/ 95 h 10000"/>
                <a:gd name="connsiteX8" fmla="*/ 578 w 9769"/>
                <a:gd name="connsiteY8" fmla="*/ 17 h 10000"/>
                <a:gd name="connsiteX9" fmla="*/ 752 w 9769"/>
                <a:gd name="connsiteY9" fmla="*/ 327 h 10000"/>
                <a:gd name="connsiteX10" fmla="*/ 974 w 9769"/>
                <a:gd name="connsiteY10" fmla="*/ 250 h 10000"/>
                <a:gd name="connsiteX11" fmla="*/ 1267 w 9769"/>
                <a:gd name="connsiteY11" fmla="*/ 17 h 10000"/>
                <a:gd name="connsiteX12" fmla="*/ 1526 w 9769"/>
                <a:gd name="connsiteY12" fmla="*/ 17 h 10000"/>
                <a:gd name="connsiteX13" fmla="*/ 1698 w 9769"/>
                <a:gd name="connsiteY13" fmla="*/ 95 h 10000"/>
                <a:gd name="connsiteX14" fmla="*/ 1819 w 9769"/>
                <a:gd name="connsiteY14" fmla="*/ 95 h 10000"/>
                <a:gd name="connsiteX15" fmla="*/ 1931 w 9769"/>
                <a:gd name="connsiteY15" fmla="*/ 250 h 10000"/>
                <a:gd name="connsiteX16" fmla="*/ 2079 w 9769"/>
                <a:gd name="connsiteY16" fmla="*/ 557 h 10000"/>
                <a:gd name="connsiteX17" fmla="*/ 2234 w 9769"/>
                <a:gd name="connsiteY17" fmla="*/ 635 h 10000"/>
                <a:gd name="connsiteX18" fmla="*/ 2371 w 9769"/>
                <a:gd name="connsiteY18" fmla="*/ 1103 h 10000"/>
                <a:gd name="connsiteX19" fmla="*/ 2508 w 9769"/>
                <a:gd name="connsiteY19" fmla="*/ 1879 h 10000"/>
                <a:gd name="connsiteX20" fmla="*/ 2657 w 9769"/>
                <a:gd name="connsiteY20" fmla="*/ 3048 h 10000"/>
                <a:gd name="connsiteX21" fmla="*/ 2768 w 9769"/>
                <a:gd name="connsiteY21" fmla="*/ 3901 h 10000"/>
                <a:gd name="connsiteX22" fmla="*/ 2907 w 9769"/>
                <a:gd name="connsiteY22" fmla="*/ 4598 h 10000"/>
                <a:gd name="connsiteX23" fmla="*/ 3095 w 9769"/>
                <a:gd name="connsiteY23" fmla="*/ 4520 h 10000"/>
                <a:gd name="connsiteX24" fmla="*/ 3380 w 9769"/>
                <a:gd name="connsiteY24" fmla="*/ 4520 h 10000"/>
                <a:gd name="connsiteX25" fmla="*/ 3484 w 9769"/>
                <a:gd name="connsiteY25" fmla="*/ 3744 h 10000"/>
                <a:gd name="connsiteX26" fmla="*/ 3588 w 9769"/>
                <a:gd name="connsiteY26" fmla="*/ 3436 h 10000"/>
                <a:gd name="connsiteX27" fmla="*/ 3838 w 9769"/>
                <a:gd name="connsiteY27" fmla="*/ 3667 h 10000"/>
                <a:gd name="connsiteX28" fmla="*/ 4054 w 9769"/>
                <a:gd name="connsiteY28" fmla="*/ 4210 h 10000"/>
                <a:gd name="connsiteX29" fmla="*/ 4225 w 9769"/>
                <a:gd name="connsiteY29" fmla="*/ 5143 h 10000"/>
                <a:gd name="connsiteX30" fmla="*/ 4225 w 9769"/>
                <a:gd name="connsiteY30" fmla="*/ 5687 h 10000"/>
                <a:gd name="connsiteX31" fmla="*/ 4398 w 9769"/>
                <a:gd name="connsiteY31" fmla="*/ 5221 h 10000"/>
                <a:gd name="connsiteX32" fmla="*/ 4744 w 9769"/>
                <a:gd name="connsiteY32" fmla="*/ 6231 h 10000"/>
                <a:gd name="connsiteX33" fmla="*/ 5028 w 9769"/>
                <a:gd name="connsiteY33" fmla="*/ 6697 h 10000"/>
                <a:gd name="connsiteX34" fmla="*/ 5225 w 9769"/>
                <a:gd name="connsiteY34" fmla="*/ 7085 h 10000"/>
                <a:gd name="connsiteX35" fmla="*/ 5338 w 9769"/>
                <a:gd name="connsiteY35" fmla="*/ 7397 h 10000"/>
                <a:gd name="connsiteX36" fmla="*/ 5458 w 9769"/>
                <a:gd name="connsiteY36" fmla="*/ 8019 h 10000"/>
                <a:gd name="connsiteX37" fmla="*/ 5718 w 9769"/>
                <a:gd name="connsiteY37" fmla="*/ 7319 h 10000"/>
                <a:gd name="connsiteX38" fmla="*/ 5949 w 9769"/>
                <a:gd name="connsiteY38" fmla="*/ 6853 h 10000"/>
                <a:gd name="connsiteX39" fmla="*/ 6019 w 9769"/>
                <a:gd name="connsiteY39" fmla="*/ 6775 h 10000"/>
                <a:gd name="connsiteX40" fmla="*/ 6116 w 9769"/>
                <a:gd name="connsiteY40" fmla="*/ 6931 h 10000"/>
                <a:gd name="connsiteX41" fmla="*/ 6270 w 9769"/>
                <a:gd name="connsiteY41" fmla="*/ 6775 h 10000"/>
                <a:gd name="connsiteX42" fmla="*/ 6468 w 9769"/>
                <a:gd name="connsiteY42" fmla="*/ 7011 h 10000"/>
                <a:gd name="connsiteX43" fmla="*/ 6632 w 9769"/>
                <a:gd name="connsiteY43" fmla="*/ 7863 h 10000"/>
                <a:gd name="connsiteX44" fmla="*/ 6743 w 9769"/>
                <a:gd name="connsiteY44" fmla="*/ 8562 h 10000"/>
                <a:gd name="connsiteX45" fmla="*/ 6934 w 9769"/>
                <a:gd name="connsiteY45" fmla="*/ 8795 h 10000"/>
                <a:gd name="connsiteX46" fmla="*/ 7046 w 9769"/>
                <a:gd name="connsiteY46" fmla="*/ 8950 h 10000"/>
                <a:gd name="connsiteX47" fmla="*/ 7182 w 9769"/>
                <a:gd name="connsiteY47" fmla="*/ 9494 h 10000"/>
                <a:gd name="connsiteX48" fmla="*/ 7296 w 9769"/>
                <a:gd name="connsiteY48" fmla="*/ 9494 h 10000"/>
                <a:gd name="connsiteX49" fmla="*/ 7442 w 9769"/>
                <a:gd name="connsiteY49" fmla="*/ 9417 h 10000"/>
                <a:gd name="connsiteX50" fmla="*/ 7538 w 9769"/>
                <a:gd name="connsiteY50" fmla="*/ 9417 h 10000"/>
                <a:gd name="connsiteX51" fmla="*/ 7650 w 9769"/>
                <a:gd name="connsiteY51" fmla="*/ 9961 h 10000"/>
                <a:gd name="connsiteX52" fmla="*/ 7701 w 9769"/>
                <a:gd name="connsiteY52" fmla="*/ 9961 h 10000"/>
                <a:gd name="connsiteX53" fmla="*/ 7813 w 9769"/>
                <a:gd name="connsiteY53" fmla="*/ 9803 h 10000"/>
                <a:gd name="connsiteX54" fmla="*/ 7907 w 9769"/>
                <a:gd name="connsiteY54" fmla="*/ 9803 h 10000"/>
                <a:gd name="connsiteX55" fmla="*/ 7866 w 9769"/>
                <a:gd name="connsiteY55" fmla="*/ 8641 h 10000"/>
                <a:gd name="connsiteX56" fmla="*/ 8107 w 9769"/>
                <a:gd name="connsiteY56" fmla="*/ 6310 h 10000"/>
                <a:gd name="connsiteX57" fmla="*/ 8322 w 9769"/>
                <a:gd name="connsiteY57" fmla="*/ 5635 h 10000"/>
                <a:gd name="connsiteX58" fmla="*/ 8490 w 9769"/>
                <a:gd name="connsiteY58" fmla="*/ 5532 h 10000"/>
                <a:gd name="connsiteX59" fmla="*/ 8658 w 9769"/>
                <a:gd name="connsiteY59" fmla="*/ 5687 h 10000"/>
                <a:gd name="connsiteX60" fmla="*/ 8858 w 9769"/>
                <a:gd name="connsiteY60" fmla="*/ 6076 h 10000"/>
                <a:gd name="connsiteX61" fmla="*/ 9064 w 9769"/>
                <a:gd name="connsiteY61" fmla="*/ 5998 h 10000"/>
                <a:gd name="connsiteX62" fmla="*/ 9230 w 9769"/>
                <a:gd name="connsiteY62" fmla="*/ 6310 h 10000"/>
                <a:gd name="connsiteX63" fmla="*/ 9363 w 9769"/>
                <a:gd name="connsiteY63" fmla="*/ 8121 h 10000"/>
                <a:gd name="connsiteX64" fmla="*/ 9596 w 9769"/>
                <a:gd name="connsiteY64" fmla="*/ 8279 h 10000"/>
                <a:gd name="connsiteX65" fmla="*/ 9690 w 9769"/>
                <a:gd name="connsiteY65" fmla="*/ 8562 h 10000"/>
                <a:gd name="connsiteX66" fmla="*/ 9769 w 9769"/>
                <a:gd name="connsiteY66" fmla="*/ 8795 h 10000"/>
                <a:gd name="connsiteX0" fmla="*/ 0 w 9919"/>
                <a:gd name="connsiteY0" fmla="*/ 5066 h 10000"/>
                <a:gd name="connsiteX1" fmla="*/ 88 w 9919"/>
                <a:gd name="connsiteY1" fmla="*/ 4287 h 10000"/>
                <a:gd name="connsiteX2" fmla="*/ 141 w 9919"/>
                <a:gd name="connsiteY2" fmla="*/ 2967 h 10000"/>
                <a:gd name="connsiteX3" fmla="*/ 194 w 9919"/>
                <a:gd name="connsiteY3" fmla="*/ 2581 h 10000"/>
                <a:gd name="connsiteX4" fmla="*/ 309 w 9919"/>
                <a:gd name="connsiteY4" fmla="*/ 2193 h 10000"/>
                <a:gd name="connsiteX5" fmla="*/ 352 w 9919"/>
                <a:gd name="connsiteY5" fmla="*/ 1646 h 10000"/>
                <a:gd name="connsiteX6" fmla="*/ 404 w 9919"/>
                <a:gd name="connsiteY6" fmla="*/ 713 h 10000"/>
                <a:gd name="connsiteX7" fmla="*/ 493 w 9919"/>
                <a:gd name="connsiteY7" fmla="*/ 95 h 10000"/>
                <a:gd name="connsiteX8" fmla="*/ 592 w 9919"/>
                <a:gd name="connsiteY8" fmla="*/ 17 h 10000"/>
                <a:gd name="connsiteX9" fmla="*/ 770 w 9919"/>
                <a:gd name="connsiteY9" fmla="*/ 327 h 10000"/>
                <a:gd name="connsiteX10" fmla="*/ 997 w 9919"/>
                <a:gd name="connsiteY10" fmla="*/ 250 h 10000"/>
                <a:gd name="connsiteX11" fmla="*/ 1297 w 9919"/>
                <a:gd name="connsiteY11" fmla="*/ 17 h 10000"/>
                <a:gd name="connsiteX12" fmla="*/ 1562 w 9919"/>
                <a:gd name="connsiteY12" fmla="*/ 17 h 10000"/>
                <a:gd name="connsiteX13" fmla="*/ 1738 w 9919"/>
                <a:gd name="connsiteY13" fmla="*/ 95 h 10000"/>
                <a:gd name="connsiteX14" fmla="*/ 1862 w 9919"/>
                <a:gd name="connsiteY14" fmla="*/ 95 h 10000"/>
                <a:gd name="connsiteX15" fmla="*/ 1977 w 9919"/>
                <a:gd name="connsiteY15" fmla="*/ 250 h 10000"/>
                <a:gd name="connsiteX16" fmla="*/ 2128 w 9919"/>
                <a:gd name="connsiteY16" fmla="*/ 557 h 10000"/>
                <a:gd name="connsiteX17" fmla="*/ 2287 w 9919"/>
                <a:gd name="connsiteY17" fmla="*/ 635 h 10000"/>
                <a:gd name="connsiteX18" fmla="*/ 2427 w 9919"/>
                <a:gd name="connsiteY18" fmla="*/ 1103 h 10000"/>
                <a:gd name="connsiteX19" fmla="*/ 2567 w 9919"/>
                <a:gd name="connsiteY19" fmla="*/ 1879 h 10000"/>
                <a:gd name="connsiteX20" fmla="*/ 2720 w 9919"/>
                <a:gd name="connsiteY20" fmla="*/ 3048 h 10000"/>
                <a:gd name="connsiteX21" fmla="*/ 2833 w 9919"/>
                <a:gd name="connsiteY21" fmla="*/ 3901 h 10000"/>
                <a:gd name="connsiteX22" fmla="*/ 2976 w 9919"/>
                <a:gd name="connsiteY22" fmla="*/ 4598 h 10000"/>
                <a:gd name="connsiteX23" fmla="*/ 3168 w 9919"/>
                <a:gd name="connsiteY23" fmla="*/ 4520 h 10000"/>
                <a:gd name="connsiteX24" fmla="*/ 3460 w 9919"/>
                <a:gd name="connsiteY24" fmla="*/ 4520 h 10000"/>
                <a:gd name="connsiteX25" fmla="*/ 3566 w 9919"/>
                <a:gd name="connsiteY25" fmla="*/ 3744 h 10000"/>
                <a:gd name="connsiteX26" fmla="*/ 3673 w 9919"/>
                <a:gd name="connsiteY26" fmla="*/ 3436 h 10000"/>
                <a:gd name="connsiteX27" fmla="*/ 3929 w 9919"/>
                <a:gd name="connsiteY27" fmla="*/ 3667 h 10000"/>
                <a:gd name="connsiteX28" fmla="*/ 4150 w 9919"/>
                <a:gd name="connsiteY28" fmla="*/ 4210 h 10000"/>
                <a:gd name="connsiteX29" fmla="*/ 4325 w 9919"/>
                <a:gd name="connsiteY29" fmla="*/ 5143 h 10000"/>
                <a:gd name="connsiteX30" fmla="*/ 4325 w 9919"/>
                <a:gd name="connsiteY30" fmla="*/ 5687 h 10000"/>
                <a:gd name="connsiteX31" fmla="*/ 4502 w 9919"/>
                <a:gd name="connsiteY31" fmla="*/ 5221 h 10000"/>
                <a:gd name="connsiteX32" fmla="*/ 4856 w 9919"/>
                <a:gd name="connsiteY32" fmla="*/ 6231 h 10000"/>
                <a:gd name="connsiteX33" fmla="*/ 5147 w 9919"/>
                <a:gd name="connsiteY33" fmla="*/ 6697 h 10000"/>
                <a:gd name="connsiteX34" fmla="*/ 5349 w 9919"/>
                <a:gd name="connsiteY34" fmla="*/ 7085 h 10000"/>
                <a:gd name="connsiteX35" fmla="*/ 5464 w 9919"/>
                <a:gd name="connsiteY35" fmla="*/ 7397 h 10000"/>
                <a:gd name="connsiteX36" fmla="*/ 5587 w 9919"/>
                <a:gd name="connsiteY36" fmla="*/ 8019 h 10000"/>
                <a:gd name="connsiteX37" fmla="*/ 5853 w 9919"/>
                <a:gd name="connsiteY37" fmla="*/ 7319 h 10000"/>
                <a:gd name="connsiteX38" fmla="*/ 6090 w 9919"/>
                <a:gd name="connsiteY38" fmla="*/ 6853 h 10000"/>
                <a:gd name="connsiteX39" fmla="*/ 6161 w 9919"/>
                <a:gd name="connsiteY39" fmla="*/ 6775 h 10000"/>
                <a:gd name="connsiteX40" fmla="*/ 6261 w 9919"/>
                <a:gd name="connsiteY40" fmla="*/ 6931 h 10000"/>
                <a:gd name="connsiteX41" fmla="*/ 6418 w 9919"/>
                <a:gd name="connsiteY41" fmla="*/ 6775 h 10000"/>
                <a:gd name="connsiteX42" fmla="*/ 6621 w 9919"/>
                <a:gd name="connsiteY42" fmla="*/ 7011 h 10000"/>
                <a:gd name="connsiteX43" fmla="*/ 6789 w 9919"/>
                <a:gd name="connsiteY43" fmla="*/ 7863 h 10000"/>
                <a:gd name="connsiteX44" fmla="*/ 6902 w 9919"/>
                <a:gd name="connsiteY44" fmla="*/ 8562 h 10000"/>
                <a:gd name="connsiteX45" fmla="*/ 7098 w 9919"/>
                <a:gd name="connsiteY45" fmla="*/ 8795 h 10000"/>
                <a:gd name="connsiteX46" fmla="*/ 7213 w 9919"/>
                <a:gd name="connsiteY46" fmla="*/ 8950 h 10000"/>
                <a:gd name="connsiteX47" fmla="*/ 7352 w 9919"/>
                <a:gd name="connsiteY47" fmla="*/ 9494 h 10000"/>
                <a:gd name="connsiteX48" fmla="*/ 7469 w 9919"/>
                <a:gd name="connsiteY48" fmla="*/ 9494 h 10000"/>
                <a:gd name="connsiteX49" fmla="*/ 7618 w 9919"/>
                <a:gd name="connsiteY49" fmla="*/ 9417 h 10000"/>
                <a:gd name="connsiteX50" fmla="*/ 7716 w 9919"/>
                <a:gd name="connsiteY50" fmla="*/ 9417 h 10000"/>
                <a:gd name="connsiteX51" fmla="*/ 7831 w 9919"/>
                <a:gd name="connsiteY51" fmla="*/ 9961 h 10000"/>
                <a:gd name="connsiteX52" fmla="*/ 7883 w 9919"/>
                <a:gd name="connsiteY52" fmla="*/ 9961 h 10000"/>
                <a:gd name="connsiteX53" fmla="*/ 7998 w 9919"/>
                <a:gd name="connsiteY53" fmla="*/ 9803 h 10000"/>
                <a:gd name="connsiteX54" fmla="*/ 8094 w 9919"/>
                <a:gd name="connsiteY54" fmla="*/ 9803 h 10000"/>
                <a:gd name="connsiteX55" fmla="*/ 8052 w 9919"/>
                <a:gd name="connsiteY55" fmla="*/ 8641 h 10000"/>
                <a:gd name="connsiteX56" fmla="*/ 8299 w 9919"/>
                <a:gd name="connsiteY56" fmla="*/ 6310 h 10000"/>
                <a:gd name="connsiteX57" fmla="*/ 8519 w 9919"/>
                <a:gd name="connsiteY57" fmla="*/ 5635 h 10000"/>
                <a:gd name="connsiteX58" fmla="*/ 8691 w 9919"/>
                <a:gd name="connsiteY58" fmla="*/ 5532 h 10000"/>
                <a:gd name="connsiteX59" fmla="*/ 8863 w 9919"/>
                <a:gd name="connsiteY59" fmla="*/ 5687 h 10000"/>
                <a:gd name="connsiteX60" fmla="*/ 9067 w 9919"/>
                <a:gd name="connsiteY60" fmla="*/ 6076 h 10000"/>
                <a:gd name="connsiteX61" fmla="*/ 9278 w 9919"/>
                <a:gd name="connsiteY61" fmla="*/ 5998 h 10000"/>
                <a:gd name="connsiteX62" fmla="*/ 9448 w 9919"/>
                <a:gd name="connsiteY62" fmla="*/ 6310 h 10000"/>
                <a:gd name="connsiteX63" fmla="*/ 9584 w 9919"/>
                <a:gd name="connsiteY63" fmla="*/ 8121 h 10000"/>
                <a:gd name="connsiteX64" fmla="*/ 9823 w 9919"/>
                <a:gd name="connsiteY64" fmla="*/ 8279 h 10000"/>
                <a:gd name="connsiteX65" fmla="*/ 9919 w 9919"/>
                <a:gd name="connsiteY65" fmla="*/ 8562 h 10000"/>
                <a:gd name="connsiteX0" fmla="*/ 0 w 10000"/>
                <a:gd name="connsiteY0" fmla="*/ 5066 h 10000"/>
                <a:gd name="connsiteX1" fmla="*/ 89 w 10000"/>
                <a:gd name="connsiteY1" fmla="*/ 4287 h 10000"/>
                <a:gd name="connsiteX2" fmla="*/ 142 w 10000"/>
                <a:gd name="connsiteY2" fmla="*/ 2967 h 10000"/>
                <a:gd name="connsiteX3" fmla="*/ 196 w 10000"/>
                <a:gd name="connsiteY3" fmla="*/ 2581 h 10000"/>
                <a:gd name="connsiteX4" fmla="*/ 312 w 10000"/>
                <a:gd name="connsiteY4" fmla="*/ 2193 h 10000"/>
                <a:gd name="connsiteX5" fmla="*/ 355 w 10000"/>
                <a:gd name="connsiteY5" fmla="*/ 1646 h 10000"/>
                <a:gd name="connsiteX6" fmla="*/ 407 w 10000"/>
                <a:gd name="connsiteY6" fmla="*/ 713 h 10000"/>
                <a:gd name="connsiteX7" fmla="*/ 497 w 10000"/>
                <a:gd name="connsiteY7" fmla="*/ 95 h 10000"/>
                <a:gd name="connsiteX8" fmla="*/ 597 w 10000"/>
                <a:gd name="connsiteY8" fmla="*/ 17 h 10000"/>
                <a:gd name="connsiteX9" fmla="*/ 776 w 10000"/>
                <a:gd name="connsiteY9" fmla="*/ 327 h 10000"/>
                <a:gd name="connsiteX10" fmla="*/ 1005 w 10000"/>
                <a:gd name="connsiteY10" fmla="*/ 250 h 10000"/>
                <a:gd name="connsiteX11" fmla="*/ 1308 w 10000"/>
                <a:gd name="connsiteY11" fmla="*/ 17 h 10000"/>
                <a:gd name="connsiteX12" fmla="*/ 1575 w 10000"/>
                <a:gd name="connsiteY12" fmla="*/ 17 h 10000"/>
                <a:gd name="connsiteX13" fmla="*/ 1752 w 10000"/>
                <a:gd name="connsiteY13" fmla="*/ 95 h 10000"/>
                <a:gd name="connsiteX14" fmla="*/ 1877 w 10000"/>
                <a:gd name="connsiteY14" fmla="*/ 95 h 10000"/>
                <a:gd name="connsiteX15" fmla="*/ 1993 w 10000"/>
                <a:gd name="connsiteY15" fmla="*/ 250 h 10000"/>
                <a:gd name="connsiteX16" fmla="*/ 2145 w 10000"/>
                <a:gd name="connsiteY16" fmla="*/ 557 h 10000"/>
                <a:gd name="connsiteX17" fmla="*/ 2306 w 10000"/>
                <a:gd name="connsiteY17" fmla="*/ 635 h 10000"/>
                <a:gd name="connsiteX18" fmla="*/ 2447 w 10000"/>
                <a:gd name="connsiteY18" fmla="*/ 1103 h 10000"/>
                <a:gd name="connsiteX19" fmla="*/ 2588 w 10000"/>
                <a:gd name="connsiteY19" fmla="*/ 1879 h 10000"/>
                <a:gd name="connsiteX20" fmla="*/ 2742 w 10000"/>
                <a:gd name="connsiteY20" fmla="*/ 3048 h 10000"/>
                <a:gd name="connsiteX21" fmla="*/ 2856 w 10000"/>
                <a:gd name="connsiteY21" fmla="*/ 3901 h 10000"/>
                <a:gd name="connsiteX22" fmla="*/ 3000 w 10000"/>
                <a:gd name="connsiteY22" fmla="*/ 4598 h 10000"/>
                <a:gd name="connsiteX23" fmla="*/ 3194 w 10000"/>
                <a:gd name="connsiteY23" fmla="*/ 4520 h 10000"/>
                <a:gd name="connsiteX24" fmla="*/ 3488 w 10000"/>
                <a:gd name="connsiteY24" fmla="*/ 4520 h 10000"/>
                <a:gd name="connsiteX25" fmla="*/ 3595 w 10000"/>
                <a:gd name="connsiteY25" fmla="*/ 3744 h 10000"/>
                <a:gd name="connsiteX26" fmla="*/ 3703 w 10000"/>
                <a:gd name="connsiteY26" fmla="*/ 3436 h 10000"/>
                <a:gd name="connsiteX27" fmla="*/ 3961 w 10000"/>
                <a:gd name="connsiteY27" fmla="*/ 3667 h 10000"/>
                <a:gd name="connsiteX28" fmla="*/ 4184 w 10000"/>
                <a:gd name="connsiteY28" fmla="*/ 4210 h 10000"/>
                <a:gd name="connsiteX29" fmla="*/ 4360 w 10000"/>
                <a:gd name="connsiteY29" fmla="*/ 5143 h 10000"/>
                <a:gd name="connsiteX30" fmla="*/ 4360 w 10000"/>
                <a:gd name="connsiteY30" fmla="*/ 5687 h 10000"/>
                <a:gd name="connsiteX31" fmla="*/ 4539 w 10000"/>
                <a:gd name="connsiteY31" fmla="*/ 5221 h 10000"/>
                <a:gd name="connsiteX32" fmla="*/ 4896 w 10000"/>
                <a:gd name="connsiteY32" fmla="*/ 6231 h 10000"/>
                <a:gd name="connsiteX33" fmla="*/ 5189 w 10000"/>
                <a:gd name="connsiteY33" fmla="*/ 6697 h 10000"/>
                <a:gd name="connsiteX34" fmla="*/ 5393 w 10000"/>
                <a:gd name="connsiteY34" fmla="*/ 7085 h 10000"/>
                <a:gd name="connsiteX35" fmla="*/ 5509 w 10000"/>
                <a:gd name="connsiteY35" fmla="*/ 7397 h 10000"/>
                <a:gd name="connsiteX36" fmla="*/ 5633 w 10000"/>
                <a:gd name="connsiteY36" fmla="*/ 8019 h 10000"/>
                <a:gd name="connsiteX37" fmla="*/ 5901 w 10000"/>
                <a:gd name="connsiteY37" fmla="*/ 7319 h 10000"/>
                <a:gd name="connsiteX38" fmla="*/ 6140 w 10000"/>
                <a:gd name="connsiteY38" fmla="*/ 6853 h 10000"/>
                <a:gd name="connsiteX39" fmla="*/ 6211 w 10000"/>
                <a:gd name="connsiteY39" fmla="*/ 6775 h 10000"/>
                <a:gd name="connsiteX40" fmla="*/ 6312 w 10000"/>
                <a:gd name="connsiteY40" fmla="*/ 6931 h 10000"/>
                <a:gd name="connsiteX41" fmla="*/ 6470 w 10000"/>
                <a:gd name="connsiteY41" fmla="*/ 6775 h 10000"/>
                <a:gd name="connsiteX42" fmla="*/ 6675 w 10000"/>
                <a:gd name="connsiteY42" fmla="*/ 7011 h 10000"/>
                <a:gd name="connsiteX43" fmla="*/ 6844 w 10000"/>
                <a:gd name="connsiteY43" fmla="*/ 7863 h 10000"/>
                <a:gd name="connsiteX44" fmla="*/ 6958 w 10000"/>
                <a:gd name="connsiteY44" fmla="*/ 8562 h 10000"/>
                <a:gd name="connsiteX45" fmla="*/ 7156 w 10000"/>
                <a:gd name="connsiteY45" fmla="*/ 8795 h 10000"/>
                <a:gd name="connsiteX46" fmla="*/ 7272 w 10000"/>
                <a:gd name="connsiteY46" fmla="*/ 8950 h 10000"/>
                <a:gd name="connsiteX47" fmla="*/ 7412 w 10000"/>
                <a:gd name="connsiteY47" fmla="*/ 9494 h 10000"/>
                <a:gd name="connsiteX48" fmla="*/ 7530 w 10000"/>
                <a:gd name="connsiteY48" fmla="*/ 9494 h 10000"/>
                <a:gd name="connsiteX49" fmla="*/ 7680 w 10000"/>
                <a:gd name="connsiteY49" fmla="*/ 9417 h 10000"/>
                <a:gd name="connsiteX50" fmla="*/ 7779 w 10000"/>
                <a:gd name="connsiteY50" fmla="*/ 9417 h 10000"/>
                <a:gd name="connsiteX51" fmla="*/ 7895 w 10000"/>
                <a:gd name="connsiteY51" fmla="*/ 9961 h 10000"/>
                <a:gd name="connsiteX52" fmla="*/ 7947 w 10000"/>
                <a:gd name="connsiteY52" fmla="*/ 9961 h 10000"/>
                <a:gd name="connsiteX53" fmla="*/ 8063 w 10000"/>
                <a:gd name="connsiteY53" fmla="*/ 9803 h 10000"/>
                <a:gd name="connsiteX54" fmla="*/ 8160 w 10000"/>
                <a:gd name="connsiteY54" fmla="*/ 9803 h 10000"/>
                <a:gd name="connsiteX55" fmla="*/ 8118 w 10000"/>
                <a:gd name="connsiteY55" fmla="*/ 8641 h 10000"/>
                <a:gd name="connsiteX56" fmla="*/ 8367 w 10000"/>
                <a:gd name="connsiteY56" fmla="*/ 6310 h 10000"/>
                <a:gd name="connsiteX57" fmla="*/ 8589 w 10000"/>
                <a:gd name="connsiteY57" fmla="*/ 5635 h 10000"/>
                <a:gd name="connsiteX58" fmla="*/ 8762 w 10000"/>
                <a:gd name="connsiteY58" fmla="*/ 5532 h 10000"/>
                <a:gd name="connsiteX59" fmla="*/ 8935 w 10000"/>
                <a:gd name="connsiteY59" fmla="*/ 5687 h 10000"/>
                <a:gd name="connsiteX60" fmla="*/ 9141 w 10000"/>
                <a:gd name="connsiteY60" fmla="*/ 6076 h 10000"/>
                <a:gd name="connsiteX61" fmla="*/ 9354 w 10000"/>
                <a:gd name="connsiteY61" fmla="*/ 5998 h 10000"/>
                <a:gd name="connsiteX62" fmla="*/ 9662 w 10000"/>
                <a:gd name="connsiteY62" fmla="*/ 8121 h 10000"/>
                <a:gd name="connsiteX63" fmla="*/ 9903 w 10000"/>
                <a:gd name="connsiteY63" fmla="*/ 8279 h 10000"/>
                <a:gd name="connsiteX64" fmla="*/ 10000 w 10000"/>
                <a:gd name="connsiteY64" fmla="*/ 8562 h 10000"/>
                <a:gd name="connsiteX0" fmla="*/ 0 w 10000"/>
                <a:gd name="connsiteY0" fmla="*/ 5066 h 10000"/>
                <a:gd name="connsiteX1" fmla="*/ 89 w 10000"/>
                <a:gd name="connsiteY1" fmla="*/ 4287 h 10000"/>
                <a:gd name="connsiteX2" fmla="*/ 142 w 10000"/>
                <a:gd name="connsiteY2" fmla="*/ 2967 h 10000"/>
                <a:gd name="connsiteX3" fmla="*/ 196 w 10000"/>
                <a:gd name="connsiteY3" fmla="*/ 2581 h 10000"/>
                <a:gd name="connsiteX4" fmla="*/ 312 w 10000"/>
                <a:gd name="connsiteY4" fmla="*/ 2193 h 10000"/>
                <a:gd name="connsiteX5" fmla="*/ 355 w 10000"/>
                <a:gd name="connsiteY5" fmla="*/ 1646 h 10000"/>
                <a:gd name="connsiteX6" fmla="*/ 407 w 10000"/>
                <a:gd name="connsiteY6" fmla="*/ 713 h 10000"/>
                <a:gd name="connsiteX7" fmla="*/ 497 w 10000"/>
                <a:gd name="connsiteY7" fmla="*/ 95 h 10000"/>
                <a:gd name="connsiteX8" fmla="*/ 597 w 10000"/>
                <a:gd name="connsiteY8" fmla="*/ 17 h 10000"/>
                <a:gd name="connsiteX9" fmla="*/ 776 w 10000"/>
                <a:gd name="connsiteY9" fmla="*/ 327 h 10000"/>
                <a:gd name="connsiteX10" fmla="*/ 1005 w 10000"/>
                <a:gd name="connsiteY10" fmla="*/ 250 h 10000"/>
                <a:gd name="connsiteX11" fmla="*/ 1308 w 10000"/>
                <a:gd name="connsiteY11" fmla="*/ 17 h 10000"/>
                <a:gd name="connsiteX12" fmla="*/ 1575 w 10000"/>
                <a:gd name="connsiteY12" fmla="*/ 17 h 10000"/>
                <a:gd name="connsiteX13" fmla="*/ 1752 w 10000"/>
                <a:gd name="connsiteY13" fmla="*/ 95 h 10000"/>
                <a:gd name="connsiteX14" fmla="*/ 1877 w 10000"/>
                <a:gd name="connsiteY14" fmla="*/ 95 h 10000"/>
                <a:gd name="connsiteX15" fmla="*/ 1993 w 10000"/>
                <a:gd name="connsiteY15" fmla="*/ 250 h 10000"/>
                <a:gd name="connsiteX16" fmla="*/ 2145 w 10000"/>
                <a:gd name="connsiteY16" fmla="*/ 557 h 10000"/>
                <a:gd name="connsiteX17" fmla="*/ 2306 w 10000"/>
                <a:gd name="connsiteY17" fmla="*/ 635 h 10000"/>
                <a:gd name="connsiteX18" fmla="*/ 2447 w 10000"/>
                <a:gd name="connsiteY18" fmla="*/ 1103 h 10000"/>
                <a:gd name="connsiteX19" fmla="*/ 2588 w 10000"/>
                <a:gd name="connsiteY19" fmla="*/ 1879 h 10000"/>
                <a:gd name="connsiteX20" fmla="*/ 2742 w 10000"/>
                <a:gd name="connsiteY20" fmla="*/ 3048 h 10000"/>
                <a:gd name="connsiteX21" fmla="*/ 2856 w 10000"/>
                <a:gd name="connsiteY21" fmla="*/ 3901 h 10000"/>
                <a:gd name="connsiteX22" fmla="*/ 3000 w 10000"/>
                <a:gd name="connsiteY22" fmla="*/ 4598 h 10000"/>
                <a:gd name="connsiteX23" fmla="*/ 3194 w 10000"/>
                <a:gd name="connsiteY23" fmla="*/ 4520 h 10000"/>
                <a:gd name="connsiteX24" fmla="*/ 3488 w 10000"/>
                <a:gd name="connsiteY24" fmla="*/ 4520 h 10000"/>
                <a:gd name="connsiteX25" fmla="*/ 3595 w 10000"/>
                <a:gd name="connsiteY25" fmla="*/ 3744 h 10000"/>
                <a:gd name="connsiteX26" fmla="*/ 3703 w 10000"/>
                <a:gd name="connsiteY26" fmla="*/ 3436 h 10000"/>
                <a:gd name="connsiteX27" fmla="*/ 3961 w 10000"/>
                <a:gd name="connsiteY27" fmla="*/ 3667 h 10000"/>
                <a:gd name="connsiteX28" fmla="*/ 4184 w 10000"/>
                <a:gd name="connsiteY28" fmla="*/ 4210 h 10000"/>
                <a:gd name="connsiteX29" fmla="*/ 4360 w 10000"/>
                <a:gd name="connsiteY29" fmla="*/ 5143 h 10000"/>
                <a:gd name="connsiteX30" fmla="*/ 4360 w 10000"/>
                <a:gd name="connsiteY30" fmla="*/ 5687 h 10000"/>
                <a:gd name="connsiteX31" fmla="*/ 4539 w 10000"/>
                <a:gd name="connsiteY31" fmla="*/ 5221 h 10000"/>
                <a:gd name="connsiteX32" fmla="*/ 4896 w 10000"/>
                <a:gd name="connsiteY32" fmla="*/ 6231 h 10000"/>
                <a:gd name="connsiteX33" fmla="*/ 5189 w 10000"/>
                <a:gd name="connsiteY33" fmla="*/ 6697 h 10000"/>
                <a:gd name="connsiteX34" fmla="*/ 5393 w 10000"/>
                <a:gd name="connsiteY34" fmla="*/ 7085 h 10000"/>
                <a:gd name="connsiteX35" fmla="*/ 5509 w 10000"/>
                <a:gd name="connsiteY35" fmla="*/ 7397 h 10000"/>
                <a:gd name="connsiteX36" fmla="*/ 5633 w 10000"/>
                <a:gd name="connsiteY36" fmla="*/ 8019 h 10000"/>
                <a:gd name="connsiteX37" fmla="*/ 5901 w 10000"/>
                <a:gd name="connsiteY37" fmla="*/ 7319 h 10000"/>
                <a:gd name="connsiteX38" fmla="*/ 6140 w 10000"/>
                <a:gd name="connsiteY38" fmla="*/ 6853 h 10000"/>
                <a:gd name="connsiteX39" fmla="*/ 6211 w 10000"/>
                <a:gd name="connsiteY39" fmla="*/ 6775 h 10000"/>
                <a:gd name="connsiteX40" fmla="*/ 6312 w 10000"/>
                <a:gd name="connsiteY40" fmla="*/ 6931 h 10000"/>
                <a:gd name="connsiteX41" fmla="*/ 6470 w 10000"/>
                <a:gd name="connsiteY41" fmla="*/ 6775 h 10000"/>
                <a:gd name="connsiteX42" fmla="*/ 6675 w 10000"/>
                <a:gd name="connsiteY42" fmla="*/ 7011 h 10000"/>
                <a:gd name="connsiteX43" fmla="*/ 6844 w 10000"/>
                <a:gd name="connsiteY43" fmla="*/ 7863 h 10000"/>
                <a:gd name="connsiteX44" fmla="*/ 6958 w 10000"/>
                <a:gd name="connsiteY44" fmla="*/ 8562 h 10000"/>
                <a:gd name="connsiteX45" fmla="*/ 7156 w 10000"/>
                <a:gd name="connsiteY45" fmla="*/ 8795 h 10000"/>
                <a:gd name="connsiteX46" fmla="*/ 7272 w 10000"/>
                <a:gd name="connsiteY46" fmla="*/ 8950 h 10000"/>
                <a:gd name="connsiteX47" fmla="*/ 7412 w 10000"/>
                <a:gd name="connsiteY47" fmla="*/ 9494 h 10000"/>
                <a:gd name="connsiteX48" fmla="*/ 7530 w 10000"/>
                <a:gd name="connsiteY48" fmla="*/ 9494 h 10000"/>
                <a:gd name="connsiteX49" fmla="*/ 7680 w 10000"/>
                <a:gd name="connsiteY49" fmla="*/ 9417 h 10000"/>
                <a:gd name="connsiteX50" fmla="*/ 7779 w 10000"/>
                <a:gd name="connsiteY50" fmla="*/ 9417 h 10000"/>
                <a:gd name="connsiteX51" fmla="*/ 7895 w 10000"/>
                <a:gd name="connsiteY51" fmla="*/ 9961 h 10000"/>
                <a:gd name="connsiteX52" fmla="*/ 7947 w 10000"/>
                <a:gd name="connsiteY52" fmla="*/ 9961 h 10000"/>
                <a:gd name="connsiteX53" fmla="*/ 8063 w 10000"/>
                <a:gd name="connsiteY53" fmla="*/ 9803 h 10000"/>
                <a:gd name="connsiteX54" fmla="*/ 8160 w 10000"/>
                <a:gd name="connsiteY54" fmla="*/ 9803 h 10000"/>
                <a:gd name="connsiteX55" fmla="*/ 8118 w 10000"/>
                <a:gd name="connsiteY55" fmla="*/ 8641 h 10000"/>
                <a:gd name="connsiteX56" fmla="*/ 8367 w 10000"/>
                <a:gd name="connsiteY56" fmla="*/ 6310 h 10000"/>
                <a:gd name="connsiteX57" fmla="*/ 8589 w 10000"/>
                <a:gd name="connsiteY57" fmla="*/ 5635 h 10000"/>
                <a:gd name="connsiteX58" fmla="*/ 8762 w 10000"/>
                <a:gd name="connsiteY58" fmla="*/ 5532 h 10000"/>
                <a:gd name="connsiteX59" fmla="*/ 8935 w 10000"/>
                <a:gd name="connsiteY59" fmla="*/ 5687 h 10000"/>
                <a:gd name="connsiteX60" fmla="*/ 9141 w 10000"/>
                <a:gd name="connsiteY60" fmla="*/ 6076 h 10000"/>
                <a:gd name="connsiteX61" fmla="*/ 9354 w 10000"/>
                <a:gd name="connsiteY61" fmla="*/ 5998 h 10000"/>
                <a:gd name="connsiteX62" fmla="*/ 9903 w 10000"/>
                <a:gd name="connsiteY62" fmla="*/ 8279 h 10000"/>
                <a:gd name="connsiteX63" fmla="*/ 10000 w 10000"/>
                <a:gd name="connsiteY63" fmla="*/ 8562 h 10000"/>
                <a:gd name="connsiteX0" fmla="*/ 0 w 10000"/>
                <a:gd name="connsiteY0" fmla="*/ 5066 h 10000"/>
                <a:gd name="connsiteX1" fmla="*/ 89 w 10000"/>
                <a:gd name="connsiteY1" fmla="*/ 4287 h 10000"/>
                <a:gd name="connsiteX2" fmla="*/ 142 w 10000"/>
                <a:gd name="connsiteY2" fmla="*/ 2967 h 10000"/>
                <a:gd name="connsiteX3" fmla="*/ 196 w 10000"/>
                <a:gd name="connsiteY3" fmla="*/ 2581 h 10000"/>
                <a:gd name="connsiteX4" fmla="*/ 312 w 10000"/>
                <a:gd name="connsiteY4" fmla="*/ 2193 h 10000"/>
                <a:gd name="connsiteX5" fmla="*/ 355 w 10000"/>
                <a:gd name="connsiteY5" fmla="*/ 1646 h 10000"/>
                <a:gd name="connsiteX6" fmla="*/ 407 w 10000"/>
                <a:gd name="connsiteY6" fmla="*/ 713 h 10000"/>
                <a:gd name="connsiteX7" fmla="*/ 497 w 10000"/>
                <a:gd name="connsiteY7" fmla="*/ 95 h 10000"/>
                <a:gd name="connsiteX8" fmla="*/ 597 w 10000"/>
                <a:gd name="connsiteY8" fmla="*/ 17 h 10000"/>
                <a:gd name="connsiteX9" fmla="*/ 776 w 10000"/>
                <a:gd name="connsiteY9" fmla="*/ 327 h 10000"/>
                <a:gd name="connsiteX10" fmla="*/ 1005 w 10000"/>
                <a:gd name="connsiteY10" fmla="*/ 250 h 10000"/>
                <a:gd name="connsiteX11" fmla="*/ 1308 w 10000"/>
                <a:gd name="connsiteY11" fmla="*/ 17 h 10000"/>
                <a:gd name="connsiteX12" fmla="*/ 1575 w 10000"/>
                <a:gd name="connsiteY12" fmla="*/ 17 h 10000"/>
                <a:gd name="connsiteX13" fmla="*/ 1752 w 10000"/>
                <a:gd name="connsiteY13" fmla="*/ 95 h 10000"/>
                <a:gd name="connsiteX14" fmla="*/ 1877 w 10000"/>
                <a:gd name="connsiteY14" fmla="*/ 95 h 10000"/>
                <a:gd name="connsiteX15" fmla="*/ 1993 w 10000"/>
                <a:gd name="connsiteY15" fmla="*/ 250 h 10000"/>
                <a:gd name="connsiteX16" fmla="*/ 2145 w 10000"/>
                <a:gd name="connsiteY16" fmla="*/ 557 h 10000"/>
                <a:gd name="connsiteX17" fmla="*/ 2306 w 10000"/>
                <a:gd name="connsiteY17" fmla="*/ 635 h 10000"/>
                <a:gd name="connsiteX18" fmla="*/ 2447 w 10000"/>
                <a:gd name="connsiteY18" fmla="*/ 1103 h 10000"/>
                <a:gd name="connsiteX19" fmla="*/ 2588 w 10000"/>
                <a:gd name="connsiteY19" fmla="*/ 1879 h 10000"/>
                <a:gd name="connsiteX20" fmla="*/ 2742 w 10000"/>
                <a:gd name="connsiteY20" fmla="*/ 3048 h 10000"/>
                <a:gd name="connsiteX21" fmla="*/ 2856 w 10000"/>
                <a:gd name="connsiteY21" fmla="*/ 3901 h 10000"/>
                <a:gd name="connsiteX22" fmla="*/ 3000 w 10000"/>
                <a:gd name="connsiteY22" fmla="*/ 4598 h 10000"/>
                <a:gd name="connsiteX23" fmla="*/ 3194 w 10000"/>
                <a:gd name="connsiteY23" fmla="*/ 4520 h 10000"/>
                <a:gd name="connsiteX24" fmla="*/ 3488 w 10000"/>
                <a:gd name="connsiteY24" fmla="*/ 4520 h 10000"/>
                <a:gd name="connsiteX25" fmla="*/ 3595 w 10000"/>
                <a:gd name="connsiteY25" fmla="*/ 3744 h 10000"/>
                <a:gd name="connsiteX26" fmla="*/ 3703 w 10000"/>
                <a:gd name="connsiteY26" fmla="*/ 3436 h 10000"/>
                <a:gd name="connsiteX27" fmla="*/ 3961 w 10000"/>
                <a:gd name="connsiteY27" fmla="*/ 3667 h 10000"/>
                <a:gd name="connsiteX28" fmla="*/ 4184 w 10000"/>
                <a:gd name="connsiteY28" fmla="*/ 4210 h 10000"/>
                <a:gd name="connsiteX29" fmla="*/ 4360 w 10000"/>
                <a:gd name="connsiteY29" fmla="*/ 5143 h 10000"/>
                <a:gd name="connsiteX30" fmla="*/ 4360 w 10000"/>
                <a:gd name="connsiteY30" fmla="*/ 5687 h 10000"/>
                <a:gd name="connsiteX31" fmla="*/ 4539 w 10000"/>
                <a:gd name="connsiteY31" fmla="*/ 5221 h 10000"/>
                <a:gd name="connsiteX32" fmla="*/ 4896 w 10000"/>
                <a:gd name="connsiteY32" fmla="*/ 6231 h 10000"/>
                <a:gd name="connsiteX33" fmla="*/ 5189 w 10000"/>
                <a:gd name="connsiteY33" fmla="*/ 6697 h 10000"/>
                <a:gd name="connsiteX34" fmla="*/ 5393 w 10000"/>
                <a:gd name="connsiteY34" fmla="*/ 7085 h 10000"/>
                <a:gd name="connsiteX35" fmla="*/ 5509 w 10000"/>
                <a:gd name="connsiteY35" fmla="*/ 7397 h 10000"/>
                <a:gd name="connsiteX36" fmla="*/ 5633 w 10000"/>
                <a:gd name="connsiteY36" fmla="*/ 8019 h 10000"/>
                <a:gd name="connsiteX37" fmla="*/ 5901 w 10000"/>
                <a:gd name="connsiteY37" fmla="*/ 7319 h 10000"/>
                <a:gd name="connsiteX38" fmla="*/ 6140 w 10000"/>
                <a:gd name="connsiteY38" fmla="*/ 6853 h 10000"/>
                <a:gd name="connsiteX39" fmla="*/ 6211 w 10000"/>
                <a:gd name="connsiteY39" fmla="*/ 6775 h 10000"/>
                <a:gd name="connsiteX40" fmla="*/ 6312 w 10000"/>
                <a:gd name="connsiteY40" fmla="*/ 6931 h 10000"/>
                <a:gd name="connsiteX41" fmla="*/ 6470 w 10000"/>
                <a:gd name="connsiteY41" fmla="*/ 6775 h 10000"/>
                <a:gd name="connsiteX42" fmla="*/ 6675 w 10000"/>
                <a:gd name="connsiteY42" fmla="*/ 7011 h 10000"/>
                <a:gd name="connsiteX43" fmla="*/ 6844 w 10000"/>
                <a:gd name="connsiteY43" fmla="*/ 7863 h 10000"/>
                <a:gd name="connsiteX44" fmla="*/ 6958 w 10000"/>
                <a:gd name="connsiteY44" fmla="*/ 8562 h 10000"/>
                <a:gd name="connsiteX45" fmla="*/ 7156 w 10000"/>
                <a:gd name="connsiteY45" fmla="*/ 8795 h 10000"/>
                <a:gd name="connsiteX46" fmla="*/ 7272 w 10000"/>
                <a:gd name="connsiteY46" fmla="*/ 8950 h 10000"/>
                <a:gd name="connsiteX47" fmla="*/ 7412 w 10000"/>
                <a:gd name="connsiteY47" fmla="*/ 9494 h 10000"/>
                <a:gd name="connsiteX48" fmla="*/ 7530 w 10000"/>
                <a:gd name="connsiteY48" fmla="*/ 9494 h 10000"/>
                <a:gd name="connsiteX49" fmla="*/ 7680 w 10000"/>
                <a:gd name="connsiteY49" fmla="*/ 9417 h 10000"/>
                <a:gd name="connsiteX50" fmla="*/ 7779 w 10000"/>
                <a:gd name="connsiteY50" fmla="*/ 9417 h 10000"/>
                <a:gd name="connsiteX51" fmla="*/ 7895 w 10000"/>
                <a:gd name="connsiteY51" fmla="*/ 9961 h 10000"/>
                <a:gd name="connsiteX52" fmla="*/ 7947 w 10000"/>
                <a:gd name="connsiteY52" fmla="*/ 9961 h 10000"/>
                <a:gd name="connsiteX53" fmla="*/ 8063 w 10000"/>
                <a:gd name="connsiteY53" fmla="*/ 9803 h 10000"/>
                <a:gd name="connsiteX54" fmla="*/ 8160 w 10000"/>
                <a:gd name="connsiteY54" fmla="*/ 9803 h 10000"/>
                <a:gd name="connsiteX55" fmla="*/ 8118 w 10000"/>
                <a:gd name="connsiteY55" fmla="*/ 8641 h 10000"/>
                <a:gd name="connsiteX56" fmla="*/ 8367 w 10000"/>
                <a:gd name="connsiteY56" fmla="*/ 6310 h 10000"/>
                <a:gd name="connsiteX57" fmla="*/ 8589 w 10000"/>
                <a:gd name="connsiteY57" fmla="*/ 5635 h 10000"/>
                <a:gd name="connsiteX58" fmla="*/ 8762 w 10000"/>
                <a:gd name="connsiteY58" fmla="*/ 5532 h 10000"/>
                <a:gd name="connsiteX59" fmla="*/ 8935 w 10000"/>
                <a:gd name="connsiteY59" fmla="*/ 5687 h 10000"/>
                <a:gd name="connsiteX60" fmla="*/ 9141 w 10000"/>
                <a:gd name="connsiteY60" fmla="*/ 6076 h 10000"/>
                <a:gd name="connsiteX61" fmla="*/ 9354 w 10000"/>
                <a:gd name="connsiteY61" fmla="*/ 5998 h 10000"/>
                <a:gd name="connsiteX62" fmla="*/ 10000 w 10000"/>
                <a:gd name="connsiteY62" fmla="*/ 8562 h 10000"/>
                <a:gd name="connsiteX0" fmla="*/ 0 w 9354"/>
                <a:gd name="connsiteY0" fmla="*/ 5066 h 10000"/>
                <a:gd name="connsiteX1" fmla="*/ 89 w 9354"/>
                <a:gd name="connsiteY1" fmla="*/ 4287 h 10000"/>
                <a:gd name="connsiteX2" fmla="*/ 142 w 9354"/>
                <a:gd name="connsiteY2" fmla="*/ 2967 h 10000"/>
                <a:gd name="connsiteX3" fmla="*/ 196 w 9354"/>
                <a:gd name="connsiteY3" fmla="*/ 2581 h 10000"/>
                <a:gd name="connsiteX4" fmla="*/ 312 w 9354"/>
                <a:gd name="connsiteY4" fmla="*/ 2193 h 10000"/>
                <a:gd name="connsiteX5" fmla="*/ 355 w 9354"/>
                <a:gd name="connsiteY5" fmla="*/ 1646 h 10000"/>
                <a:gd name="connsiteX6" fmla="*/ 407 w 9354"/>
                <a:gd name="connsiteY6" fmla="*/ 713 h 10000"/>
                <a:gd name="connsiteX7" fmla="*/ 497 w 9354"/>
                <a:gd name="connsiteY7" fmla="*/ 95 h 10000"/>
                <a:gd name="connsiteX8" fmla="*/ 597 w 9354"/>
                <a:gd name="connsiteY8" fmla="*/ 17 h 10000"/>
                <a:gd name="connsiteX9" fmla="*/ 776 w 9354"/>
                <a:gd name="connsiteY9" fmla="*/ 327 h 10000"/>
                <a:gd name="connsiteX10" fmla="*/ 1005 w 9354"/>
                <a:gd name="connsiteY10" fmla="*/ 250 h 10000"/>
                <a:gd name="connsiteX11" fmla="*/ 1308 w 9354"/>
                <a:gd name="connsiteY11" fmla="*/ 17 h 10000"/>
                <a:gd name="connsiteX12" fmla="*/ 1575 w 9354"/>
                <a:gd name="connsiteY12" fmla="*/ 17 h 10000"/>
                <a:gd name="connsiteX13" fmla="*/ 1752 w 9354"/>
                <a:gd name="connsiteY13" fmla="*/ 95 h 10000"/>
                <a:gd name="connsiteX14" fmla="*/ 1877 w 9354"/>
                <a:gd name="connsiteY14" fmla="*/ 95 h 10000"/>
                <a:gd name="connsiteX15" fmla="*/ 1993 w 9354"/>
                <a:gd name="connsiteY15" fmla="*/ 250 h 10000"/>
                <a:gd name="connsiteX16" fmla="*/ 2145 w 9354"/>
                <a:gd name="connsiteY16" fmla="*/ 557 h 10000"/>
                <a:gd name="connsiteX17" fmla="*/ 2306 w 9354"/>
                <a:gd name="connsiteY17" fmla="*/ 635 h 10000"/>
                <a:gd name="connsiteX18" fmla="*/ 2447 w 9354"/>
                <a:gd name="connsiteY18" fmla="*/ 1103 h 10000"/>
                <a:gd name="connsiteX19" fmla="*/ 2588 w 9354"/>
                <a:gd name="connsiteY19" fmla="*/ 1879 h 10000"/>
                <a:gd name="connsiteX20" fmla="*/ 2742 w 9354"/>
                <a:gd name="connsiteY20" fmla="*/ 3048 h 10000"/>
                <a:gd name="connsiteX21" fmla="*/ 2856 w 9354"/>
                <a:gd name="connsiteY21" fmla="*/ 3901 h 10000"/>
                <a:gd name="connsiteX22" fmla="*/ 3000 w 9354"/>
                <a:gd name="connsiteY22" fmla="*/ 4598 h 10000"/>
                <a:gd name="connsiteX23" fmla="*/ 3194 w 9354"/>
                <a:gd name="connsiteY23" fmla="*/ 4520 h 10000"/>
                <a:gd name="connsiteX24" fmla="*/ 3488 w 9354"/>
                <a:gd name="connsiteY24" fmla="*/ 4520 h 10000"/>
                <a:gd name="connsiteX25" fmla="*/ 3595 w 9354"/>
                <a:gd name="connsiteY25" fmla="*/ 3744 h 10000"/>
                <a:gd name="connsiteX26" fmla="*/ 3703 w 9354"/>
                <a:gd name="connsiteY26" fmla="*/ 3436 h 10000"/>
                <a:gd name="connsiteX27" fmla="*/ 3961 w 9354"/>
                <a:gd name="connsiteY27" fmla="*/ 3667 h 10000"/>
                <a:gd name="connsiteX28" fmla="*/ 4184 w 9354"/>
                <a:gd name="connsiteY28" fmla="*/ 4210 h 10000"/>
                <a:gd name="connsiteX29" fmla="*/ 4360 w 9354"/>
                <a:gd name="connsiteY29" fmla="*/ 5143 h 10000"/>
                <a:gd name="connsiteX30" fmla="*/ 4360 w 9354"/>
                <a:gd name="connsiteY30" fmla="*/ 5687 h 10000"/>
                <a:gd name="connsiteX31" fmla="*/ 4539 w 9354"/>
                <a:gd name="connsiteY31" fmla="*/ 5221 h 10000"/>
                <a:gd name="connsiteX32" fmla="*/ 4896 w 9354"/>
                <a:gd name="connsiteY32" fmla="*/ 6231 h 10000"/>
                <a:gd name="connsiteX33" fmla="*/ 5189 w 9354"/>
                <a:gd name="connsiteY33" fmla="*/ 6697 h 10000"/>
                <a:gd name="connsiteX34" fmla="*/ 5393 w 9354"/>
                <a:gd name="connsiteY34" fmla="*/ 7085 h 10000"/>
                <a:gd name="connsiteX35" fmla="*/ 5509 w 9354"/>
                <a:gd name="connsiteY35" fmla="*/ 7397 h 10000"/>
                <a:gd name="connsiteX36" fmla="*/ 5633 w 9354"/>
                <a:gd name="connsiteY36" fmla="*/ 8019 h 10000"/>
                <a:gd name="connsiteX37" fmla="*/ 5901 w 9354"/>
                <a:gd name="connsiteY37" fmla="*/ 7319 h 10000"/>
                <a:gd name="connsiteX38" fmla="*/ 6140 w 9354"/>
                <a:gd name="connsiteY38" fmla="*/ 6853 h 10000"/>
                <a:gd name="connsiteX39" fmla="*/ 6211 w 9354"/>
                <a:gd name="connsiteY39" fmla="*/ 6775 h 10000"/>
                <a:gd name="connsiteX40" fmla="*/ 6312 w 9354"/>
                <a:gd name="connsiteY40" fmla="*/ 6931 h 10000"/>
                <a:gd name="connsiteX41" fmla="*/ 6470 w 9354"/>
                <a:gd name="connsiteY41" fmla="*/ 6775 h 10000"/>
                <a:gd name="connsiteX42" fmla="*/ 6675 w 9354"/>
                <a:gd name="connsiteY42" fmla="*/ 7011 h 10000"/>
                <a:gd name="connsiteX43" fmla="*/ 6844 w 9354"/>
                <a:gd name="connsiteY43" fmla="*/ 7863 h 10000"/>
                <a:gd name="connsiteX44" fmla="*/ 6958 w 9354"/>
                <a:gd name="connsiteY44" fmla="*/ 8562 h 10000"/>
                <a:gd name="connsiteX45" fmla="*/ 7156 w 9354"/>
                <a:gd name="connsiteY45" fmla="*/ 8795 h 10000"/>
                <a:gd name="connsiteX46" fmla="*/ 7272 w 9354"/>
                <a:gd name="connsiteY46" fmla="*/ 8950 h 10000"/>
                <a:gd name="connsiteX47" fmla="*/ 7412 w 9354"/>
                <a:gd name="connsiteY47" fmla="*/ 9494 h 10000"/>
                <a:gd name="connsiteX48" fmla="*/ 7530 w 9354"/>
                <a:gd name="connsiteY48" fmla="*/ 9494 h 10000"/>
                <a:gd name="connsiteX49" fmla="*/ 7680 w 9354"/>
                <a:gd name="connsiteY49" fmla="*/ 9417 h 10000"/>
                <a:gd name="connsiteX50" fmla="*/ 7779 w 9354"/>
                <a:gd name="connsiteY50" fmla="*/ 9417 h 10000"/>
                <a:gd name="connsiteX51" fmla="*/ 7895 w 9354"/>
                <a:gd name="connsiteY51" fmla="*/ 9961 h 10000"/>
                <a:gd name="connsiteX52" fmla="*/ 7947 w 9354"/>
                <a:gd name="connsiteY52" fmla="*/ 9961 h 10000"/>
                <a:gd name="connsiteX53" fmla="*/ 8063 w 9354"/>
                <a:gd name="connsiteY53" fmla="*/ 9803 h 10000"/>
                <a:gd name="connsiteX54" fmla="*/ 8160 w 9354"/>
                <a:gd name="connsiteY54" fmla="*/ 9803 h 10000"/>
                <a:gd name="connsiteX55" fmla="*/ 8118 w 9354"/>
                <a:gd name="connsiteY55" fmla="*/ 8641 h 10000"/>
                <a:gd name="connsiteX56" fmla="*/ 8367 w 9354"/>
                <a:gd name="connsiteY56" fmla="*/ 6310 h 10000"/>
                <a:gd name="connsiteX57" fmla="*/ 8589 w 9354"/>
                <a:gd name="connsiteY57" fmla="*/ 5635 h 10000"/>
                <a:gd name="connsiteX58" fmla="*/ 8762 w 9354"/>
                <a:gd name="connsiteY58" fmla="*/ 5532 h 10000"/>
                <a:gd name="connsiteX59" fmla="*/ 8935 w 9354"/>
                <a:gd name="connsiteY59" fmla="*/ 5687 h 10000"/>
                <a:gd name="connsiteX60" fmla="*/ 9141 w 9354"/>
                <a:gd name="connsiteY60" fmla="*/ 6076 h 10000"/>
                <a:gd name="connsiteX61" fmla="*/ 9354 w 9354"/>
                <a:gd name="connsiteY61" fmla="*/ 5998 h 10000"/>
                <a:gd name="connsiteX0" fmla="*/ 0 w 9772"/>
                <a:gd name="connsiteY0" fmla="*/ 5066 h 10000"/>
                <a:gd name="connsiteX1" fmla="*/ 95 w 9772"/>
                <a:gd name="connsiteY1" fmla="*/ 4287 h 10000"/>
                <a:gd name="connsiteX2" fmla="*/ 152 w 9772"/>
                <a:gd name="connsiteY2" fmla="*/ 2967 h 10000"/>
                <a:gd name="connsiteX3" fmla="*/ 210 w 9772"/>
                <a:gd name="connsiteY3" fmla="*/ 2581 h 10000"/>
                <a:gd name="connsiteX4" fmla="*/ 334 w 9772"/>
                <a:gd name="connsiteY4" fmla="*/ 2193 h 10000"/>
                <a:gd name="connsiteX5" fmla="*/ 380 w 9772"/>
                <a:gd name="connsiteY5" fmla="*/ 1646 h 10000"/>
                <a:gd name="connsiteX6" fmla="*/ 435 w 9772"/>
                <a:gd name="connsiteY6" fmla="*/ 713 h 10000"/>
                <a:gd name="connsiteX7" fmla="*/ 531 w 9772"/>
                <a:gd name="connsiteY7" fmla="*/ 95 h 10000"/>
                <a:gd name="connsiteX8" fmla="*/ 638 w 9772"/>
                <a:gd name="connsiteY8" fmla="*/ 17 h 10000"/>
                <a:gd name="connsiteX9" fmla="*/ 830 w 9772"/>
                <a:gd name="connsiteY9" fmla="*/ 327 h 10000"/>
                <a:gd name="connsiteX10" fmla="*/ 1074 w 9772"/>
                <a:gd name="connsiteY10" fmla="*/ 250 h 10000"/>
                <a:gd name="connsiteX11" fmla="*/ 1398 w 9772"/>
                <a:gd name="connsiteY11" fmla="*/ 17 h 10000"/>
                <a:gd name="connsiteX12" fmla="*/ 1684 w 9772"/>
                <a:gd name="connsiteY12" fmla="*/ 17 h 10000"/>
                <a:gd name="connsiteX13" fmla="*/ 1873 w 9772"/>
                <a:gd name="connsiteY13" fmla="*/ 95 h 10000"/>
                <a:gd name="connsiteX14" fmla="*/ 2007 w 9772"/>
                <a:gd name="connsiteY14" fmla="*/ 95 h 10000"/>
                <a:gd name="connsiteX15" fmla="*/ 2131 w 9772"/>
                <a:gd name="connsiteY15" fmla="*/ 250 h 10000"/>
                <a:gd name="connsiteX16" fmla="*/ 2293 w 9772"/>
                <a:gd name="connsiteY16" fmla="*/ 557 h 10000"/>
                <a:gd name="connsiteX17" fmla="*/ 2465 w 9772"/>
                <a:gd name="connsiteY17" fmla="*/ 635 h 10000"/>
                <a:gd name="connsiteX18" fmla="*/ 2616 w 9772"/>
                <a:gd name="connsiteY18" fmla="*/ 1103 h 10000"/>
                <a:gd name="connsiteX19" fmla="*/ 2767 w 9772"/>
                <a:gd name="connsiteY19" fmla="*/ 1879 h 10000"/>
                <a:gd name="connsiteX20" fmla="*/ 2931 w 9772"/>
                <a:gd name="connsiteY20" fmla="*/ 3048 h 10000"/>
                <a:gd name="connsiteX21" fmla="*/ 3053 w 9772"/>
                <a:gd name="connsiteY21" fmla="*/ 3901 h 10000"/>
                <a:gd name="connsiteX22" fmla="*/ 3207 w 9772"/>
                <a:gd name="connsiteY22" fmla="*/ 4598 h 10000"/>
                <a:gd name="connsiteX23" fmla="*/ 3415 w 9772"/>
                <a:gd name="connsiteY23" fmla="*/ 4520 h 10000"/>
                <a:gd name="connsiteX24" fmla="*/ 3729 w 9772"/>
                <a:gd name="connsiteY24" fmla="*/ 4520 h 10000"/>
                <a:gd name="connsiteX25" fmla="*/ 3843 w 9772"/>
                <a:gd name="connsiteY25" fmla="*/ 3744 h 10000"/>
                <a:gd name="connsiteX26" fmla="*/ 3959 w 9772"/>
                <a:gd name="connsiteY26" fmla="*/ 3436 h 10000"/>
                <a:gd name="connsiteX27" fmla="*/ 4235 w 9772"/>
                <a:gd name="connsiteY27" fmla="*/ 3667 h 10000"/>
                <a:gd name="connsiteX28" fmla="*/ 4473 w 9772"/>
                <a:gd name="connsiteY28" fmla="*/ 4210 h 10000"/>
                <a:gd name="connsiteX29" fmla="*/ 4661 w 9772"/>
                <a:gd name="connsiteY29" fmla="*/ 5143 h 10000"/>
                <a:gd name="connsiteX30" fmla="*/ 4661 w 9772"/>
                <a:gd name="connsiteY30" fmla="*/ 5687 h 10000"/>
                <a:gd name="connsiteX31" fmla="*/ 4852 w 9772"/>
                <a:gd name="connsiteY31" fmla="*/ 5221 h 10000"/>
                <a:gd name="connsiteX32" fmla="*/ 5234 w 9772"/>
                <a:gd name="connsiteY32" fmla="*/ 6231 h 10000"/>
                <a:gd name="connsiteX33" fmla="*/ 5547 w 9772"/>
                <a:gd name="connsiteY33" fmla="*/ 6697 h 10000"/>
                <a:gd name="connsiteX34" fmla="*/ 5765 w 9772"/>
                <a:gd name="connsiteY34" fmla="*/ 7085 h 10000"/>
                <a:gd name="connsiteX35" fmla="*/ 5889 w 9772"/>
                <a:gd name="connsiteY35" fmla="*/ 7397 h 10000"/>
                <a:gd name="connsiteX36" fmla="*/ 6022 w 9772"/>
                <a:gd name="connsiteY36" fmla="*/ 8019 h 10000"/>
                <a:gd name="connsiteX37" fmla="*/ 6309 w 9772"/>
                <a:gd name="connsiteY37" fmla="*/ 7319 h 10000"/>
                <a:gd name="connsiteX38" fmla="*/ 6564 w 9772"/>
                <a:gd name="connsiteY38" fmla="*/ 6853 h 10000"/>
                <a:gd name="connsiteX39" fmla="*/ 6640 w 9772"/>
                <a:gd name="connsiteY39" fmla="*/ 6775 h 10000"/>
                <a:gd name="connsiteX40" fmla="*/ 6748 w 9772"/>
                <a:gd name="connsiteY40" fmla="*/ 6931 h 10000"/>
                <a:gd name="connsiteX41" fmla="*/ 6917 w 9772"/>
                <a:gd name="connsiteY41" fmla="*/ 6775 h 10000"/>
                <a:gd name="connsiteX42" fmla="*/ 7136 w 9772"/>
                <a:gd name="connsiteY42" fmla="*/ 7011 h 10000"/>
                <a:gd name="connsiteX43" fmla="*/ 7317 w 9772"/>
                <a:gd name="connsiteY43" fmla="*/ 7863 h 10000"/>
                <a:gd name="connsiteX44" fmla="*/ 7439 w 9772"/>
                <a:gd name="connsiteY44" fmla="*/ 8562 h 10000"/>
                <a:gd name="connsiteX45" fmla="*/ 7650 w 9772"/>
                <a:gd name="connsiteY45" fmla="*/ 8795 h 10000"/>
                <a:gd name="connsiteX46" fmla="*/ 7774 w 9772"/>
                <a:gd name="connsiteY46" fmla="*/ 8950 h 10000"/>
                <a:gd name="connsiteX47" fmla="*/ 7924 w 9772"/>
                <a:gd name="connsiteY47" fmla="*/ 9494 h 10000"/>
                <a:gd name="connsiteX48" fmla="*/ 8050 w 9772"/>
                <a:gd name="connsiteY48" fmla="*/ 9494 h 10000"/>
                <a:gd name="connsiteX49" fmla="*/ 8210 w 9772"/>
                <a:gd name="connsiteY49" fmla="*/ 9417 h 10000"/>
                <a:gd name="connsiteX50" fmla="*/ 8316 w 9772"/>
                <a:gd name="connsiteY50" fmla="*/ 9417 h 10000"/>
                <a:gd name="connsiteX51" fmla="*/ 8440 w 9772"/>
                <a:gd name="connsiteY51" fmla="*/ 9961 h 10000"/>
                <a:gd name="connsiteX52" fmla="*/ 8496 w 9772"/>
                <a:gd name="connsiteY52" fmla="*/ 9961 h 10000"/>
                <a:gd name="connsiteX53" fmla="*/ 8620 w 9772"/>
                <a:gd name="connsiteY53" fmla="*/ 9803 h 10000"/>
                <a:gd name="connsiteX54" fmla="*/ 8724 w 9772"/>
                <a:gd name="connsiteY54" fmla="*/ 9803 h 10000"/>
                <a:gd name="connsiteX55" fmla="*/ 8679 w 9772"/>
                <a:gd name="connsiteY55" fmla="*/ 8641 h 10000"/>
                <a:gd name="connsiteX56" fmla="*/ 8945 w 9772"/>
                <a:gd name="connsiteY56" fmla="*/ 6310 h 10000"/>
                <a:gd name="connsiteX57" fmla="*/ 9182 w 9772"/>
                <a:gd name="connsiteY57" fmla="*/ 5635 h 10000"/>
                <a:gd name="connsiteX58" fmla="*/ 9367 w 9772"/>
                <a:gd name="connsiteY58" fmla="*/ 5532 h 10000"/>
                <a:gd name="connsiteX59" fmla="*/ 9552 w 9772"/>
                <a:gd name="connsiteY59" fmla="*/ 5687 h 10000"/>
                <a:gd name="connsiteX60" fmla="*/ 9772 w 9772"/>
                <a:gd name="connsiteY60" fmla="*/ 6076 h 10000"/>
                <a:gd name="connsiteX0" fmla="*/ 0 w 9775"/>
                <a:gd name="connsiteY0" fmla="*/ 5066 h 10000"/>
                <a:gd name="connsiteX1" fmla="*/ 97 w 9775"/>
                <a:gd name="connsiteY1" fmla="*/ 4287 h 10000"/>
                <a:gd name="connsiteX2" fmla="*/ 156 w 9775"/>
                <a:gd name="connsiteY2" fmla="*/ 2967 h 10000"/>
                <a:gd name="connsiteX3" fmla="*/ 215 w 9775"/>
                <a:gd name="connsiteY3" fmla="*/ 2581 h 10000"/>
                <a:gd name="connsiteX4" fmla="*/ 342 w 9775"/>
                <a:gd name="connsiteY4" fmla="*/ 2193 h 10000"/>
                <a:gd name="connsiteX5" fmla="*/ 389 w 9775"/>
                <a:gd name="connsiteY5" fmla="*/ 1646 h 10000"/>
                <a:gd name="connsiteX6" fmla="*/ 445 w 9775"/>
                <a:gd name="connsiteY6" fmla="*/ 713 h 10000"/>
                <a:gd name="connsiteX7" fmla="*/ 543 w 9775"/>
                <a:gd name="connsiteY7" fmla="*/ 95 h 10000"/>
                <a:gd name="connsiteX8" fmla="*/ 653 w 9775"/>
                <a:gd name="connsiteY8" fmla="*/ 17 h 10000"/>
                <a:gd name="connsiteX9" fmla="*/ 849 w 9775"/>
                <a:gd name="connsiteY9" fmla="*/ 327 h 10000"/>
                <a:gd name="connsiteX10" fmla="*/ 1099 w 9775"/>
                <a:gd name="connsiteY10" fmla="*/ 250 h 10000"/>
                <a:gd name="connsiteX11" fmla="*/ 1431 w 9775"/>
                <a:gd name="connsiteY11" fmla="*/ 17 h 10000"/>
                <a:gd name="connsiteX12" fmla="*/ 1723 w 9775"/>
                <a:gd name="connsiteY12" fmla="*/ 17 h 10000"/>
                <a:gd name="connsiteX13" fmla="*/ 1917 w 9775"/>
                <a:gd name="connsiteY13" fmla="*/ 95 h 10000"/>
                <a:gd name="connsiteX14" fmla="*/ 2054 w 9775"/>
                <a:gd name="connsiteY14" fmla="*/ 95 h 10000"/>
                <a:gd name="connsiteX15" fmla="*/ 2181 w 9775"/>
                <a:gd name="connsiteY15" fmla="*/ 250 h 10000"/>
                <a:gd name="connsiteX16" fmla="*/ 2347 w 9775"/>
                <a:gd name="connsiteY16" fmla="*/ 557 h 10000"/>
                <a:gd name="connsiteX17" fmla="*/ 2523 w 9775"/>
                <a:gd name="connsiteY17" fmla="*/ 635 h 10000"/>
                <a:gd name="connsiteX18" fmla="*/ 2677 w 9775"/>
                <a:gd name="connsiteY18" fmla="*/ 1103 h 10000"/>
                <a:gd name="connsiteX19" fmla="*/ 2832 w 9775"/>
                <a:gd name="connsiteY19" fmla="*/ 1879 h 10000"/>
                <a:gd name="connsiteX20" fmla="*/ 2999 w 9775"/>
                <a:gd name="connsiteY20" fmla="*/ 3048 h 10000"/>
                <a:gd name="connsiteX21" fmla="*/ 3124 w 9775"/>
                <a:gd name="connsiteY21" fmla="*/ 3901 h 10000"/>
                <a:gd name="connsiteX22" fmla="*/ 3282 w 9775"/>
                <a:gd name="connsiteY22" fmla="*/ 4598 h 10000"/>
                <a:gd name="connsiteX23" fmla="*/ 3495 w 9775"/>
                <a:gd name="connsiteY23" fmla="*/ 4520 h 10000"/>
                <a:gd name="connsiteX24" fmla="*/ 3816 w 9775"/>
                <a:gd name="connsiteY24" fmla="*/ 4520 h 10000"/>
                <a:gd name="connsiteX25" fmla="*/ 3933 w 9775"/>
                <a:gd name="connsiteY25" fmla="*/ 3744 h 10000"/>
                <a:gd name="connsiteX26" fmla="*/ 4051 w 9775"/>
                <a:gd name="connsiteY26" fmla="*/ 3436 h 10000"/>
                <a:gd name="connsiteX27" fmla="*/ 4334 w 9775"/>
                <a:gd name="connsiteY27" fmla="*/ 3667 h 10000"/>
                <a:gd name="connsiteX28" fmla="*/ 4577 w 9775"/>
                <a:gd name="connsiteY28" fmla="*/ 4210 h 10000"/>
                <a:gd name="connsiteX29" fmla="*/ 4770 w 9775"/>
                <a:gd name="connsiteY29" fmla="*/ 5143 h 10000"/>
                <a:gd name="connsiteX30" fmla="*/ 4770 w 9775"/>
                <a:gd name="connsiteY30" fmla="*/ 5687 h 10000"/>
                <a:gd name="connsiteX31" fmla="*/ 4965 w 9775"/>
                <a:gd name="connsiteY31" fmla="*/ 5221 h 10000"/>
                <a:gd name="connsiteX32" fmla="*/ 5356 w 9775"/>
                <a:gd name="connsiteY32" fmla="*/ 6231 h 10000"/>
                <a:gd name="connsiteX33" fmla="*/ 5676 w 9775"/>
                <a:gd name="connsiteY33" fmla="*/ 6697 h 10000"/>
                <a:gd name="connsiteX34" fmla="*/ 5900 w 9775"/>
                <a:gd name="connsiteY34" fmla="*/ 7085 h 10000"/>
                <a:gd name="connsiteX35" fmla="*/ 6026 w 9775"/>
                <a:gd name="connsiteY35" fmla="*/ 7397 h 10000"/>
                <a:gd name="connsiteX36" fmla="*/ 6163 w 9775"/>
                <a:gd name="connsiteY36" fmla="*/ 8019 h 10000"/>
                <a:gd name="connsiteX37" fmla="*/ 6456 w 9775"/>
                <a:gd name="connsiteY37" fmla="*/ 7319 h 10000"/>
                <a:gd name="connsiteX38" fmla="*/ 6717 w 9775"/>
                <a:gd name="connsiteY38" fmla="*/ 6853 h 10000"/>
                <a:gd name="connsiteX39" fmla="*/ 6795 w 9775"/>
                <a:gd name="connsiteY39" fmla="*/ 6775 h 10000"/>
                <a:gd name="connsiteX40" fmla="*/ 6905 w 9775"/>
                <a:gd name="connsiteY40" fmla="*/ 6931 h 10000"/>
                <a:gd name="connsiteX41" fmla="*/ 7078 w 9775"/>
                <a:gd name="connsiteY41" fmla="*/ 6775 h 10000"/>
                <a:gd name="connsiteX42" fmla="*/ 7302 w 9775"/>
                <a:gd name="connsiteY42" fmla="*/ 7011 h 10000"/>
                <a:gd name="connsiteX43" fmla="*/ 7488 w 9775"/>
                <a:gd name="connsiteY43" fmla="*/ 7863 h 10000"/>
                <a:gd name="connsiteX44" fmla="*/ 7613 w 9775"/>
                <a:gd name="connsiteY44" fmla="*/ 8562 h 10000"/>
                <a:gd name="connsiteX45" fmla="*/ 7828 w 9775"/>
                <a:gd name="connsiteY45" fmla="*/ 8795 h 10000"/>
                <a:gd name="connsiteX46" fmla="*/ 7955 w 9775"/>
                <a:gd name="connsiteY46" fmla="*/ 8950 h 10000"/>
                <a:gd name="connsiteX47" fmla="*/ 8109 w 9775"/>
                <a:gd name="connsiteY47" fmla="*/ 9494 h 10000"/>
                <a:gd name="connsiteX48" fmla="*/ 8238 w 9775"/>
                <a:gd name="connsiteY48" fmla="*/ 9494 h 10000"/>
                <a:gd name="connsiteX49" fmla="*/ 8402 w 9775"/>
                <a:gd name="connsiteY49" fmla="*/ 9417 h 10000"/>
                <a:gd name="connsiteX50" fmla="*/ 8510 w 9775"/>
                <a:gd name="connsiteY50" fmla="*/ 9417 h 10000"/>
                <a:gd name="connsiteX51" fmla="*/ 8637 w 9775"/>
                <a:gd name="connsiteY51" fmla="*/ 9961 h 10000"/>
                <a:gd name="connsiteX52" fmla="*/ 8694 w 9775"/>
                <a:gd name="connsiteY52" fmla="*/ 9961 h 10000"/>
                <a:gd name="connsiteX53" fmla="*/ 8821 w 9775"/>
                <a:gd name="connsiteY53" fmla="*/ 9803 h 10000"/>
                <a:gd name="connsiteX54" fmla="*/ 8928 w 9775"/>
                <a:gd name="connsiteY54" fmla="*/ 9803 h 10000"/>
                <a:gd name="connsiteX55" fmla="*/ 8881 w 9775"/>
                <a:gd name="connsiteY55" fmla="*/ 8641 h 10000"/>
                <a:gd name="connsiteX56" fmla="*/ 9154 w 9775"/>
                <a:gd name="connsiteY56" fmla="*/ 6310 h 10000"/>
                <a:gd name="connsiteX57" fmla="*/ 9396 w 9775"/>
                <a:gd name="connsiteY57" fmla="*/ 5635 h 10000"/>
                <a:gd name="connsiteX58" fmla="*/ 9586 w 9775"/>
                <a:gd name="connsiteY58" fmla="*/ 5532 h 10000"/>
                <a:gd name="connsiteX59" fmla="*/ 9775 w 9775"/>
                <a:gd name="connsiteY59" fmla="*/ 5687 h 10000"/>
                <a:gd name="connsiteX0" fmla="*/ 0 w 9807"/>
                <a:gd name="connsiteY0" fmla="*/ 5066 h 10000"/>
                <a:gd name="connsiteX1" fmla="*/ 99 w 9807"/>
                <a:gd name="connsiteY1" fmla="*/ 4287 h 10000"/>
                <a:gd name="connsiteX2" fmla="*/ 160 w 9807"/>
                <a:gd name="connsiteY2" fmla="*/ 2967 h 10000"/>
                <a:gd name="connsiteX3" fmla="*/ 220 w 9807"/>
                <a:gd name="connsiteY3" fmla="*/ 2581 h 10000"/>
                <a:gd name="connsiteX4" fmla="*/ 350 w 9807"/>
                <a:gd name="connsiteY4" fmla="*/ 2193 h 10000"/>
                <a:gd name="connsiteX5" fmla="*/ 398 w 9807"/>
                <a:gd name="connsiteY5" fmla="*/ 1646 h 10000"/>
                <a:gd name="connsiteX6" fmla="*/ 455 w 9807"/>
                <a:gd name="connsiteY6" fmla="*/ 713 h 10000"/>
                <a:gd name="connsiteX7" fmla="*/ 555 w 9807"/>
                <a:gd name="connsiteY7" fmla="*/ 95 h 10000"/>
                <a:gd name="connsiteX8" fmla="*/ 668 w 9807"/>
                <a:gd name="connsiteY8" fmla="*/ 17 h 10000"/>
                <a:gd name="connsiteX9" fmla="*/ 869 w 9807"/>
                <a:gd name="connsiteY9" fmla="*/ 327 h 10000"/>
                <a:gd name="connsiteX10" fmla="*/ 1124 w 9807"/>
                <a:gd name="connsiteY10" fmla="*/ 250 h 10000"/>
                <a:gd name="connsiteX11" fmla="*/ 1464 w 9807"/>
                <a:gd name="connsiteY11" fmla="*/ 17 h 10000"/>
                <a:gd name="connsiteX12" fmla="*/ 1763 w 9807"/>
                <a:gd name="connsiteY12" fmla="*/ 17 h 10000"/>
                <a:gd name="connsiteX13" fmla="*/ 1961 w 9807"/>
                <a:gd name="connsiteY13" fmla="*/ 95 h 10000"/>
                <a:gd name="connsiteX14" fmla="*/ 2101 w 9807"/>
                <a:gd name="connsiteY14" fmla="*/ 95 h 10000"/>
                <a:gd name="connsiteX15" fmla="*/ 2231 w 9807"/>
                <a:gd name="connsiteY15" fmla="*/ 250 h 10000"/>
                <a:gd name="connsiteX16" fmla="*/ 2401 w 9807"/>
                <a:gd name="connsiteY16" fmla="*/ 557 h 10000"/>
                <a:gd name="connsiteX17" fmla="*/ 2581 w 9807"/>
                <a:gd name="connsiteY17" fmla="*/ 635 h 10000"/>
                <a:gd name="connsiteX18" fmla="*/ 2739 w 9807"/>
                <a:gd name="connsiteY18" fmla="*/ 1103 h 10000"/>
                <a:gd name="connsiteX19" fmla="*/ 2897 w 9807"/>
                <a:gd name="connsiteY19" fmla="*/ 1879 h 10000"/>
                <a:gd name="connsiteX20" fmla="*/ 3068 w 9807"/>
                <a:gd name="connsiteY20" fmla="*/ 3048 h 10000"/>
                <a:gd name="connsiteX21" fmla="*/ 3196 w 9807"/>
                <a:gd name="connsiteY21" fmla="*/ 3901 h 10000"/>
                <a:gd name="connsiteX22" fmla="*/ 3358 w 9807"/>
                <a:gd name="connsiteY22" fmla="*/ 4598 h 10000"/>
                <a:gd name="connsiteX23" fmla="*/ 3575 w 9807"/>
                <a:gd name="connsiteY23" fmla="*/ 4520 h 10000"/>
                <a:gd name="connsiteX24" fmla="*/ 3904 w 9807"/>
                <a:gd name="connsiteY24" fmla="*/ 4520 h 10000"/>
                <a:gd name="connsiteX25" fmla="*/ 4024 w 9807"/>
                <a:gd name="connsiteY25" fmla="*/ 3744 h 10000"/>
                <a:gd name="connsiteX26" fmla="*/ 4144 w 9807"/>
                <a:gd name="connsiteY26" fmla="*/ 3436 h 10000"/>
                <a:gd name="connsiteX27" fmla="*/ 4434 w 9807"/>
                <a:gd name="connsiteY27" fmla="*/ 3667 h 10000"/>
                <a:gd name="connsiteX28" fmla="*/ 4682 w 9807"/>
                <a:gd name="connsiteY28" fmla="*/ 4210 h 10000"/>
                <a:gd name="connsiteX29" fmla="*/ 4880 w 9807"/>
                <a:gd name="connsiteY29" fmla="*/ 5143 h 10000"/>
                <a:gd name="connsiteX30" fmla="*/ 4880 w 9807"/>
                <a:gd name="connsiteY30" fmla="*/ 5687 h 10000"/>
                <a:gd name="connsiteX31" fmla="*/ 5079 w 9807"/>
                <a:gd name="connsiteY31" fmla="*/ 5221 h 10000"/>
                <a:gd name="connsiteX32" fmla="*/ 5479 w 9807"/>
                <a:gd name="connsiteY32" fmla="*/ 6231 h 10000"/>
                <a:gd name="connsiteX33" fmla="*/ 5807 w 9807"/>
                <a:gd name="connsiteY33" fmla="*/ 6697 h 10000"/>
                <a:gd name="connsiteX34" fmla="*/ 6036 w 9807"/>
                <a:gd name="connsiteY34" fmla="*/ 7085 h 10000"/>
                <a:gd name="connsiteX35" fmla="*/ 6165 w 9807"/>
                <a:gd name="connsiteY35" fmla="*/ 7397 h 10000"/>
                <a:gd name="connsiteX36" fmla="*/ 6305 w 9807"/>
                <a:gd name="connsiteY36" fmla="*/ 8019 h 10000"/>
                <a:gd name="connsiteX37" fmla="*/ 6605 w 9807"/>
                <a:gd name="connsiteY37" fmla="*/ 7319 h 10000"/>
                <a:gd name="connsiteX38" fmla="*/ 6872 w 9807"/>
                <a:gd name="connsiteY38" fmla="*/ 6853 h 10000"/>
                <a:gd name="connsiteX39" fmla="*/ 6951 w 9807"/>
                <a:gd name="connsiteY39" fmla="*/ 6775 h 10000"/>
                <a:gd name="connsiteX40" fmla="*/ 7064 w 9807"/>
                <a:gd name="connsiteY40" fmla="*/ 6931 h 10000"/>
                <a:gd name="connsiteX41" fmla="*/ 7241 w 9807"/>
                <a:gd name="connsiteY41" fmla="*/ 6775 h 10000"/>
                <a:gd name="connsiteX42" fmla="*/ 7470 w 9807"/>
                <a:gd name="connsiteY42" fmla="*/ 7011 h 10000"/>
                <a:gd name="connsiteX43" fmla="*/ 7660 w 9807"/>
                <a:gd name="connsiteY43" fmla="*/ 7863 h 10000"/>
                <a:gd name="connsiteX44" fmla="*/ 7788 w 9807"/>
                <a:gd name="connsiteY44" fmla="*/ 8562 h 10000"/>
                <a:gd name="connsiteX45" fmla="*/ 8008 w 9807"/>
                <a:gd name="connsiteY45" fmla="*/ 8795 h 10000"/>
                <a:gd name="connsiteX46" fmla="*/ 8138 w 9807"/>
                <a:gd name="connsiteY46" fmla="*/ 8950 h 10000"/>
                <a:gd name="connsiteX47" fmla="*/ 8296 w 9807"/>
                <a:gd name="connsiteY47" fmla="*/ 9494 h 10000"/>
                <a:gd name="connsiteX48" fmla="*/ 8428 w 9807"/>
                <a:gd name="connsiteY48" fmla="*/ 9494 h 10000"/>
                <a:gd name="connsiteX49" fmla="*/ 8595 w 9807"/>
                <a:gd name="connsiteY49" fmla="*/ 9417 h 10000"/>
                <a:gd name="connsiteX50" fmla="*/ 8706 w 9807"/>
                <a:gd name="connsiteY50" fmla="*/ 9417 h 10000"/>
                <a:gd name="connsiteX51" fmla="*/ 8836 w 9807"/>
                <a:gd name="connsiteY51" fmla="*/ 9961 h 10000"/>
                <a:gd name="connsiteX52" fmla="*/ 8894 w 9807"/>
                <a:gd name="connsiteY52" fmla="*/ 9961 h 10000"/>
                <a:gd name="connsiteX53" fmla="*/ 9024 w 9807"/>
                <a:gd name="connsiteY53" fmla="*/ 9803 h 10000"/>
                <a:gd name="connsiteX54" fmla="*/ 9134 w 9807"/>
                <a:gd name="connsiteY54" fmla="*/ 9803 h 10000"/>
                <a:gd name="connsiteX55" fmla="*/ 9085 w 9807"/>
                <a:gd name="connsiteY55" fmla="*/ 8641 h 10000"/>
                <a:gd name="connsiteX56" fmla="*/ 9365 w 9807"/>
                <a:gd name="connsiteY56" fmla="*/ 6310 h 10000"/>
                <a:gd name="connsiteX57" fmla="*/ 9612 w 9807"/>
                <a:gd name="connsiteY57" fmla="*/ 5635 h 10000"/>
                <a:gd name="connsiteX58" fmla="*/ 9807 w 9807"/>
                <a:gd name="connsiteY58" fmla="*/ 5532 h 10000"/>
                <a:gd name="connsiteX0" fmla="*/ 0 w 9801"/>
                <a:gd name="connsiteY0" fmla="*/ 5066 h 10000"/>
                <a:gd name="connsiteX1" fmla="*/ 101 w 9801"/>
                <a:gd name="connsiteY1" fmla="*/ 4287 h 10000"/>
                <a:gd name="connsiteX2" fmla="*/ 163 w 9801"/>
                <a:gd name="connsiteY2" fmla="*/ 2967 h 10000"/>
                <a:gd name="connsiteX3" fmla="*/ 224 w 9801"/>
                <a:gd name="connsiteY3" fmla="*/ 2581 h 10000"/>
                <a:gd name="connsiteX4" fmla="*/ 357 w 9801"/>
                <a:gd name="connsiteY4" fmla="*/ 2193 h 10000"/>
                <a:gd name="connsiteX5" fmla="*/ 406 w 9801"/>
                <a:gd name="connsiteY5" fmla="*/ 1646 h 10000"/>
                <a:gd name="connsiteX6" fmla="*/ 464 w 9801"/>
                <a:gd name="connsiteY6" fmla="*/ 713 h 10000"/>
                <a:gd name="connsiteX7" fmla="*/ 566 w 9801"/>
                <a:gd name="connsiteY7" fmla="*/ 95 h 10000"/>
                <a:gd name="connsiteX8" fmla="*/ 681 w 9801"/>
                <a:gd name="connsiteY8" fmla="*/ 17 h 10000"/>
                <a:gd name="connsiteX9" fmla="*/ 886 w 9801"/>
                <a:gd name="connsiteY9" fmla="*/ 327 h 10000"/>
                <a:gd name="connsiteX10" fmla="*/ 1146 w 9801"/>
                <a:gd name="connsiteY10" fmla="*/ 250 h 10000"/>
                <a:gd name="connsiteX11" fmla="*/ 1493 w 9801"/>
                <a:gd name="connsiteY11" fmla="*/ 17 h 10000"/>
                <a:gd name="connsiteX12" fmla="*/ 1798 w 9801"/>
                <a:gd name="connsiteY12" fmla="*/ 17 h 10000"/>
                <a:gd name="connsiteX13" fmla="*/ 2000 w 9801"/>
                <a:gd name="connsiteY13" fmla="*/ 95 h 10000"/>
                <a:gd name="connsiteX14" fmla="*/ 2142 w 9801"/>
                <a:gd name="connsiteY14" fmla="*/ 95 h 10000"/>
                <a:gd name="connsiteX15" fmla="*/ 2275 w 9801"/>
                <a:gd name="connsiteY15" fmla="*/ 250 h 10000"/>
                <a:gd name="connsiteX16" fmla="*/ 2448 w 9801"/>
                <a:gd name="connsiteY16" fmla="*/ 557 h 10000"/>
                <a:gd name="connsiteX17" fmla="*/ 2632 w 9801"/>
                <a:gd name="connsiteY17" fmla="*/ 635 h 10000"/>
                <a:gd name="connsiteX18" fmla="*/ 2793 w 9801"/>
                <a:gd name="connsiteY18" fmla="*/ 1103 h 10000"/>
                <a:gd name="connsiteX19" fmla="*/ 2954 w 9801"/>
                <a:gd name="connsiteY19" fmla="*/ 1879 h 10000"/>
                <a:gd name="connsiteX20" fmla="*/ 3128 w 9801"/>
                <a:gd name="connsiteY20" fmla="*/ 3048 h 10000"/>
                <a:gd name="connsiteX21" fmla="*/ 3259 w 9801"/>
                <a:gd name="connsiteY21" fmla="*/ 3901 h 10000"/>
                <a:gd name="connsiteX22" fmla="*/ 3424 w 9801"/>
                <a:gd name="connsiteY22" fmla="*/ 4598 h 10000"/>
                <a:gd name="connsiteX23" fmla="*/ 3645 w 9801"/>
                <a:gd name="connsiteY23" fmla="*/ 4520 h 10000"/>
                <a:gd name="connsiteX24" fmla="*/ 3981 w 9801"/>
                <a:gd name="connsiteY24" fmla="*/ 4520 h 10000"/>
                <a:gd name="connsiteX25" fmla="*/ 4103 w 9801"/>
                <a:gd name="connsiteY25" fmla="*/ 3744 h 10000"/>
                <a:gd name="connsiteX26" fmla="*/ 4226 w 9801"/>
                <a:gd name="connsiteY26" fmla="*/ 3436 h 10000"/>
                <a:gd name="connsiteX27" fmla="*/ 4521 w 9801"/>
                <a:gd name="connsiteY27" fmla="*/ 3667 h 10000"/>
                <a:gd name="connsiteX28" fmla="*/ 4774 w 9801"/>
                <a:gd name="connsiteY28" fmla="*/ 4210 h 10000"/>
                <a:gd name="connsiteX29" fmla="*/ 4976 w 9801"/>
                <a:gd name="connsiteY29" fmla="*/ 5143 h 10000"/>
                <a:gd name="connsiteX30" fmla="*/ 4976 w 9801"/>
                <a:gd name="connsiteY30" fmla="*/ 5687 h 10000"/>
                <a:gd name="connsiteX31" fmla="*/ 5179 w 9801"/>
                <a:gd name="connsiteY31" fmla="*/ 5221 h 10000"/>
                <a:gd name="connsiteX32" fmla="*/ 5587 w 9801"/>
                <a:gd name="connsiteY32" fmla="*/ 6231 h 10000"/>
                <a:gd name="connsiteX33" fmla="*/ 5921 w 9801"/>
                <a:gd name="connsiteY33" fmla="*/ 6697 h 10000"/>
                <a:gd name="connsiteX34" fmla="*/ 6155 w 9801"/>
                <a:gd name="connsiteY34" fmla="*/ 7085 h 10000"/>
                <a:gd name="connsiteX35" fmla="*/ 6286 w 9801"/>
                <a:gd name="connsiteY35" fmla="*/ 7397 h 10000"/>
                <a:gd name="connsiteX36" fmla="*/ 6429 w 9801"/>
                <a:gd name="connsiteY36" fmla="*/ 8019 h 10000"/>
                <a:gd name="connsiteX37" fmla="*/ 6735 w 9801"/>
                <a:gd name="connsiteY37" fmla="*/ 7319 h 10000"/>
                <a:gd name="connsiteX38" fmla="*/ 7007 w 9801"/>
                <a:gd name="connsiteY38" fmla="*/ 6853 h 10000"/>
                <a:gd name="connsiteX39" fmla="*/ 7088 w 9801"/>
                <a:gd name="connsiteY39" fmla="*/ 6775 h 10000"/>
                <a:gd name="connsiteX40" fmla="*/ 7203 w 9801"/>
                <a:gd name="connsiteY40" fmla="*/ 6931 h 10000"/>
                <a:gd name="connsiteX41" fmla="*/ 7384 w 9801"/>
                <a:gd name="connsiteY41" fmla="*/ 6775 h 10000"/>
                <a:gd name="connsiteX42" fmla="*/ 7617 w 9801"/>
                <a:gd name="connsiteY42" fmla="*/ 7011 h 10000"/>
                <a:gd name="connsiteX43" fmla="*/ 7811 w 9801"/>
                <a:gd name="connsiteY43" fmla="*/ 7863 h 10000"/>
                <a:gd name="connsiteX44" fmla="*/ 7941 w 9801"/>
                <a:gd name="connsiteY44" fmla="*/ 8562 h 10000"/>
                <a:gd name="connsiteX45" fmla="*/ 8166 w 9801"/>
                <a:gd name="connsiteY45" fmla="*/ 8795 h 10000"/>
                <a:gd name="connsiteX46" fmla="*/ 8298 w 9801"/>
                <a:gd name="connsiteY46" fmla="*/ 8950 h 10000"/>
                <a:gd name="connsiteX47" fmla="*/ 8459 w 9801"/>
                <a:gd name="connsiteY47" fmla="*/ 9494 h 10000"/>
                <a:gd name="connsiteX48" fmla="*/ 8594 w 9801"/>
                <a:gd name="connsiteY48" fmla="*/ 9494 h 10000"/>
                <a:gd name="connsiteX49" fmla="*/ 8764 w 9801"/>
                <a:gd name="connsiteY49" fmla="*/ 9417 h 10000"/>
                <a:gd name="connsiteX50" fmla="*/ 8877 w 9801"/>
                <a:gd name="connsiteY50" fmla="*/ 9417 h 10000"/>
                <a:gd name="connsiteX51" fmla="*/ 9010 w 9801"/>
                <a:gd name="connsiteY51" fmla="*/ 9961 h 10000"/>
                <a:gd name="connsiteX52" fmla="*/ 9069 w 9801"/>
                <a:gd name="connsiteY52" fmla="*/ 9961 h 10000"/>
                <a:gd name="connsiteX53" fmla="*/ 9202 w 9801"/>
                <a:gd name="connsiteY53" fmla="*/ 9803 h 10000"/>
                <a:gd name="connsiteX54" fmla="*/ 9314 w 9801"/>
                <a:gd name="connsiteY54" fmla="*/ 9803 h 10000"/>
                <a:gd name="connsiteX55" fmla="*/ 9264 w 9801"/>
                <a:gd name="connsiteY55" fmla="*/ 8641 h 10000"/>
                <a:gd name="connsiteX56" fmla="*/ 9549 w 9801"/>
                <a:gd name="connsiteY56" fmla="*/ 6310 h 10000"/>
                <a:gd name="connsiteX57" fmla="*/ 9801 w 9801"/>
                <a:gd name="connsiteY57" fmla="*/ 5635 h 10000"/>
                <a:gd name="connsiteX0" fmla="*/ 0 w 9743"/>
                <a:gd name="connsiteY0" fmla="*/ 5066 h 10000"/>
                <a:gd name="connsiteX1" fmla="*/ 103 w 9743"/>
                <a:gd name="connsiteY1" fmla="*/ 4287 h 10000"/>
                <a:gd name="connsiteX2" fmla="*/ 166 w 9743"/>
                <a:gd name="connsiteY2" fmla="*/ 2967 h 10000"/>
                <a:gd name="connsiteX3" fmla="*/ 229 w 9743"/>
                <a:gd name="connsiteY3" fmla="*/ 2581 h 10000"/>
                <a:gd name="connsiteX4" fmla="*/ 364 w 9743"/>
                <a:gd name="connsiteY4" fmla="*/ 2193 h 10000"/>
                <a:gd name="connsiteX5" fmla="*/ 414 w 9743"/>
                <a:gd name="connsiteY5" fmla="*/ 1646 h 10000"/>
                <a:gd name="connsiteX6" fmla="*/ 473 w 9743"/>
                <a:gd name="connsiteY6" fmla="*/ 713 h 10000"/>
                <a:gd name="connsiteX7" fmla="*/ 577 w 9743"/>
                <a:gd name="connsiteY7" fmla="*/ 95 h 10000"/>
                <a:gd name="connsiteX8" fmla="*/ 695 w 9743"/>
                <a:gd name="connsiteY8" fmla="*/ 17 h 10000"/>
                <a:gd name="connsiteX9" fmla="*/ 904 w 9743"/>
                <a:gd name="connsiteY9" fmla="*/ 327 h 10000"/>
                <a:gd name="connsiteX10" fmla="*/ 1169 w 9743"/>
                <a:gd name="connsiteY10" fmla="*/ 250 h 10000"/>
                <a:gd name="connsiteX11" fmla="*/ 1523 w 9743"/>
                <a:gd name="connsiteY11" fmla="*/ 17 h 10000"/>
                <a:gd name="connsiteX12" fmla="*/ 1835 w 9743"/>
                <a:gd name="connsiteY12" fmla="*/ 17 h 10000"/>
                <a:gd name="connsiteX13" fmla="*/ 2041 w 9743"/>
                <a:gd name="connsiteY13" fmla="*/ 95 h 10000"/>
                <a:gd name="connsiteX14" fmla="*/ 2185 w 9743"/>
                <a:gd name="connsiteY14" fmla="*/ 95 h 10000"/>
                <a:gd name="connsiteX15" fmla="*/ 2321 w 9743"/>
                <a:gd name="connsiteY15" fmla="*/ 250 h 10000"/>
                <a:gd name="connsiteX16" fmla="*/ 2498 w 9743"/>
                <a:gd name="connsiteY16" fmla="*/ 557 h 10000"/>
                <a:gd name="connsiteX17" fmla="*/ 2685 w 9743"/>
                <a:gd name="connsiteY17" fmla="*/ 635 h 10000"/>
                <a:gd name="connsiteX18" fmla="*/ 2850 w 9743"/>
                <a:gd name="connsiteY18" fmla="*/ 1103 h 10000"/>
                <a:gd name="connsiteX19" fmla="*/ 3014 w 9743"/>
                <a:gd name="connsiteY19" fmla="*/ 1879 h 10000"/>
                <a:gd name="connsiteX20" fmla="*/ 3192 w 9743"/>
                <a:gd name="connsiteY20" fmla="*/ 3048 h 10000"/>
                <a:gd name="connsiteX21" fmla="*/ 3325 w 9743"/>
                <a:gd name="connsiteY21" fmla="*/ 3901 h 10000"/>
                <a:gd name="connsiteX22" fmla="*/ 3494 w 9743"/>
                <a:gd name="connsiteY22" fmla="*/ 4598 h 10000"/>
                <a:gd name="connsiteX23" fmla="*/ 3719 w 9743"/>
                <a:gd name="connsiteY23" fmla="*/ 4520 h 10000"/>
                <a:gd name="connsiteX24" fmla="*/ 4062 w 9743"/>
                <a:gd name="connsiteY24" fmla="*/ 4520 h 10000"/>
                <a:gd name="connsiteX25" fmla="*/ 4186 w 9743"/>
                <a:gd name="connsiteY25" fmla="*/ 3744 h 10000"/>
                <a:gd name="connsiteX26" fmla="*/ 4312 w 9743"/>
                <a:gd name="connsiteY26" fmla="*/ 3436 h 10000"/>
                <a:gd name="connsiteX27" fmla="*/ 4613 w 9743"/>
                <a:gd name="connsiteY27" fmla="*/ 3667 h 10000"/>
                <a:gd name="connsiteX28" fmla="*/ 4871 w 9743"/>
                <a:gd name="connsiteY28" fmla="*/ 4210 h 10000"/>
                <a:gd name="connsiteX29" fmla="*/ 5077 w 9743"/>
                <a:gd name="connsiteY29" fmla="*/ 5143 h 10000"/>
                <a:gd name="connsiteX30" fmla="*/ 5077 w 9743"/>
                <a:gd name="connsiteY30" fmla="*/ 5687 h 10000"/>
                <a:gd name="connsiteX31" fmla="*/ 5284 w 9743"/>
                <a:gd name="connsiteY31" fmla="*/ 5221 h 10000"/>
                <a:gd name="connsiteX32" fmla="*/ 5700 w 9743"/>
                <a:gd name="connsiteY32" fmla="*/ 6231 h 10000"/>
                <a:gd name="connsiteX33" fmla="*/ 6041 w 9743"/>
                <a:gd name="connsiteY33" fmla="*/ 6697 h 10000"/>
                <a:gd name="connsiteX34" fmla="*/ 6280 w 9743"/>
                <a:gd name="connsiteY34" fmla="*/ 7085 h 10000"/>
                <a:gd name="connsiteX35" fmla="*/ 6414 w 9743"/>
                <a:gd name="connsiteY35" fmla="*/ 7397 h 10000"/>
                <a:gd name="connsiteX36" fmla="*/ 6560 w 9743"/>
                <a:gd name="connsiteY36" fmla="*/ 8019 h 10000"/>
                <a:gd name="connsiteX37" fmla="*/ 6872 w 9743"/>
                <a:gd name="connsiteY37" fmla="*/ 7319 h 10000"/>
                <a:gd name="connsiteX38" fmla="*/ 7149 w 9743"/>
                <a:gd name="connsiteY38" fmla="*/ 6853 h 10000"/>
                <a:gd name="connsiteX39" fmla="*/ 7232 w 9743"/>
                <a:gd name="connsiteY39" fmla="*/ 6775 h 10000"/>
                <a:gd name="connsiteX40" fmla="*/ 7349 w 9743"/>
                <a:gd name="connsiteY40" fmla="*/ 6931 h 10000"/>
                <a:gd name="connsiteX41" fmla="*/ 7534 w 9743"/>
                <a:gd name="connsiteY41" fmla="*/ 6775 h 10000"/>
                <a:gd name="connsiteX42" fmla="*/ 7772 w 9743"/>
                <a:gd name="connsiteY42" fmla="*/ 7011 h 10000"/>
                <a:gd name="connsiteX43" fmla="*/ 7970 w 9743"/>
                <a:gd name="connsiteY43" fmla="*/ 7863 h 10000"/>
                <a:gd name="connsiteX44" fmla="*/ 8102 w 9743"/>
                <a:gd name="connsiteY44" fmla="*/ 8562 h 10000"/>
                <a:gd name="connsiteX45" fmla="*/ 8332 w 9743"/>
                <a:gd name="connsiteY45" fmla="*/ 8795 h 10000"/>
                <a:gd name="connsiteX46" fmla="*/ 8466 w 9743"/>
                <a:gd name="connsiteY46" fmla="*/ 8950 h 10000"/>
                <a:gd name="connsiteX47" fmla="*/ 8631 w 9743"/>
                <a:gd name="connsiteY47" fmla="*/ 9494 h 10000"/>
                <a:gd name="connsiteX48" fmla="*/ 8768 w 9743"/>
                <a:gd name="connsiteY48" fmla="*/ 9494 h 10000"/>
                <a:gd name="connsiteX49" fmla="*/ 8942 w 9743"/>
                <a:gd name="connsiteY49" fmla="*/ 9417 h 10000"/>
                <a:gd name="connsiteX50" fmla="*/ 9057 w 9743"/>
                <a:gd name="connsiteY50" fmla="*/ 9417 h 10000"/>
                <a:gd name="connsiteX51" fmla="*/ 9193 w 9743"/>
                <a:gd name="connsiteY51" fmla="*/ 9961 h 10000"/>
                <a:gd name="connsiteX52" fmla="*/ 9253 w 9743"/>
                <a:gd name="connsiteY52" fmla="*/ 9961 h 10000"/>
                <a:gd name="connsiteX53" fmla="*/ 9389 w 9743"/>
                <a:gd name="connsiteY53" fmla="*/ 9803 h 10000"/>
                <a:gd name="connsiteX54" fmla="*/ 9503 w 9743"/>
                <a:gd name="connsiteY54" fmla="*/ 9803 h 10000"/>
                <a:gd name="connsiteX55" fmla="*/ 9452 w 9743"/>
                <a:gd name="connsiteY55" fmla="*/ 8641 h 10000"/>
                <a:gd name="connsiteX56" fmla="*/ 9743 w 9743"/>
                <a:gd name="connsiteY56" fmla="*/ 6310 h 10000"/>
                <a:gd name="connsiteX0" fmla="*/ 0 w 9754"/>
                <a:gd name="connsiteY0" fmla="*/ 5066 h 10000"/>
                <a:gd name="connsiteX1" fmla="*/ 106 w 9754"/>
                <a:gd name="connsiteY1" fmla="*/ 4287 h 10000"/>
                <a:gd name="connsiteX2" fmla="*/ 170 w 9754"/>
                <a:gd name="connsiteY2" fmla="*/ 2967 h 10000"/>
                <a:gd name="connsiteX3" fmla="*/ 235 w 9754"/>
                <a:gd name="connsiteY3" fmla="*/ 2581 h 10000"/>
                <a:gd name="connsiteX4" fmla="*/ 374 w 9754"/>
                <a:gd name="connsiteY4" fmla="*/ 2193 h 10000"/>
                <a:gd name="connsiteX5" fmla="*/ 425 w 9754"/>
                <a:gd name="connsiteY5" fmla="*/ 1646 h 10000"/>
                <a:gd name="connsiteX6" fmla="*/ 485 w 9754"/>
                <a:gd name="connsiteY6" fmla="*/ 713 h 10000"/>
                <a:gd name="connsiteX7" fmla="*/ 592 w 9754"/>
                <a:gd name="connsiteY7" fmla="*/ 95 h 10000"/>
                <a:gd name="connsiteX8" fmla="*/ 713 w 9754"/>
                <a:gd name="connsiteY8" fmla="*/ 17 h 10000"/>
                <a:gd name="connsiteX9" fmla="*/ 928 w 9754"/>
                <a:gd name="connsiteY9" fmla="*/ 327 h 10000"/>
                <a:gd name="connsiteX10" fmla="*/ 1200 w 9754"/>
                <a:gd name="connsiteY10" fmla="*/ 250 h 10000"/>
                <a:gd name="connsiteX11" fmla="*/ 1563 w 9754"/>
                <a:gd name="connsiteY11" fmla="*/ 17 h 10000"/>
                <a:gd name="connsiteX12" fmla="*/ 1883 w 9754"/>
                <a:gd name="connsiteY12" fmla="*/ 17 h 10000"/>
                <a:gd name="connsiteX13" fmla="*/ 2095 w 9754"/>
                <a:gd name="connsiteY13" fmla="*/ 95 h 10000"/>
                <a:gd name="connsiteX14" fmla="*/ 2243 w 9754"/>
                <a:gd name="connsiteY14" fmla="*/ 95 h 10000"/>
                <a:gd name="connsiteX15" fmla="*/ 2382 w 9754"/>
                <a:gd name="connsiteY15" fmla="*/ 250 h 10000"/>
                <a:gd name="connsiteX16" fmla="*/ 2564 w 9754"/>
                <a:gd name="connsiteY16" fmla="*/ 557 h 10000"/>
                <a:gd name="connsiteX17" fmla="*/ 2756 w 9754"/>
                <a:gd name="connsiteY17" fmla="*/ 635 h 10000"/>
                <a:gd name="connsiteX18" fmla="*/ 2925 w 9754"/>
                <a:gd name="connsiteY18" fmla="*/ 1103 h 10000"/>
                <a:gd name="connsiteX19" fmla="*/ 3094 w 9754"/>
                <a:gd name="connsiteY19" fmla="*/ 1879 h 10000"/>
                <a:gd name="connsiteX20" fmla="*/ 3276 w 9754"/>
                <a:gd name="connsiteY20" fmla="*/ 3048 h 10000"/>
                <a:gd name="connsiteX21" fmla="*/ 3413 w 9754"/>
                <a:gd name="connsiteY21" fmla="*/ 3901 h 10000"/>
                <a:gd name="connsiteX22" fmla="*/ 3586 w 9754"/>
                <a:gd name="connsiteY22" fmla="*/ 4598 h 10000"/>
                <a:gd name="connsiteX23" fmla="*/ 3817 w 9754"/>
                <a:gd name="connsiteY23" fmla="*/ 4520 h 10000"/>
                <a:gd name="connsiteX24" fmla="*/ 4169 w 9754"/>
                <a:gd name="connsiteY24" fmla="*/ 4520 h 10000"/>
                <a:gd name="connsiteX25" fmla="*/ 4296 w 9754"/>
                <a:gd name="connsiteY25" fmla="*/ 3744 h 10000"/>
                <a:gd name="connsiteX26" fmla="*/ 4426 w 9754"/>
                <a:gd name="connsiteY26" fmla="*/ 3436 h 10000"/>
                <a:gd name="connsiteX27" fmla="*/ 4735 w 9754"/>
                <a:gd name="connsiteY27" fmla="*/ 3667 h 10000"/>
                <a:gd name="connsiteX28" fmla="*/ 4999 w 9754"/>
                <a:gd name="connsiteY28" fmla="*/ 4210 h 10000"/>
                <a:gd name="connsiteX29" fmla="*/ 5211 w 9754"/>
                <a:gd name="connsiteY29" fmla="*/ 5143 h 10000"/>
                <a:gd name="connsiteX30" fmla="*/ 5211 w 9754"/>
                <a:gd name="connsiteY30" fmla="*/ 5687 h 10000"/>
                <a:gd name="connsiteX31" fmla="*/ 5423 w 9754"/>
                <a:gd name="connsiteY31" fmla="*/ 5221 h 10000"/>
                <a:gd name="connsiteX32" fmla="*/ 5850 w 9754"/>
                <a:gd name="connsiteY32" fmla="*/ 6231 h 10000"/>
                <a:gd name="connsiteX33" fmla="*/ 6200 w 9754"/>
                <a:gd name="connsiteY33" fmla="*/ 6697 h 10000"/>
                <a:gd name="connsiteX34" fmla="*/ 6446 w 9754"/>
                <a:gd name="connsiteY34" fmla="*/ 7085 h 10000"/>
                <a:gd name="connsiteX35" fmla="*/ 6583 w 9754"/>
                <a:gd name="connsiteY35" fmla="*/ 7397 h 10000"/>
                <a:gd name="connsiteX36" fmla="*/ 6733 w 9754"/>
                <a:gd name="connsiteY36" fmla="*/ 8019 h 10000"/>
                <a:gd name="connsiteX37" fmla="*/ 7053 w 9754"/>
                <a:gd name="connsiteY37" fmla="*/ 7319 h 10000"/>
                <a:gd name="connsiteX38" fmla="*/ 7338 w 9754"/>
                <a:gd name="connsiteY38" fmla="*/ 6853 h 10000"/>
                <a:gd name="connsiteX39" fmla="*/ 7423 w 9754"/>
                <a:gd name="connsiteY39" fmla="*/ 6775 h 10000"/>
                <a:gd name="connsiteX40" fmla="*/ 7543 w 9754"/>
                <a:gd name="connsiteY40" fmla="*/ 6931 h 10000"/>
                <a:gd name="connsiteX41" fmla="*/ 7733 w 9754"/>
                <a:gd name="connsiteY41" fmla="*/ 6775 h 10000"/>
                <a:gd name="connsiteX42" fmla="*/ 7977 w 9754"/>
                <a:gd name="connsiteY42" fmla="*/ 7011 h 10000"/>
                <a:gd name="connsiteX43" fmla="*/ 8180 w 9754"/>
                <a:gd name="connsiteY43" fmla="*/ 7863 h 10000"/>
                <a:gd name="connsiteX44" fmla="*/ 8316 w 9754"/>
                <a:gd name="connsiteY44" fmla="*/ 8562 h 10000"/>
                <a:gd name="connsiteX45" fmla="*/ 8552 w 9754"/>
                <a:gd name="connsiteY45" fmla="*/ 8795 h 10000"/>
                <a:gd name="connsiteX46" fmla="*/ 8689 w 9754"/>
                <a:gd name="connsiteY46" fmla="*/ 8950 h 10000"/>
                <a:gd name="connsiteX47" fmla="*/ 8859 w 9754"/>
                <a:gd name="connsiteY47" fmla="*/ 9494 h 10000"/>
                <a:gd name="connsiteX48" fmla="*/ 8999 w 9754"/>
                <a:gd name="connsiteY48" fmla="*/ 9494 h 10000"/>
                <a:gd name="connsiteX49" fmla="*/ 9178 w 9754"/>
                <a:gd name="connsiteY49" fmla="*/ 9417 h 10000"/>
                <a:gd name="connsiteX50" fmla="*/ 9296 w 9754"/>
                <a:gd name="connsiteY50" fmla="*/ 9417 h 10000"/>
                <a:gd name="connsiteX51" fmla="*/ 9435 w 9754"/>
                <a:gd name="connsiteY51" fmla="*/ 9961 h 10000"/>
                <a:gd name="connsiteX52" fmla="*/ 9497 w 9754"/>
                <a:gd name="connsiteY52" fmla="*/ 9961 h 10000"/>
                <a:gd name="connsiteX53" fmla="*/ 9637 w 9754"/>
                <a:gd name="connsiteY53" fmla="*/ 9803 h 10000"/>
                <a:gd name="connsiteX54" fmla="*/ 9754 w 9754"/>
                <a:gd name="connsiteY54" fmla="*/ 9803 h 10000"/>
                <a:gd name="connsiteX55" fmla="*/ 9701 w 9754"/>
                <a:gd name="connsiteY55" fmla="*/ 8641 h 10000"/>
                <a:gd name="connsiteX0" fmla="*/ 0 w 10000"/>
                <a:gd name="connsiteY0" fmla="*/ 5066 h 9973"/>
                <a:gd name="connsiteX1" fmla="*/ 109 w 10000"/>
                <a:gd name="connsiteY1" fmla="*/ 4287 h 9973"/>
                <a:gd name="connsiteX2" fmla="*/ 174 w 10000"/>
                <a:gd name="connsiteY2" fmla="*/ 2967 h 9973"/>
                <a:gd name="connsiteX3" fmla="*/ 241 w 10000"/>
                <a:gd name="connsiteY3" fmla="*/ 2581 h 9973"/>
                <a:gd name="connsiteX4" fmla="*/ 383 w 10000"/>
                <a:gd name="connsiteY4" fmla="*/ 2193 h 9973"/>
                <a:gd name="connsiteX5" fmla="*/ 436 w 10000"/>
                <a:gd name="connsiteY5" fmla="*/ 1646 h 9973"/>
                <a:gd name="connsiteX6" fmla="*/ 497 w 10000"/>
                <a:gd name="connsiteY6" fmla="*/ 713 h 9973"/>
                <a:gd name="connsiteX7" fmla="*/ 607 w 10000"/>
                <a:gd name="connsiteY7" fmla="*/ 95 h 9973"/>
                <a:gd name="connsiteX8" fmla="*/ 731 w 10000"/>
                <a:gd name="connsiteY8" fmla="*/ 17 h 9973"/>
                <a:gd name="connsiteX9" fmla="*/ 951 w 10000"/>
                <a:gd name="connsiteY9" fmla="*/ 327 h 9973"/>
                <a:gd name="connsiteX10" fmla="*/ 1230 w 10000"/>
                <a:gd name="connsiteY10" fmla="*/ 250 h 9973"/>
                <a:gd name="connsiteX11" fmla="*/ 1602 w 10000"/>
                <a:gd name="connsiteY11" fmla="*/ 17 h 9973"/>
                <a:gd name="connsiteX12" fmla="*/ 1930 w 10000"/>
                <a:gd name="connsiteY12" fmla="*/ 17 h 9973"/>
                <a:gd name="connsiteX13" fmla="*/ 2148 w 10000"/>
                <a:gd name="connsiteY13" fmla="*/ 95 h 9973"/>
                <a:gd name="connsiteX14" fmla="*/ 2300 w 10000"/>
                <a:gd name="connsiteY14" fmla="*/ 95 h 9973"/>
                <a:gd name="connsiteX15" fmla="*/ 2442 w 10000"/>
                <a:gd name="connsiteY15" fmla="*/ 250 h 9973"/>
                <a:gd name="connsiteX16" fmla="*/ 2629 w 10000"/>
                <a:gd name="connsiteY16" fmla="*/ 557 h 9973"/>
                <a:gd name="connsiteX17" fmla="*/ 2826 w 10000"/>
                <a:gd name="connsiteY17" fmla="*/ 635 h 9973"/>
                <a:gd name="connsiteX18" fmla="*/ 2999 w 10000"/>
                <a:gd name="connsiteY18" fmla="*/ 1103 h 9973"/>
                <a:gd name="connsiteX19" fmla="*/ 3172 w 10000"/>
                <a:gd name="connsiteY19" fmla="*/ 1879 h 9973"/>
                <a:gd name="connsiteX20" fmla="*/ 3359 w 10000"/>
                <a:gd name="connsiteY20" fmla="*/ 3048 h 9973"/>
                <a:gd name="connsiteX21" fmla="*/ 3499 w 10000"/>
                <a:gd name="connsiteY21" fmla="*/ 3901 h 9973"/>
                <a:gd name="connsiteX22" fmla="*/ 3676 w 10000"/>
                <a:gd name="connsiteY22" fmla="*/ 4598 h 9973"/>
                <a:gd name="connsiteX23" fmla="*/ 3913 w 10000"/>
                <a:gd name="connsiteY23" fmla="*/ 4520 h 9973"/>
                <a:gd name="connsiteX24" fmla="*/ 4274 w 10000"/>
                <a:gd name="connsiteY24" fmla="*/ 4520 h 9973"/>
                <a:gd name="connsiteX25" fmla="*/ 4404 w 10000"/>
                <a:gd name="connsiteY25" fmla="*/ 3744 h 9973"/>
                <a:gd name="connsiteX26" fmla="*/ 4538 w 10000"/>
                <a:gd name="connsiteY26" fmla="*/ 3436 h 9973"/>
                <a:gd name="connsiteX27" fmla="*/ 4854 w 10000"/>
                <a:gd name="connsiteY27" fmla="*/ 3667 h 9973"/>
                <a:gd name="connsiteX28" fmla="*/ 5125 w 10000"/>
                <a:gd name="connsiteY28" fmla="*/ 4210 h 9973"/>
                <a:gd name="connsiteX29" fmla="*/ 5342 w 10000"/>
                <a:gd name="connsiteY29" fmla="*/ 5143 h 9973"/>
                <a:gd name="connsiteX30" fmla="*/ 5342 w 10000"/>
                <a:gd name="connsiteY30" fmla="*/ 5687 h 9973"/>
                <a:gd name="connsiteX31" fmla="*/ 5560 w 10000"/>
                <a:gd name="connsiteY31" fmla="*/ 5221 h 9973"/>
                <a:gd name="connsiteX32" fmla="*/ 5998 w 10000"/>
                <a:gd name="connsiteY32" fmla="*/ 6231 h 9973"/>
                <a:gd name="connsiteX33" fmla="*/ 6356 w 10000"/>
                <a:gd name="connsiteY33" fmla="*/ 6697 h 9973"/>
                <a:gd name="connsiteX34" fmla="*/ 6609 w 10000"/>
                <a:gd name="connsiteY34" fmla="*/ 7085 h 9973"/>
                <a:gd name="connsiteX35" fmla="*/ 6749 w 10000"/>
                <a:gd name="connsiteY35" fmla="*/ 7397 h 9973"/>
                <a:gd name="connsiteX36" fmla="*/ 6903 w 10000"/>
                <a:gd name="connsiteY36" fmla="*/ 8019 h 9973"/>
                <a:gd name="connsiteX37" fmla="*/ 7231 w 10000"/>
                <a:gd name="connsiteY37" fmla="*/ 7319 h 9973"/>
                <a:gd name="connsiteX38" fmla="*/ 7523 w 10000"/>
                <a:gd name="connsiteY38" fmla="*/ 6853 h 9973"/>
                <a:gd name="connsiteX39" fmla="*/ 7610 w 10000"/>
                <a:gd name="connsiteY39" fmla="*/ 6775 h 9973"/>
                <a:gd name="connsiteX40" fmla="*/ 7733 w 10000"/>
                <a:gd name="connsiteY40" fmla="*/ 6931 h 9973"/>
                <a:gd name="connsiteX41" fmla="*/ 7928 w 10000"/>
                <a:gd name="connsiteY41" fmla="*/ 6775 h 9973"/>
                <a:gd name="connsiteX42" fmla="*/ 8178 w 10000"/>
                <a:gd name="connsiteY42" fmla="*/ 7011 h 9973"/>
                <a:gd name="connsiteX43" fmla="*/ 8386 w 10000"/>
                <a:gd name="connsiteY43" fmla="*/ 7863 h 9973"/>
                <a:gd name="connsiteX44" fmla="*/ 8526 w 10000"/>
                <a:gd name="connsiteY44" fmla="*/ 8562 h 9973"/>
                <a:gd name="connsiteX45" fmla="*/ 8768 w 10000"/>
                <a:gd name="connsiteY45" fmla="*/ 8795 h 9973"/>
                <a:gd name="connsiteX46" fmla="*/ 8908 w 10000"/>
                <a:gd name="connsiteY46" fmla="*/ 8950 h 9973"/>
                <a:gd name="connsiteX47" fmla="*/ 9082 w 10000"/>
                <a:gd name="connsiteY47" fmla="*/ 9494 h 9973"/>
                <a:gd name="connsiteX48" fmla="*/ 9226 w 10000"/>
                <a:gd name="connsiteY48" fmla="*/ 9494 h 9973"/>
                <a:gd name="connsiteX49" fmla="*/ 9409 w 10000"/>
                <a:gd name="connsiteY49" fmla="*/ 9417 h 9973"/>
                <a:gd name="connsiteX50" fmla="*/ 9530 w 10000"/>
                <a:gd name="connsiteY50" fmla="*/ 9417 h 9973"/>
                <a:gd name="connsiteX51" fmla="*/ 9673 w 10000"/>
                <a:gd name="connsiteY51" fmla="*/ 9961 h 9973"/>
                <a:gd name="connsiteX52" fmla="*/ 9880 w 10000"/>
                <a:gd name="connsiteY52" fmla="*/ 9803 h 9973"/>
                <a:gd name="connsiteX53" fmla="*/ 10000 w 10000"/>
                <a:gd name="connsiteY53" fmla="*/ 9803 h 9973"/>
                <a:gd name="connsiteX54" fmla="*/ 9946 w 10000"/>
                <a:gd name="connsiteY54" fmla="*/ 8641 h 9973"/>
                <a:gd name="connsiteX0" fmla="*/ 0 w 10000"/>
                <a:gd name="connsiteY0" fmla="*/ 5080 h 10025"/>
                <a:gd name="connsiteX1" fmla="*/ 109 w 10000"/>
                <a:gd name="connsiteY1" fmla="*/ 4299 h 10025"/>
                <a:gd name="connsiteX2" fmla="*/ 174 w 10000"/>
                <a:gd name="connsiteY2" fmla="*/ 2975 h 10025"/>
                <a:gd name="connsiteX3" fmla="*/ 241 w 10000"/>
                <a:gd name="connsiteY3" fmla="*/ 2588 h 10025"/>
                <a:gd name="connsiteX4" fmla="*/ 383 w 10000"/>
                <a:gd name="connsiteY4" fmla="*/ 2199 h 10025"/>
                <a:gd name="connsiteX5" fmla="*/ 436 w 10000"/>
                <a:gd name="connsiteY5" fmla="*/ 1650 h 10025"/>
                <a:gd name="connsiteX6" fmla="*/ 497 w 10000"/>
                <a:gd name="connsiteY6" fmla="*/ 715 h 10025"/>
                <a:gd name="connsiteX7" fmla="*/ 607 w 10000"/>
                <a:gd name="connsiteY7" fmla="*/ 95 h 10025"/>
                <a:gd name="connsiteX8" fmla="*/ 731 w 10000"/>
                <a:gd name="connsiteY8" fmla="*/ 17 h 10025"/>
                <a:gd name="connsiteX9" fmla="*/ 951 w 10000"/>
                <a:gd name="connsiteY9" fmla="*/ 328 h 10025"/>
                <a:gd name="connsiteX10" fmla="*/ 1230 w 10000"/>
                <a:gd name="connsiteY10" fmla="*/ 251 h 10025"/>
                <a:gd name="connsiteX11" fmla="*/ 1602 w 10000"/>
                <a:gd name="connsiteY11" fmla="*/ 17 h 10025"/>
                <a:gd name="connsiteX12" fmla="*/ 1930 w 10000"/>
                <a:gd name="connsiteY12" fmla="*/ 17 h 10025"/>
                <a:gd name="connsiteX13" fmla="*/ 2148 w 10000"/>
                <a:gd name="connsiteY13" fmla="*/ 95 h 10025"/>
                <a:gd name="connsiteX14" fmla="*/ 2300 w 10000"/>
                <a:gd name="connsiteY14" fmla="*/ 95 h 10025"/>
                <a:gd name="connsiteX15" fmla="*/ 2442 w 10000"/>
                <a:gd name="connsiteY15" fmla="*/ 251 h 10025"/>
                <a:gd name="connsiteX16" fmla="*/ 2629 w 10000"/>
                <a:gd name="connsiteY16" fmla="*/ 559 h 10025"/>
                <a:gd name="connsiteX17" fmla="*/ 2826 w 10000"/>
                <a:gd name="connsiteY17" fmla="*/ 637 h 10025"/>
                <a:gd name="connsiteX18" fmla="*/ 2999 w 10000"/>
                <a:gd name="connsiteY18" fmla="*/ 1106 h 10025"/>
                <a:gd name="connsiteX19" fmla="*/ 3172 w 10000"/>
                <a:gd name="connsiteY19" fmla="*/ 1884 h 10025"/>
                <a:gd name="connsiteX20" fmla="*/ 3359 w 10000"/>
                <a:gd name="connsiteY20" fmla="*/ 3056 h 10025"/>
                <a:gd name="connsiteX21" fmla="*/ 3499 w 10000"/>
                <a:gd name="connsiteY21" fmla="*/ 3912 h 10025"/>
                <a:gd name="connsiteX22" fmla="*/ 3676 w 10000"/>
                <a:gd name="connsiteY22" fmla="*/ 4610 h 10025"/>
                <a:gd name="connsiteX23" fmla="*/ 3913 w 10000"/>
                <a:gd name="connsiteY23" fmla="*/ 4532 h 10025"/>
                <a:gd name="connsiteX24" fmla="*/ 4274 w 10000"/>
                <a:gd name="connsiteY24" fmla="*/ 4532 h 10025"/>
                <a:gd name="connsiteX25" fmla="*/ 4404 w 10000"/>
                <a:gd name="connsiteY25" fmla="*/ 3754 h 10025"/>
                <a:gd name="connsiteX26" fmla="*/ 4538 w 10000"/>
                <a:gd name="connsiteY26" fmla="*/ 3445 h 10025"/>
                <a:gd name="connsiteX27" fmla="*/ 4854 w 10000"/>
                <a:gd name="connsiteY27" fmla="*/ 3677 h 10025"/>
                <a:gd name="connsiteX28" fmla="*/ 5125 w 10000"/>
                <a:gd name="connsiteY28" fmla="*/ 4221 h 10025"/>
                <a:gd name="connsiteX29" fmla="*/ 5342 w 10000"/>
                <a:gd name="connsiteY29" fmla="*/ 5157 h 10025"/>
                <a:gd name="connsiteX30" fmla="*/ 5342 w 10000"/>
                <a:gd name="connsiteY30" fmla="*/ 5702 h 10025"/>
                <a:gd name="connsiteX31" fmla="*/ 5560 w 10000"/>
                <a:gd name="connsiteY31" fmla="*/ 5235 h 10025"/>
                <a:gd name="connsiteX32" fmla="*/ 5998 w 10000"/>
                <a:gd name="connsiteY32" fmla="*/ 6248 h 10025"/>
                <a:gd name="connsiteX33" fmla="*/ 6356 w 10000"/>
                <a:gd name="connsiteY33" fmla="*/ 6715 h 10025"/>
                <a:gd name="connsiteX34" fmla="*/ 6609 w 10000"/>
                <a:gd name="connsiteY34" fmla="*/ 7104 h 10025"/>
                <a:gd name="connsiteX35" fmla="*/ 6749 w 10000"/>
                <a:gd name="connsiteY35" fmla="*/ 7417 h 10025"/>
                <a:gd name="connsiteX36" fmla="*/ 6903 w 10000"/>
                <a:gd name="connsiteY36" fmla="*/ 8041 h 10025"/>
                <a:gd name="connsiteX37" fmla="*/ 7231 w 10000"/>
                <a:gd name="connsiteY37" fmla="*/ 7339 h 10025"/>
                <a:gd name="connsiteX38" fmla="*/ 7523 w 10000"/>
                <a:gd name="connsiteY38" fmla="*/ 6872 h 10025"/>
                <a:gd name="connsiteX39" fmla="*/ 7610 w 10000"/>
                <a:gd name="connsiteY39" fmla="*/ 6793 h 10025"/>
                <a:gd name="connsiteX40" fmla="*/ 7733 w 10000"/>
                <a:gd name="connsiteY40" fmla="*/ 6950 h 10025"/>
                <a:gd name="connsiteX41" fmla="*/ 7928 w 10000"/>
                <a:gd name="connsiteY41" fmla="*/ 6793 h 10025"/>
                <a:gd name="connsiteX42" fmla="*/ 8178 w 10000"/>
                <a:gd name="connsiteY42" fmla="*/ 7030 h 10025"/>
                <a:gd name="connsiteX43" fmla="*/ 8386 w 10000"/>
                <a:gd name="connsiteY43" fmla="*/ 7884 h 10025"/>
                <a:gd name="connsiteX44" fmla="*/ 8526 w 10000"/>
                <a:gd name="connsiteY44" fmla="*/ 8585 h 10025"/>
                <a:gd name="connsiteX45" fmla="*/ 8768 w 10000"/>
                <a:gd name="connsiteY45" fmla="*/ 8819 h 10025"/>
                <a:gd name="connsiteX46" fmla="*/ 8908 w 10000"/>
                <a:gd name="connsiteY46" fmla="*/ 8974 h 10025"/>
                <a:gd name="connsiteX47" fmla="*/ 9082 w 10000"/>
                <a:gd name="connsiteY47" fmla="*/ 9520 h 10025"/>
                <a:gd name="connsiteX48" fmla="*/ 9226 w 10000"/>
                <a:gd name="connsiteY48" fmla="*/ 9520 h 10025"/>
                <a:gd name="connsiteX49" fmla="*/ 9409 w 10000"/>
                <a:gd name="connsiteY49" fmla="*/ 9442 h 10025"/>
                <a:gd name="connsiteX50" fmla="*/ 9530 w 10000"/>
                <a:gd name="connsiteY50" fmla="*/ 9442 h 10025"/>
                <a:gd name="connsiteX51" fmla="*/ 9673 w 10000"/>
                <a:gd name="connsiteY51" fmla="*/ 9988 h 10025"/>
                <a:gd name="connsiteX52" fmla="*/ 10000 w 10000"/>
                <a:gd name="connsiteY52" fmla="*/ 9830 h 10025"/>
                <a:gd name="connsiteX53" fmla="*/ 9946 w 10000"/>
                <a:gd name="connsiteY53" fmla="*/ 8664 h 10025"/>
                <a:gd name="connsiteX0" fmla="*/ 0 w 10000"/>
                <a:gd name="connsiteY0" fmla="*/ 5080 h 9853"/>
                <a:gd name="connsiteX1" fmla="*/ 109 w 10000"/>
                <a:gd name="connsiteY1" fmla="*/ 4299 h 9853"/>
                <a:gd name="connsiteX2" fmla="*/ 174 w 10000"/>
                <a:gd name="connsiteY2" fmla="*/ 2975 h 9853"/>
                <a:gd name="connsiteX3" fmla="*/ 241 w 10000"/>
                <a:gd name="connsiteY3" fmla="*/ 2588 h 9853"/>
                <a:gd name="connsiteX4" fmla="*/ 383 w 10000"/>
                <a:gd name="connsiteY4" fmla="*/ 2199 h 9853"/>
                <a:gd name="connsiteX5" fmla="*/ 436 w 10000"/>
                <a:gd name="connsiteY5" fmla="*/ 1650 h 9853"/>
                <a:gd name="connsiteX6" fmla="*/ 497 w 10000"/>
                <a:gd name="connsiteY6" fmla="*/ 715 h 9853"/>
                <a:gd name="connsiteX7" fmla="*/ 607 w 10000"/>
                <a:gd name="connsiteY7" fmla="*/ 95 h 9853"/>
                <a:gd name="connsiteX8" fmla="*/ 731 w 10000"/>
                <a:gd name="connsiteY8" fmla="*/ 17 h 9853"/>
                <a:gd name="connsiteX9" fmla="*/ 951 w 10000"/>
                <a:gd name="connsiteY9" fmla="*/ 328 h 9853"/>
                <a:gd name="connsiteX10" fmla="*/ 1230 w 10000"/>
                <a:gd name="connsiteY10" fmla="*/ 251 h 9853"/>
                <a:gd name="connsiteX11" fmla="*/ 1602 w 10000"/>
                <a:gd name="connsiteY11" fmla="*/ 17 h 9853"/>
                <a:gd name="connsiteX12" fmla="*/ 1930 w 10000"/>
                <a:gd name="connsiteY12" fmla="*/ 17 h 9853"/>
                <a:gd name="connsiteX13" fmla="*/ 2148 w 10000"/>
                <a:gd name="connsiteY13" fmla="*/ 95 h 9853"/>
                <a:gd name="connsiteX14" fmla="*/ 2300 w 10000"/>
                <a:gd name="connsiteY14" fmla="*/ 95 h 9853"/>
                <a:gd name="connsiteX15" fmla="*/ 2442 w 10000"/>
                <a:gd name="connsiteY15" fmla="*/ 251 h 9853"/>
                <a:gd name="connsiteX16" fmla="*/ 2629 w 10000"/>
                <a:gd name="connsiteY16" fmla="*/ 559 h 9853"/>
                <a:gd name="connsiteX17" fmla="*/ 2826 w 10000"/>
                <a:gd name="connsiteY17" fmla="*/ 637 h 9853"/>
                <a:gd name="connsiteX18" fmla="*/ 2999 w 10000"/>
                <a:gd name="connsiteY18" fmla="*/ 1106 h 9853"/>
                <a:gd name="connsiteX19" fmla="*/ 3172 w 10000"/>
                <a:gd name="connsiteY19" fmla="*/ 1884 h 9853"/>
                <a:gd name="connsiteX20" fmla="*/ 3359 w 10000"/>
                <a:gd name="connsiteY20" fmla="*/ 3056 h 9853"/>
                <a:gd name="connsiteX21" fmla="*/ 3499 w 10000"/>
                <a:gd name="connsiteY21" fmla="*/ 3912 h 9853"/>
                <a:gd name="connsiteX22" fmla="*/ 3676 w 10000"/>
                <a:gd name="connsiteY22" fmla="*/ 4610 h 9853"/>
                <a:gd name="connsiteX23" fmla="*/ 3913 w 10000"/>
                <a:gd name="connsiteY23" fmla="*/ 4532 h 9853"/>
                <a:gd name="connsiteX24" fmla="*/ 4274 w 10000"/>
                <a:gd name="connsiteY24" fmla="*/ 4532 h 9853"/>
                <a:gd name="connsiteX25" fmla="*/ 4404 w 10000"/>
                <a:gd name="connsiteY25" fmla="*/ 3754 h 9853"/>
                <a:gd name="connsiteX26" fmla="*/ 4538 w 10000"/>
                <a:gd name="connsiteY26" fmla="*/ 3445 h 9853"/>
                <a:gd name="connsiteX27" fmla="*/ 4854 w 10000"/>
                <a:gd name="connsiteY27" fmla="*/ 3677 h 9853"/>
                <a:gd name="connsiteX28" fmla="*/ 5125 w 10000"/>
                <a:gd name="connsiteY28" fmla="*/ 4221 h 9853"/>
                <a:gd name="connsiteX29" fmla="*/ 5342 w 10000"/>
                <a:gd name="connsiteY29" fmla="*/ 5157 h 9853"/>
                <a:gd name="connsiteX30" fmla="*/ 5342 w 10000"/>
                <a:gd name="connsiteY30" fmla="*/ 5702 h 9853"/>
                <a:gd name="connsiteX31" fmla="*/ 5560 w 10000"/>
                <a:gd name="connsiteY31" fmla="*/ 5235 h 9853"/>
                <a:gd name="connsiteX32" fmla="*/ 5998 w 10000"/>
                <a:gd name="connsiteY32" fmla="*/ 6248 h 9853"/>
                <a:gd name="connsiteX33" fmla="*/ 6356 w 10000"/>
                <a:gd name="connsiteY33" fmla="*/ 6715 h 9853"/>
                <a:gd name="connsiteX34" fmla="*/ 6609 w 10000"/>
                <a:gd name="connsiteY34" fmla="*/ 7104 h 9853"/>
                <a:gd name="connsiteX35" fmla="*/ 6749 w 10000"/>
                <a:gd name="connsiteY35" fmla="*/ 7417 h 9853"/>
                <a:gd name="connsiteX36" fmla="*/ 6903 w 10000"/>
                <a:gd name="connsiteY36" fmla="*/ 8041 h 9853"/>
                <a:gd name="connsiteX37" fmla="*/ 7231 w 10000"/>
                <a:gd name="connsiteY37" fmla="*/ 7339 h 9853"/>
                <a:gd name="connsiteX38" fmla="*/ 7523 w 10000"/>
                <a:gd name="connsiteY38" fmla="*/ 6872 h 9853"/>
                <a:gd name="connsiteX39" fmla="*/ 7610 w 10000"/>
                <a:gd name="connsiteY39" fmla="*/ 6793 h 9853"/>
                <a:gd name="connsiteX40" fmla="*/ 7733 w 10000"/>
                <a:gd name="connsiteY40" fmla="*/ 6950 h 9853"/>
                <a:gd name="connsiteX41" fmla="*/ 7928 w 10000"/>
                <a:gd name="connsiteY41" fmla="*/ 6793 h 9853"/>
                <a:gd name="connsiteX42" fmla="*/ 8178 w 10000"/>
                <a:gd name="connsiteY42" fmla="*/ 7030 h 9853"/>
                <a:gd name="connsiteX43" fmla="*/ 8386 w 10000"/>
                <a:gd name="connsiteY43" fmla="*/ 7884 h 9853"/>
                <a:gd name="connsiteX44" fmla="*/ 8526 w 10000"/>
                <a:gd name="connsiteY44" fmla="*/ 8585 h 9853"/>
                <a:gd name="connsiteX45" fmla="*/ 8768 w 10000"/>
                <a:gd name="connsiteY45" fmla="*/ 8819 h 9853"/>
                <a:gd name="connsiteX46" fmla="*/ 8908 w 10000"/>
                <a:gd name="connsiteY46" fmla="*/ 8974 h 9853"/>
                <a:gd name="connsiteX47" fmla="*/ 9082 w 10000"/>
                <a:gd name="connsiteY47" fmla="*/ 9520 h 9853"/>
                <a:gd name="connsiteX48" fmla="*/ 9226 w 10000"/>
                <a:gd name="connsiteY48" fmla="*/ 9520 h 9853"/>
                <a:gd name="connsiteX49" fmla="*/ 9409 w 10000"/>
                <a:gd name="connsiteY49" fmla="*/ 9442 h 9853"/>
                <a:gd name="connsiteX50" fmla="*/ 9530 w 10000"/>
                <a:gd name="connsiteY50" fmla="*/ 9442 h 9853"/>
                <a:gd name="connsiteX51" fmla="*/ 10000 w 10000"/>
                <a:gd name="connsiteY51" fmla="*/ 9830 h 9853"/>
                <a:gd name="connsiteX52" fmla="*/ 9946 w 10000"/>
                <a:gd name="connsiteY52" fmla="*/ 8664 h 9853"/>
                <a:gd name="connsiteX0" fmla="*/ 0 w 9946"/>
                <a:gd name="connsiteY0" fmla="*/ 5156 h 9703"/>
                <a:gd name="connsiteX1" fmla="*/ 109 w 9946"/>
                <a:gd name="connsiteY1" fmla="*/ 4363 h 9703"/>
                <a:gd name="connsiteX2" fmla="*/ 174 w 9946"/>
                <a:gd name="connsiteY2" fmla="*/ 3019 h 9703"/>
                <a:gd name="connsiteX3" fmla="*/ 241 w 9946"/>
                <a:gd name="connsiteY3" fmla="*/ 2627 h 9703"/>
                <a:gd name="connsiteX4" fmla="*/ 383 w 9946"/>
                <a:gd name="connsiteY4" fmla="*/ 2232 h 9703"/>
                <a:gd name="connsiteX5" fmla="*/ 436 w 9946"/>
                <a:gd name="connsiteY5" fmla="*/ 1675 h 9703"/>
                <a:gd name="connsiteX6" fmla="*/ 497 w 9946"/>
                <a:gd name="connsiteY6" fmla="*/ 726 h 9703"/>
                <a:gd name="connsiteX7" fmla="*/ 607 w 9946"/>
                <a:gd name="connsiteY7" fmla="*/ 96 h 9703"/>
                <a:gd name="connsiteX8" fmla="*/ 731 w 9946"/>
                <a:gd name="connsiteY8" fmla="*/ 17 h 9703"/>
                <a:gd name="connsiteX9" fmla="*/ 951 w 9946"/>
                <a:gd name="connsiteY9" fmla="*/ 333 h 9703"/>
                <a:gd name="connsiteX10" fmla="*/ 1230 w 9946"/>
                <a:gd name="connsiteY10" fmla="*/ 255 h 9703"/>
                <a:gd name="connsiteX11" fmla="*/ 1602 w 9946"/>
                <a:gd name="connsiteY11" fmla="*/ 17 h 9703"/>
                <a:gd name="connsiteX12" fmla="*/ 1930 w 9946"/>
                <a:gd name="connsiteY12" fmla="*/ 17 h 9703"/>
                <a:gd name="connsiteX13" fmla="*/ 2148 w 9946"/>
                <a:gd name="connsiteY13" fmla="*/ 96 h 9703"/>
                <a:gd name="connsiteX14" fmla="*/ 2300 w 9946"/>
                <a:gd name="connsiteY14" fmla="*/ 96 h 9703"/>
                <a:gd name="connsiteX15" fmla="*/ 2442 w 9946"/>
                <a:gd name="connsiteY15" fmla="*/ 255 h 9703"/>
                <a:gd name="connsiteX16" fmla="*/ 2629 w 9946"/>
                <a:gd name="connsiteY16" fmla="*/ 567 h 9703"/>
                <a:gd name="connsiteX17" fmla="*/ 2826 w 9946"/>
                <a:gd name="connsiteY17" fmla="*/ 647 h 9703"/>
                <a:gd name="connsiteX18" fmla="*/ 2999 w 9946"/>
                <a:gd name="connsiteY18" fmla="*/ 1123 h 9703"/>
                <a:gd name="connsiteX19" fmla="*/ 3172 w 9946"/>
                <a:gd name="connsiteY19" fmla="*/ 1912 h 9703"/>
                <a:gd name="connsiteX20" fmla="*/ 3359 w 9946"/>
                <a:gd name="connsiteY20" fmla="*/ 3102 h 9703"/>
                <a:gd name="connsiteX21" fmla="*/ 3499 w 9946"/>
                <a:gd name="connsiteY21" fmla="*/ 3970 h 9703"/>
                <a:gd name="connsiteX22" fmla="*/ 3676 w 9946"/>
                <a:gd name="connsiteY22" fmla="*/ 4679 h 9703"/>
                <a:gd name="connsiteX23" fmla="*/ 3913 w 9946"/>
                <a:gd name="connsiteY23" fmla="*/ 4600 h 9703"/>
                <a:gd name="connsiteX24" fmla="*/ 4274 w 9946"/>
                <a:gd name="connsiteY24" fmla="*/ 4600 h 9703"/>
                <a:gd name="connsiteX25" fmla="*/ 4404 w 9946"/>
                <a:gd name="connsiteY25" fmla="*/ 3810 h 9703"/>
                <a:gd name="connsiteX26" fmla="*/ 4538 w 9946"/>
                <a:gd name="connsiteY26" fmla="*/ 3496 h 9703"/>
                <a:gd name="connsiteX27" fmla="*/ 4854 w 9946"/>
                <a:gd name="connsiteY27" fmla="*/ 3732 h 9703"/>
                <a:gd name="connsiteX28" fmla="*/ 5125 w 9946"/>
                <a:gd name="connsiteY28" fmla="*/ 4284 h 9703"/>
                <a:gd name="connsiteX29" fmla="*/ 5342 w 9946"/>
                <a:gd name="connsiteY29" fmla="*/ 5234 h 9703"/>
                <a:gd name="connsiteX30" fmla="*/ 5342 w 9946"/>
                <a:gd name="connsiteY30" fmla="*/ 5787 h 9703"/>
                <a:gd name="connsiteX31" fmla="*/ 5560 w 9946"/>
                <a:gd name="connsiteY31" fmla="*/ 5313 h 9703"/>
                <a:gd name="connsiteX32" fmla="*/ 5998 w 9946"/>
                <a:gd name="connsiteY32" fmla="*/ 6341 h 9703"/>
                <a:gd name="connsiteX33" fmla="*/ 6356 w 9946"/>
                <a:gd name="connsiteY33" fmla="*/ 6815 h 9703"/>
                <a:gd name="connsiteX34" fmla="*/ 6609 w 9946"/>
                <a:gd name="connsiteY34" fmla="*/ 7210 h 9703"/>
                <a:gd name="connsiteX35" fmla="*/ 6749 w 9946"/>
                <a:gd name="connsiteY35" fmla="*/ 7528 h 9703"/>
                <a:gd name="connsiteX36" fmla="*/ 6903 w 9946"/>
                <a:gd name="connsiteY36" fmla="*/ 8161 h 9703"/>
                <a:gd name="connsiteX37" fmla="*/ 7231 w 9946"/>
                <a:gd name="connsiteY37" fmla="*/ 7448 h 9703"/>
                <a:gd name="connsiteX38" fmla="*/ 7523 w 9946"/>
                <a:gd name="connsiteY38" fmla="*/ 6975 h 9703"/>
                <a:gd name="connsiteX39" fmla="*/ 7610 w 9946"/>
                <a:gd name="connsiteY39" fmla="*/ 6894 h 9703"/>
                <a:gd name="connsiteX40" fmla="*/ 7733 w 9946"/>
                <a:gd name="connsiteY40" fmla="*/ 7054 h 9703"/>
                <a:gd name="connsiteX41" fmla="*/ 7928 w 9946"/>
                <a:gd name="connsiteY41" fmla="*/ 6894 h 9703"/>
                <a:gd name="connsiteX42" fmla="*/ 8178 w 9946"/>
                <a:gd name="connsiteY42" fmla="*/ 7135 h 9703"/>
                <a:gd name="connsiteX43" fmla="*/ 8386 w 9946"/>
                <a:gd name="connsiteY43" fmla="*/ 8002 h 9703"/>
                <a:gd name="connsiteX44" fmla="*/ 8526 w 9946"/>
                <a:gd name="connsiteY44" fmla="*/ 8713 h 9703"/>
                <a:gd name="connsiteX45" fmla="*/ 8768 w 9946"/>
                <a:gd name="connsiteY45" fmla="*/ 8951 h 9703"/>
                <a:gd name="connsiteX46" fmla="*/ 8908 w 9946"/>
                <a:gd name="connsiteY46" fmla="*/ 9108 h 9703"/>
                <a:gd name="connsiteX47" fmla="*/ 9082 w 9946"/>
                <a:gd name="connsiteY47" fmla="*/ 9662 h 9703"/>
                <a:gd name="connsiteX48" fmla="*/ 9226 w 9946"/>
                <a:gd name="connsiteY48" fmla="*/ 9662 h 9703"/>
                <a:gd name="connsiteX49" fmla="*/ 9409 w 9946"/>
                <a:gd name="connsiteY49" fmla="*/ 9583 h 9703"/>
                <a:gd name="connsiteX50" fmla="*/ 9530 w 9946"/>
                <a:gd name="connsiteY50" fmla="*/ 9583 h 9703"/>
                <a:gd name="connsiteX51" fmla="*/ 9946 w 9946"/>
                <a:gd name="connsiteY51" fmla="*/ 8793 h 9703"/>
                <a:gd name="connsiteX0" fmla="*/ 0 w 9582"/>
                <a:gd name="connsiteY0" fmla="*/ 5314 h 10000"/>
                <a:gd name="connsiteX1" fmla="*/ 110 w 9582"/>
                <a:gd name="connsiteY1" fmla="*/ 4497 h 10000"/>
                <a:gd name="connsiteX2" fmla="*/ 175 w 9582"/>
                <a:gd name="connsiteY2" fmla="*/ 3111 h 10000"/>
                <a:gd name="connsiteX3" fmla="*/ 242 w 9582"/>
                <a:gd name="connsiteY3" fmla="*/ 2707 h 10000"/>
                <a:gd name="connsiteX4" fmla="*/ 385 w 9582"/>
                <a:gd name="connsiteY4" fmla="*/ 2300 h 10000"/>
                <a:gd name="connsiteX5" fmla="*/ 438 w 9582"/>
                <a:gd name="connsiteY5" fmla="*/ 1726 h 10000"/>
                <a:gd name="connsiteX6" fmla="*/ 500 w 9582"/>
                <a:gd name="connsiteY6" fmla="*/ 748 h 10000"/>
                <a:gd name="connsiteX7" fmla="*/ 610 w 9582"/>
                <a:gd name="connsiteY7" fmla="*/ 99 h 10000"/>
                <a:gd name="connsiteX8" fmla="*/ 735 w 9582"/>
                <a:gd name="connsiteY8" fmla="*/ 18 h 10000"/>
                <a:gd name="connsiteX9" fmla="*/ 956 w 9582"/>
                <a:gd name="connsiteY9" fmla="*/ 343 h 10000"/>
                <a:gd name="connsiteX10" fmla="*/ 1237 w 9582"/>
                <a:gd name="connsiteY10" fmla="*/ 263 h 10000"/>
                <a:gd name="connsiteX11" fmla="*/ 1611 w 9582"/>
                <a:gd name="connsiteY11" fmla="*/ 18 h 10000"/>
                <a:gd name="connsiteX12" fmla="*/ 1940 w 9582"/>
                <a:gd name="connsiteY12" fmla="*/ 18 h 10000"/>
                <a:gd name="connsiteX13" fmla="*/ 2160 w 9582"/>
                <a:gd name="connsiteY13" fmla="*/ 99 h 10000"/>
                <a:gd name="connsiteX14" fmla="*/ 2312 w 9582"/>
                <a:gd name="connsiteY14" fmla="*/ 99 h 10000"/>
                <a:gd name="connsiteX15" fmla="*/ 2455 w 9582"/>
                <a:gd name="connsiteY15" fmla="*/ 263 h 10000"/>
                <a:gd name="connsiteX16" fmla="*/ 2643 w 9582"/>
                <a:gd name="connsiteY16" fmla="*/ 584 h 10000"/>
                <a:gd name="connsiteX17" fmla="*/ 2841 w 9582"/>
                <a:gd name="connsiteY17" fmla="*/ 667 h 10000"/>
                <a:gd name="connsiteX18" fmla="*/ 3015 w 9582"/>
                <a:gd name="connsiteY18" fmla="*/ 1157 h 10000"/>
                <a:gd name="connsiteX19" fmla="*/ 3189 w 9582"/>
                <a:gd name="connsiteY19" fmla="*/ 1971 h 10000"/>
                <a:gd name="connsiteX20" fmla="*/ 3377 w 9582"/>
                <a:gd name="connsiteY20" fmla="*/ 3197 h 10000"/>
                <a:gd name="connsiteX21" fmla="*/ 3518 w 9582"/>
                <a:gd name="connsiteY21" fmla="*/ 4092 h 10000"/>
                <a:gd name="connsiteX22" fmla="*/ 3696 w 9582"/>
                <a:gd name="connsiteY22" fmla="*/ 4822 h 10000"/>
                <a:gd name="connsiteX23" fmla="*/ 3934 w 9582"/>
                <a:gd name="connsiteY23" fmla="*/ 4741 h 10000"/>
                <a:gd name="connsiteX24" fmla="*/ 4297 w 9582"/>
                <a:gd name="connsiteY24" fmla="*/ 4741 h 10000"/>
                <a:gd name="connsiteX25" fmla="*/ 4428 w 9582"/>
                <a:gd name="connsiteY25" fmla="*/ 3927 h 10000"/>
                <a:gd name="connsiteX26" fmla="*/ 4563 w 9582"/>
                <a:gd name="connsiteY26" fmla="*/ 3603 h 10000"/>
                <a:gd name="connsiteX27" fmla="*/ 4880 w 9582"/>
                <a:gd name="connsiteY27" fmla="*/ 3846 h 10000"/>
                <a:gd name="connsiteX28" fmla="*/ 5153 w 9582"/>
                <a:gd name="connsiteY28" fmla="*/ 4415 h 10000"/>
                <a:gd name="connsiteX29" fmla="*/ 5371 w 9582"/>
                <a:gd name="connsiteY29" fmla="*/ 5394 h 10000"/>
                <a:gd name="connsiteX30" fmla="*/ 5371 w 9582"/>
                <a:gd name="connsiteY30" fmla="*/ 5964 h 10000"/>
                <a:gd name="connsiteX31" fmla="*/ 5590 w 9582"/>
                <a:gd name="connsiteY31" fmla="*/ 5476 h 10000"/>
                <a:gd name="connsiteX32" fmla="*/ 6031 w 9582"/>
                <a:gd name="connsiteY32" fmla="*/ 6535 h 10000"/>
                <a:gd name="connsiteX33" fmla="*/ 6391 w 9582"/>
                <a:gd name="connsiteY33" fmla="*/ 7024 h 10000"/>
                <a:gd name="connsiteX34" fmla="*/ 6645 w 9582"/>
                <a:gd name="connsiteY34" fmla="*/ 7431 h 10000"/>
                <a:gd name="connsiteX35" fmla="*/ 6786 w 9582"/>
                <a:gd name="connsiteY35" fmla="*/ 7758 h 10000"/>
                <a:gd name="connsiteX36" fmla="*/ 6940 w 9582"/>
                <a:gd name="connsiteY36" fmla="*/ 8411 h 10000"/>
                <a:gd name="connsiteX37" fmla="*/ 7270 w 9582"/>
                <a:gd name="connsiteY37" fmla="*/ 7676 h 10000"/>
                <a:gd name="connsiteX38" fmla="*/ 7564 w 9582"/>
                <a:gd name="connsiteY38" fmla="*/ 7188 h 10000"/>
                <a:gd name="connsiteX39" fmla="*/ 7651 w 9582"/>
                <a:gd name="connsiteY39" fmla="*/ 7105 h 10000"/>
                <a:gd name="connsiteX40" fmla="*/ 7775 w 9582"/>
                <a:gd name="connsiteY40" fmla="*/ 7270 h 10000"/>
                <a:gd name="connsiteX41" fmla="*/ 7971 w 9582"/>
                <a:gd name="connsiteY41" fmla="*/ 7105 h 10000"/>
                <a:gd name="connsiteX42" fmla="*/ 8222 w 9582"/>
                <a:gd name="connsiteY42" fmla="*/ 7353 h 10000"/>
                <a:gd name="connsiteX43" fmla="*/ 8432 w 9582"/>
                <a:gd name="connsiteY43" fmla="*/ 8247 h 10000"/>
                <a:gd name="connsiteX44" fmla="*/ 8572 w 9582"/>
                <a:gd name="connsiteY44" fmla="*/ 8980 h 10000"/>
                <a:gd name="connsiteX45" fmla="*/ 8816 w 9582"/>
                <a:gd name="connsiteY45" fmla="*/ 9225 h 10000"/>
                <a:gd name="connsiteX46" fmla="*/ 8956 w 9582"/>
                <a:gd name="connsiteY46" fmla="*/ 9387 h 10000"/>
                <a:gd name="connsiteX47" fmla="*/ 9131 w 9582"/>
                <a:gd name="connsiteY47" fmla="*/ 9958 h 10000"/>
                <a:gd name="connsiteX48" fmla="*/ 9276 w 9582"/>
                <a:gd name="connsiteY48" fmla="*/ 9958 h 10000"/>
                <a:gd name="connsiteX49" fmla="*/ 9460 w 9582"/>
                <a:gd name="connsiteY49" fmla="*/ 9876 h 10000"/>
                <a:gd name="connsiteX50" fmla="*/ 9582 w 9582"/>
                <a:gd name="connsiteY50" fmla="*/ 9876 h 10000"/>
                <a:gd name="connsiteX0" fmla="*/ 0 w 9873"/>
                <a:gd name="connsiteY0" fmla="*/ 5314 h 10000"/>
                <a:gd name="connsiteX1" fmla="*/ 115 w 9873"/>
                <a:gd name="connsiteY1" fmla="*/ 4497 h 10000"/>
                <a:gd name="connsiteX2" fmla="*/ 183 w 9873"/>
                <a:gd name="connsiteY2" fmla="*/ 3111 h 10000"/>
                <a:gd name="connsiteX3" fmla="*/ 253 w 9873"/>
                <a:gd name="connsiteY3" fmla="*/ 2707 h 10000"/>
                <a:gd name="connsiteX4" fmla="*/ 402 w 9873"/>
                <a:gd name="connsiteY4" fmla="*/ 2300 h 10000"/>
                <a:gd name="connsiteX5" fmla="*/ 457 w 9873"/>
                <a:gd name="connsiteY5" fmla="*/ 1726 h 10000"/>
                <a:gd name="connsiteX6" fmla="*/ 522 w 9873"/>
                <a:gd name="connsiteY6" fmla="*/ 748 h 10000"/>
                <a:gd name="connsiteX7" fmla="*/ 637 w 9873"/>
                <a:gd name="connsiteY7" fmla="*/ 99 h 10000"/>
                <a:gd name="connsiteX8" fmla="*/ 767 w 9873"/>
                <a:gd name="connsiteY8" fmla="*/ 18 h 10000"/>
                <a:gd name="connsiteX9" fmla="*/ 998 w 9873"/>
                <a:gd name="connsiteY9" fmla="*/ 343 h 10000"/>
                <a:gd name="connsiteX10" fmla="*/ 1291 w 9873"/>
                <a:gd name="connsiteY10" fmla="*/ 263 h 10000"/>
                <a:gd name="connsiteX11" fmla="*/ 1681 w 9873"/>
                <a:gd name="connsiteY11" fmla="*/ 18 h 10000"/>
                <a:gd name="connsiteX12" fmla="*/ 2025 w 9873"/>
                <a:gd name="connsiteY12" fmla="*/ 18 h 10000"/>
                <a:gd name="connsiteX13" fmla="*/ 2254 w 9873"/>
                <a:gd name="connsiteY13" fmla="*/ 99 h 10000"/>
                <a:gd name="connsiteX14" fmla="*/ 2413 w 9873"/>
                <a:gd name="connsiteY14" fmla="*/ 99 h 10000"/>
                <a:gd name="connsiteX15" fmla="*/ 2562 w 9873"/>
                <a:gd name="connsiteY15" fmla="*/ 263 h 10000"/>
                <a:gd name="connsiteX16" fmla="*/ 2758 w 9873"/>
                <a:gd name="connsiteY16" fmla="*/ 584 h 10000"/>
                <a:gd name="connsiteX17" fmla="*/ 2965 w 9873"/>
                <a:gd name="connsiteY17" fmla="*/ 667 h 10000"/>
                <a:gd name="connsiteX18" fmla="*/ 3147 w 9873"/>
                <a:gd name="connsiteY18" fmla="*/ 1157 h 10000"/>
                <a:gd name="connsiteX19" fmla="*/ 3328 w 9873"/>
                <a:gd name="connsiteY19" fmla="*/ 1971 h 10000"/>
                <a:gd name="connsiteX20" fmla="*/ 3524 w 9873"/>
                <a:gd name="connsiteY20" fmla="*/ 3197 h 10000"/>
                <a:gd name="connsiteX21" fmla="*/ 3671 w 9873"/>
                <a:gd name="connsiteY21" fmla="*/ 4092 h 10000"/>
                <a:gd name="connsiteX22" fmla="*/ 3857 w 9873"/>
                <a:gd name="connsiteY22" fmla="*/ 4822 h 10000"/>
                <a:gd name="connsiteX23" fmla="*/ 4106 w 9873"/>
                <a:gd name="connsiteY23" fmla="*/ 4741 h 10000"/>
                <a:gd name="connsiteX24" fmla="*/ 4484 w 9873"/>
                <a:gd name="connsiteY24" fmla="*/ 4741 h 10000"/>
                <a:gd name="connsiteX25" fmla="*/ 4621 w 9873"/>
                <a:gd name="connsiteY25" fmla="*/ 3927 h 10000"/>
                <a:gd name="connsiteX26" fmla="*/ 4762 w 9873"/>
                <a:gd name="connsiteY26" fmla="*/ 3603 h 10000"/>
                <a:gd name="connsiteX27" fmla="*/ 5093 w 9873"/>
                <a:gd name="connsiteY27" fmla="*/ 3846 h 10000"/>
                <a:gd name="connsiteX28" fmla="*/ 5378 w 9873"/>
                <a:gd name="connsiteY28" fmla="*/ 4415 h 10000"/>
                <a:gd name="connsiteX29" fmla="*/ 5605 w 9873"/>
                <a:gd name="connsiteY29" fmla="*/ 5394 h 10000"/>
                <a:gd name="connsiteX30" fmla="*/ 5605 w 9873"/>
                <a:gd name="connsiteY30" fmla="*/ 5964 h 10000"/>
                <a:gd name="connsiteX31" fmla="*/ 5834 w 9873"/>
                <a:gd name="connsiteY31" fmla="*/ 5476 h 10000"/>
                <a:gd name="connsiteX32" fmla="*/ 6294 w 9873"/>
                <a:gd name="connsiteY32" fmla="*/ 6535 h 10000"/>
                <a:gd name="connsiteX33" fmla="*/ 6670 w 9873"/>
                <a:gd name="connsiteY33" fmla="*/ 7024 h 10000"/>
                <a:gd name="connsiteX34" fmla="*/ 6935 w 9873"/>
                <a:gd name="connsiteY34" fmla="*/ 7431 h 10000"/>
                <a:gd name="connsiteX35" fmla="*/ 7082 w 9873"/>
                <a:gd name="connsiteY35" fmla="*/ 7758 h 10000"/>
                <a:gd name="connsiteX36" fmla="*/ 7243 w 9873"/>
                <a:gd name="connsiteY36" fmla="*/ 8411 h 10000"/>
                <a:gd name="connsiteX37" fmla="*/ 7587 w 9873"/>
                <a:gd name="connsiteY37" fmla="*/ 7676 h 10000"/>
                <a:gd name="connsiteX38" fmla="*/ 7894 w 9873"/>
                <a:gd name="connsiteY38" fmla="*/ 7188 h 10000"/>
                <a:gd name="connsiteX39" fmla="*/ 7985 w 9873"/>
                <a:gd name="connsiteY39" fmla="*/ 7105 h 10000"/>
                <a:gd name="connsiteX40" fmla="*/ 8114 w 9873"/>
                <a:gd name="connsiteY40" fmla="*/ 7270 h 10000"/>
                <a:gd name="connsiteX41" fmla="*/ 8319 w 9873"/>
                <a:gd name="connsiteY41" fmla="*/ 7105 h 10000"/>
                <a:gd name="connsiteX42" fmla="*/ 8581 w 9873"/>
                <a:gd name="connsiteY42" fmla="*/ 7353 h 10000"/>
                <a:gd name="connsiteX43" fmla="*/ 8800 w 9873"/>
                <a:gd name="connsiteY43" fmla="*/ 8247 h 10000"/>
                <a:gd name="connsiteX44" fmla="*/ 8946 w 9873"/>
                <a:gd name="connsiteY44" fmla="*/ 8980 h 10000"/>
                <a:gd name="connsiteX45" fmla="*/ 9201 w 9873"/>
                <a:gd name="connsiteY45" fmla="*/ 9225 h 10000"/>
                <a:gd name="connsiteX46" fmla="*/ 9347 w 9873"/>
                <a:gd name="connsiteY46" fmla="*/ 9387 h 10000"/>
                <a:gd name="connsiteX47" fmla="*/ 9529 w 9873"/>
                <a:gd name="connsiteY47" fmla="*/ 9958 h 10000"/>
                <a:gd name="connsiteX48" fmla="*/ 9681 w 9873"/>
                <a:gd name="connsiteY48" fmla="*/ 9958 h 10000"/>
                <a:gd name="connsiteX49" fmla="*/ 9873 w 9873"/>
                <a:gd name="connsiteY49" fmla="*/ 9876 h 10000"/>
                <a:gd name="connsiteX0" fmla="*/ 0 w 9806"/>
                <a:gd name="connsiteY0" fmla="*/ 5314 h 10000"/>
                <a:gd name="connsiteX1" fmla="*/ 116 w 9806"/>
                <a:gd name="connsiteY1" fmla="*/ 4497 h 10000"/>
                <a:gd name="connsiteX2" fmla="*/ 185 w 9806"/>
                <a:gd name="connsiteY2" fmla="*/ 3111 h 10000"/>
                <a:gd name="connsiteX3" fmla="*/ 256 w 9806"/>
                <a:gd name="connsiteY3" fmla="*/ 2707 h 10000"/>
                <a:gd name="connsiteX4" fmla="*/ 407 w 9806"/>
                <a:gd name="connsiteY4" fmla="*/ 2300 h 10000"/>
                <a:gd name="connsiteX5" fmla="*/ 463 w 9806"/>
                <a:gd name="connsiteY5" fmla="*/ 1726 h 10000"/>
                <a:gd name="connsiteX6" fmla="*/ 529 w 9806"/>
                <a:gd name="connsiteY6" fmla="*/ 748 h 10000"/>
                <a:gd name="connsiteX7" fmla="*/ 645 w 9806"/>
                <a:gd name="connsiteY7" fmla="*/ 99 h 10000"/>
                <a:gd name="connsiteX8" fmla="*/ 777 w 9806"/>
                <a:gd name="connsiteY8" fmla="*/ 18 h 10000"/>
                <a:gd name="connsiteX9" fmla="*/ 1011 w 9806"/>
                <a:gd name="connsiteY9" fmla="*/ 343 h 10000"/>
                <a:gd name="connsiteX10" fmla="*/ 1308 w 9806"/>
                <a:gd name="connsiteY10" fmla="*/ 263 h 10000"/>
                <a:gd name="connsiteX11" fmla="*/ 1703 w 9806"/>
                <a:gd name="connsiteY11" fmla="*/ 18 h 10000"/>
                <a:gd name="connsiteX12" fmla="*/ 2051 w 9806"/>
                <a:gd name="connsiteY12" fmla="*/ 18 h 10000"/>
                <a:gd name="connsiteX13" fmla="*/ 2283 w 9806"/>
                <a:gd name="connsiteY13" fmla="*/ 99 h 10000"/>
                <a:gd name="connsiteX14" fmla="*/ 2444 w 9806"/>
                <a:gd name="connsiteY14" fmla="*/ 99 h 10000"/>
                <a:gd name="connsiteX15" fmla="*/ 2595 w 9806"/>
                <a:gd name="connsiteY15" fmla="*/ 263 h 10000"/>
                <a:gd name="connsiteX16" fmla="*/ 2793 w 9806"/>
                <a:gd name="connsiteY16" fmla="*/ 584 h 10000"/>
                <a:gd name="connsiteX17" fmla="*/ 3003 w 9806"/>
                <a:gd name="connsiteY17" fmla="*/ 667 h 10000"/>
                <a:gd name="connsiteX18" fmla="*/ 3187 w 9806"/>
                <a:gd name="connsiteY18" fmla="*/ 1157 h 10000"/>
                <a:gd name="connsiteX19" fmla="*/ 3371 w 9806"/>
                <a:gd name="connsiteY19" fmla="*/ 1971 h 10000"/>
                <a:gd name="connsiteX20" fmla="*/ 3569 w 9806"/>
                <a:gd name="connsiteY20" fmla="*/ 3197 h 10000"/>
                <a:gd name="connsiteX21" fmla="*/ 3718 w 9806"/>
                <a:gd name="connsiteY21" fmla="*/ 4092 h 10000"/>
                <a:gd name="connsiteX22" fmla="*/ 3907 w 9806"/>
                <a:gd name="connsiteY22" fmla="*/ 4822 h 10000"/>
                <a:gd name="connsiteX23" fmla="*/ 4159 w 9806"/>
                <a:gd name="connsiteY23" fmla="*/ 4741 h 10000"/>
                <a:gd name="connsiteX24" fmla="*/ 4542 w 9806"/>
                <a:gd name="connsiteY24" fmla="*/ 4741 h 10000"/>
                <a:gd name="connsiteX25" fmla="*/ 4680 w 9806"/>
                <a:gd name="connsiteY25" fmla="*/ 3927 h 10000"/>
                <a:gd name="connsiteX26" fmla="*/ 4823 w 9806"/>
                <a:gd name="connsiteY26" fmla="*/ 3603 h 10000"/>
                <a:gd name="connsiteX27" fmla="*/ 5159 w 9806"/>
                <a:gd name="connsiteY27" fmla="*/ 3846 h 10000"/>
                <a:gd name="connsiteX28" fmla="*/ 5447 w 9806"/>
                <a:gd name="connsiteY28" fmla="*/ 4415 h 10000"/>
                <a:gd name="connsiteX29" fmla="*/ 5677 w 9806"/>
                <a:gd name="connsiteY29" fmla="*/ 5394 h 10000"/>
                <a:gd name="connsiteX30" fmla="*/ 5677 w 9806"/>
                <a:gd name="connsiteY30" fmla="*/ 5964 h 10000"/>
                <a:gd name="connsiteX31" fmla="*/ 5909 w 9806"/>
                <a:gd name="connsiteY31" fmla="*/ 5476 h 10000"/>
                <a:gd name="connsiteX32" fmla="*/ 6375 w 9806"/>
                <a:gd name="connsiteY32" fmla="*/ 6535 h 10000"/>
                <a:gd name="connsiteX33" fmla="*/ 6756 w 9806"/>
                <a:gd name="connsiteY33" fmla="*/ 7024 h 10000"/>
                <a:gd name="connsiteX34" fmla="*/ 7024 w 9806"/>
                <a:gd name="connsiteY34" fmla="*/ 7431 h 10000"/>
                <a:gd name="connsiteX35" fmla="*/ 7173 w 9806"/>
                <a:gd name="connsiteY35" fmla="*/ 7758 h 10000"/>
                <a:gd name="connsiteX36" fmla="*/ 7336 w 9806"/>
                <a:gd name="connsiteY36" fmla="*/ 8411 h 10000"/>
                <a:gd name="connsiteX37" fmla="*/ 7685 w 9806"/>
                <a:gd name="connsiteY37" fmla="*/ 7676 h 10000"/>
                <a:gd name="connsiteX38" fmla="*/ 7996 w 9806"/>
                <a:gd name="connsiteY38" fmla="*/ 7188 h 10000"/>
                <a:gd name="connsiteX39" fmla="*/ 8088 w 9806"/>
                <a:gd name="connsiteY39" fmla="*/ 7105 h 10000"/>
                <a:gd name="connsiteX40" fmla="*/ 8218 w 9806"/>
                <a:gd name="connsiteY40" fmla="*/ 7270 h 10000"/>
                <a:gd name="connsiteX41" fmla="*/ 8426 w 9806"/>
                <a:gd name="connsiteY41" fmla="*/ 7105 h 10000"/>
                <a:gd name="connsiteX42" fmla="*/ 8691 w 9806"/>
                <a:gd name="connsiteY42" fmla="*/ 7353 h 10000"/>
                <a:gd name="connsiteX43" fmla="*/ 8913 w 9806"/>
                <a:gd name="connsiteY43" fmla="*/ 8247 h 10000"/>
                <a:gd name="connsiteX44" fmla="*/ 9061 w 9806"/>
                <a:gd name="connsiteY44" fmla="*/ 8980 h 10000"/>
                <a:gd name="connsiteX45" fmla="*/ 9319 w 9806"/>
                <a:gd name="connsiteY45" fmla="*/ 9225 h 10000"/>
                <a:gd name="connsiteX46" fmla="*/ 9467 w 9806"/>
                <a:gd name="connsiteY46" fmla="*/ 9387 h 10000"/>
                <a:gd name="connsiteX47" fmla="*/ 9652 w 9806"/>
                <a:gd name="connsiteY47" fmla="*/ 9958 h 10000"/>
                <a:gd name="connsiteX48" fmla="*/ 9806 w 9806"/>
                <a:gd name="connsiteY48" fmla="*/ 9958 h 10000"/>
                <a:gd name="connsiteX0" fmla="*/ 0 w 10002"/>
                <a:gd name="connsiteY0" fmla="*/ 5314 h 10132"/>
                <a:gd name="connsiteX1" fmla="*/ 118 w 10002"/>
                <a:gd name="connsiteY1" fmla="*/ 4497 h 10132"/>
                <a:gd name="connsiteX2" fmla="*/ 189 w 10002"/>
                <a:gd name="connsiteY2" fmla="*/ 3111 h 10132"/>
                <a:gd name="connsiteX3" fmla="*/ 261 w 10002"/>
                <a:gd name="connsiteY3" fmla="*/ 2707 h 10132"/>
                <a:gd name="connsiteX4" fmla="*/ 415 w 10002"/>
                <a:gd name="connsiteY4" fmla="*/ 2300 h 10132"/>
                <a:gd name="connsiteX5" fmla="*/ 472 w 10002"/>
                <a:gd name="connsiteY5" fmla="*/ 1726 h 10132"/>
                <a:gd name="connsiteX6" fmla="*/ 539 w 10002"/>
                <a:gd name="connsiteY6" fmla="*/ 748 h 10132"/>
                <a:gd name="connsiteX7" fmla="*/ 658 w 10002"/>
                <a:gd name="connsiteY7" fmla="*/ 99 h 10132"/>
                <a:gd name="connsiteX8" fmla="*/ 792 w 10002"/>
                <a:gd name="connsiteY8" fmla="*/ 18 h 10132"/>
                <a:gd name="connsiteX9" fmla="*/ 1031 w 10002"/>
                <a:gd name="connsiteY9" fmla="*/ 343 h 10132"/>
                <a:gd name="connsiteX10" fmla="*/ 1334 w 10002"/>
                <a:gd name="connsiteY10" fmla="*/ 263 h 10132"/>
                <a:gd name="connsiteX11" fmla="*/ 1737 w 10002"/>
                <a:gd name="connsiteY11" fmla="*/ 18 h 10132"/>
                <a:gd name="connsiteX12" fmla="*/ 2092 w 10002"/>
                <a:gd name="connsiteY12" fmla="*/ 18 h 10132"/>
                <a:gd name="connsiteX13" fmla="*/ 2328 w 10002"/>
                <a:gd name="connsiteY13" fmla="*/ 99 h 10132"/>
                <a:gd name="connsiteX14" fmla="*/ 2492 w 10002"/>
                <a:gd name="connsiteY14" fmla="*/ 99 h 10132"/>
                <a:gd name="connsiteX15" fmla="*/ 2646 w 10002"/>
                <a:gd name="connsiteY15" fmla="*/ 263 h 10132"/>
                <a:gd name="connsiteX16" fmla="*/ 2848 w 10002"/>
                <a:gd name="connsiteY16" fmla="*/ 584 h 10132"/>
                <a:gd name="connsiteX17" fmla="*/ 3062 w 10002"/>
                <a:gd name="connsiteY17" fmla="*/ 667 h 10132"/>
                <a:gd name="connsiteX18" fmla="*/ 3250 w 10002"/>
                <a:gd name="connsiteY18" fmla="*/ 1157 h 10132"/>
                <a:gd name="connsiteX19" fmla="*/ 3438 w 10002"/>
                <a:gd name="connsiteY19" fmla="*/ 1971 h 10132"/>
                <a:gd name="connsiteX20" fmla="*/ 3640 w 10002"/>
                <a:gd name="connsiteY20" fmla="*/ 3197 h 10132"/>
                <a:gd name="connsiteX21" fmla="*/ 3792 w 10002"/>
                <a:gd name="connsiteY21" fmla="*/ 4092 h 10132"/>
                <a:gd name="connsiteX22" fmla="*/ 3984 w 10002"/>
                <a:gd name="connsiteY22" fmla="*/ 4822 h 10132"/>
                <a:gd name="connsiteX23" fmla="*/ 4241 w 10002"/>
                <a:gd name="connsiteY23" fmla="*/ 4741 h 10132"/>
                <a:gd name="connsiteX24" fmla="*/ 4632 w 10002"/>
                <a:gd name="connsiteY24" fmla="*/ 4741 h 10132"/>
                <a:gd name="connsiteX25" fmla="*/ 4773 w 10002"/>
                <a:gd name="connsiteY25" fmla="*/ 3927 h 10132"/>
                <a:gd name="connsiteX26" fmla="*/ 4918 w 10002"/>
                <a:gd name="connsiteY26" fmla="*/ 3603 h 10132"/>
                <a:gd name="connsiteX27" fmla="*/ 5261 w 10002"/>
                <a:gd name="connsiteY27" fmla="*/ 3846 h 10132"/>
                <a:gd name="connsiteX28" fmla="*/ 5555 w 10002"/>
                <a:gd name="connsiteY28" fmla="*/ 4415 h 10132"/>
                <a:gd name="connsiteX29" fmla="*/ 5789 w 10002"/>
                <a:gd name="connsiteY29" fmla="*/ 5394 h 10132"/>
                <a:gd name="connsiteX30" fmla="*/ 5789 w 10002"/>
                <a:gd name="connsiteY30" fmla="*/ 5964 h 10132"/>
                <a:gd name="connsiteX31" fmla="*/ 6026 w 10002"/>
                <a:gd name="connsiteY31" fmla="*/ 5476 h 10132"/>
                <a:gd name="connsiteX32" fmla="*/ 6501 w 10002"/>
                <a:gd name="connsiteY32" fmla="*/ 6535 h 10132"/>
                <a:gd name="connsiteX33" fmla="*/ 6890 w 10002"/>
                <a:gd name="connsiteY33" fmla="*/ 7024 h 10132"/>
                <a:gd name="connsiteX34" fmla="*/ 7163 w 10002"/>
                <a:gd name="connsiteY34" fmla="*/ 7431 h 10132"/>
                <a:gd name="connsiteX35" fmla="*/ 7315 w 10002"/>
                <a:gd name="connsiteY35" fmla="*/ 7758 h 10132"/>
                <a:gd name="connsiteX36" fmla="*/ 7481 w 10002"/>
                <a:gd name="connsiteY36" fmla="*/ 8411 h 10132"/>
                <a:gd name="connsiteX37" fmla="*/ 7837 w 10002"/>
                <a:gd name="connsiteY37" fmla="*/ 7676 h 10132"/>
                <a:gd name="connsiteX38" fmla="*/ 8154 w 10002"/>
                <a:gd name="connsiteY38" fmla="*/ 7188 h 10132"/>
                <a:gd name="connsiteX39" fmla="*/ 8248 w 10002"/>
                <a:gd name="connsiteY39" fmla="*/ 7105 h 10132"/>
                <a:gd name="connsiteX40" fmla="*/ 8381 w 10002"/>
                <a:gd name="connsiteY40" fmla="*/ 7270 h 10132"/>
                <a:gd name="connsiteX41" fmla="*/ 8593 w 10002"/>
                <a:gd name="connsiteY41" fmla="*/ 7105 h 10132"/>
                <a:gd name="connsiteX42" fmla="*/ 8863 w 10002"/>
                <a:gd name="connsiteY42" fmla="*/ 7353 h 10132"/>
                <a:gd name="connsiteX43" fmla="*/ 9089 w 10002"/>
                <a:gd name="connsiteY43" fmla="*/ 8247 h 10132"/>
                <a:gd name="connsiteX44" fmla="*/ 9240 w 10002"/>
                <a:gd name="connsiteY44" fmla="*/ 8980 h 10132"/>
                <a:gd name="connsiteX45" fmla="*/ 9503 w 10002"/>
                <a:gd name="connsiteY45" fmla="*/ 9225 h 10132"/>
                <a:gd name="connsiteX46" fmla="*/ 9654 w 10002"/>
                <a:gd name="connsiteY46" fmla="*/ 9387 h 10132"/>
                <a:gd name="connsiteX47" fmla="*/ 9843 w 10002"/>
                <a:gd name="connsiteY47" fmla="*/ 9958 h 10132"/>
                <a:gd name="connsiteX48" fmla="*/ 10000 w 10002"/>
                <a:gd name="connsiteY48" fmla="*/ 9958 h 10132"/>
                <a:gd name="connsiteX49" fmla="*/ 9943 w 10002"/>
                <a:gd name="connsiteY49" fmla="*/ 10132 h 10132"/>
                <a:gd name="connsiteX0" fmla="*/ 0 w 10000"/>
                <a:gd name="connsiteY0" fmla="*/ 5314 h 10000"/>
                <a:gd name="connsiteX1" fmla="*/ 118 w 10000"/>
                <a:gd name="connsiteY1" fmla="*/ 4497 h 10000"/>
                <a:gd name="connsiteX2" fmla="*/ 189 w 10000"/>
                <a:gd name="connsiteY2" fmla="*/ 3111 h 10000"/>
                <a:gd name="connsiteX3" fmla="*/ 261 w 10000"/>
                <a:gd name="connsiteY3" fmla="*/ 2707 h 10000"/>
                <a:gd name="connsiteX4" fmla="*/ 415 w 10000"/>
                <a:gd name="connsiteY4" fmla="*/ 2300 h 10000"/>
                <a:gd name="connsiteX5" fmla="*/ 472 w 10000"/>
                <a:gd name="connsiteY5" fmla="*/ 1726 h 10000"/>
                <a:gd name="connsiteX6" fmla="*/ 539 w 10000"/>
                <a:gd name="connsiteY6" fmla="*/ 748 h 10000"/>
                <a:gd name="connsiteX7" fmla="*/ 658 w 10000"/>
                <a:gd name="connsiteY7" fmla="*/ 99 h 10000"/>
                <a:gd name="connsiteX8" fmla="*/ 792 w 10000"/>
                <a:gd name="connsiteY8" fmla="*/ 18 h 10000"/>
                <a:gd name="connsiteX9" fmla="*/ 1031 w 10000"/>
                <a:gd name="connsiteY9" fmla="*/ 343 h 10000"/>
                <a:gd name="connsiteX10" fmla="*/ 1334 w 10000"/>
                <a:gd name="connsiteY10" fmla="*/ 263 h 10000"/>
                <a:gd name="connsiteX11" fmla="*/ 1737 w 10000"/>
                <a:gd name="connsiteY11" fmla="*/ 18 h 10000"/>
                <a:gd name="connsiteX12" fmla="*/ 2092 w 10000"/>
                <a:gd name="connsiteY12" fmla="*/ 18 h 10000"/>
                <a:gd name="connsiteX13" fmla="*/ 2328 w 10000"/>
                <a:gd name="connsiteY13" fmla="*/ 99 h 10000"/>
                <a:gd name="connsiteX14" fmla="*/ 2492 w 10000"/>
                <a:gd name="connsiteY14" fmla="*/ 99 h 10000"/>
                <a:gd name="connsiteX15" fmla="*/ 2646 w 10000"/>
                <a:gd name="connsiteY15" fmla="*/ 263 h 10000"/>
                <a:gd name="connsiteX16" fmla="*/ 2848 w 10000"/>
                <a:gd name="connsiteY16" fmla="*/ 584 h 10000"/>
                <a:gd name="connsiteX17" fmla="*/ 3062 w 10000"/>
                <a:gd name="connsiteY17" fmla="*/ 667 h 10000"/>
                <a:gd name="connsiteX18" fmla="*/ 3250 w 10000"/>
                <a:gd name="connsiteY18" fmla="*/ 1157 h 10000"/>
                <a:gd name="connsiteX19" fmla="*/ 3438 w 10000"/>
                <a:gd name="connsiteY19" fmla="*/ 1971 h 10000"/>
                <a:gd name="connsiteX20" fmla="*/ 3640 w 10000"/>
                <a:gd name="connsiteY20" fmla="*/ 3197 h 10000"/>
                <a:gd name="connsiteX21" fmla="*/ 3792 w 10000"/>
                <a:gd name="connsiteY21" fmla="*/ 4092 h 10000"/>
                <a:gd name="connsiteX22" fmla="*/ 3984 w 10000"/>
                <a:gd name="connsiteY22" fmla="*/ 4822 h 10000"/>
                <a:gd name="connsiteX23" fmla="*/ 4241 w 10000"/>
                <a:gd name="connsiteY23" fmla="*/ 4741 h 10000"/>
                <a:gd name="connsiteX24" fmla="*/ 4632 w 10000"/>
                <a:gd name="connsiteY24" fmla="*/ 4741 h 10000"/>
                <a:gd name="connsiteX25" fmla="*/ 4773 w 10000"/>
                <a:gd name="connsiteY25" fmla="*/ 3927 h 10000"/>
                <a:gd name="connsiteX26" fmla="*/ 4918 w 10000"/>
                <a:gd name="connsiteY26" fmla="*/ 3603 h 10000"/>
                <a:gd name="connsiteX27" fmla="*/ 5261 w 10000"/>
                <a:gd name="connsiteY27" fmla="*/ 3846 h 10000"/>
                <a:gd name="connsiteX28" fmla="*/ 5555 w 10000"/>
                <a:gd name="connsiteY28" fmla="*/ 4415 h 10000"/>
                <a:gd name="connsiteX29" fmla="*/ 5789 w 10000"/>
                <a:gd name="connsiteY29" fmla="*/ 5394 h 10000"/>
                <a:gd name="connsiteX30" fmla="*/ 5789 w 10000"/>
                <a:gd name="connsiteY30" fmla="*/ 5964 h 10000"/>
                <a:gd name="connsiteX31" fmla="*/ 6026 w 10000"/>
                <a:gd name="connsiteY31" fmla="*/ 5476 h 10000"/>
                <a:gd name="connsiteX32" fmla="*/ 6501 w 10000"/>
                <a:gd name="connsiteY32" fmla="*/ 6535 h 10000"/>
                <a:gd name="connsiteX33" fmla="*/ 6890 w 10000"/>
                <a:gd name="connsiteY33" fmla="*/ 7024 h 10000"/>
                <a:gd name="connsiteX34" fmla="*/ 7163 w 10000"/>
                <a:gd name="connsiteY34" fmla="*/ 7431 h 10000"/>
                <a:gd name="connsiteX35" fmla="*/ 7315 w 10000"/>
                <a:gd name="connsiteY35" fmla="*/ 7758 h 10000"/>
                <a:gd name="connsiteX36" fmla="*/ 7481 w 10000"/>
                <a:gd name="connsiteY36" fmla="*/ 8411 h 10000"/>
                <a:gd name="connsiteX37" fmla="*/ 7837 w 10000"/>
                <a:gd name="connsiteY37" fmla="*/ 7676 h 10000"/>
                <a:gd name="connsiteX38" fmla="*/ 8154 w 10000"/>
                <a:gd name="connsiteY38" fmla="*/ 7188 h 10000"/>
                <a:gd name="connsiteX39" fmla="*/ 8248 w 10000"/>
                <a:gd name="connsiteY39" fmla="*/ 7105 h 10000"/>
                <a:gd name="connsiteX40" fmla="*/ 8381 w 10000"/>
                <a:gd name="connsiteY40" fmla="*/ 7270 h 10000"/>
                <a:gd name="connsiteX41" fmla="*/ 8593 w 10000"/>
                <a:gd name="connsiteY41" fmla="*/ 7105 h 10000"/>
                <a:gd name="connsiteX42" fmla="*/ 8863 w 10000"/>
                <a:gd name="connsiteY42" fmla="*/ 7353 h 10000"/>
                <a:gd name="connsiteX43" fmla="*/ 9089 w 10000"/>
                <a:gd name="connsiteY43" fmla="*/ 8247 h 10000"/>
                <a:gd name="connsiteX44" fmla="*/ 9240 w 10000"/>
                <a:gd name="connsiteY44" fmla="*/ 8980 h 10000"/>
                <a:gd name="connsiteX45" fmla="*/ 9503 w 10000"/>
                <a:gd name="connsiteY45" fmla="*/ 9225 h 10000"/>
                <a:gd name="connsiteX46" fmla="*/ 9654 w 10000"/>
                <a:gd name="connsiteY46" fmla="*/ 9387 h 10000"/>
                <a:gd name="connsiteX47" fmla="*/ 9843 w 10000"/>
                <a:gd name="connsiteY47" fmla="*/ 9958 h 10000"/>
                <a:gd name="connsiteX48" fmla="*/ 10000 w 10000"/>
                <a:gd name="connsiteY48" fmla="*/ 9958 h 10000"/>
                <a:gd name="connsiteX0" fmla="*/ 0 w 9843"/>
                <a:gd name="connsiteY0" fmla="*/ 5314 h 9958"/>
                <a:gd name="connsiteX1" fmla="*/ 118 w 9843"/>
                <a:gd name="connsiteY1" fmla="*/ 4497 h 9958"/>
                <a:gd name="connsiteX2" fmla="*/ 189 w 9843"/>
                <a:gd name="connsiteY2" fmla="*/ 3111 h 9958"/>
                <a:gd name="connsiteX3" fmla="*/ 261 w 9843"/>
                <a:gd name="connsiteY3" fmla="*/ 2707 h 9958"/>
                <a:gd name="connsiteX4" fmla="*/ 415 w 9843"/>
                <a:gd name="connsiteY4" fmla="*/ 2300 h 9958"/>
                <a:gd name="connsiteX5" fmla="*/ 472 w 9843"/>
                <a:gd name="connsiteY5" fmla="*/ 1726 h 9958"/>
                <a:gd name="connsiteX6" fmla="*/ 539 w 9843"/>
                <a:gd name="connsiteY6" fmla="*/ 748 h 9958"/>
                <a:gd name="connsiteX7" fmla="*/ 658 w 9843"/>
                <a:gd name="connsiteY7" fmla="*/ 99 h 9958"/>
                <a:gd name="connsiteX8" fmla="*/ 792 w 9843"/>
                <a:gd name="connsiteY8" fmla="*/ 18 h 9958"/>
                <a:gd name="connsiteX9" fmla="*/ 1031 w 9843"/>
                <a:gd name="connsiteY9" fmla="*/ 343 h 9958"/>
                <a:gd name="connsiteX10" fmla="*/ 1334 w 9843"/>
                <a:gd name="connsiteY10" fmla="*/ 263 h 9958"/>
                <a:gd name="connsiteX11" fmla="*/ 1737 w 9843"/>
                <a:gd name="connsiteY11" fmla="*/ 18 h 9958"/>
                <a:gd name="connsiteX12" fmla="*/ 2092 w 9843"/>
                <a:gd name="connsiteY12" fmla="*/ 18 h 9958"/>
                <a:gd name="connsiteX13" fmla="*/ 2328 w 9843"/>
                <a:gd name="connsiteY13" fmla="*/ 99 h 9958"/>
                <a:gd name="connsiteX14" fmla="*/ 2492 w 9843"/>
                <a:gd name="connsiteY14" fmla="*/ 99 h 9958"/>
                <a:gd name="connsiteX15" fmla="*/ 2646 w 9843"/>
                <a:gd name="connsiteY15" fmla="*/ 263 h 9958"/>
                <a:gd name="connsiteX16" fmla="*/ 2848 w 9843"/>
                <a:gd name="connsiteY16" fmla="*/ 584 h 9958"/>
                <a:gd name="connsiteX17" fmla="*/ 3062 w 9843"/>
                <a:gd name="connsiteY17" fmla="*/ 667 h 9958"/>
                <a:gd name="connsiteX18" fmla="*/ 3250 w 9843"/>
                <a:gd name="connsiteY18" fmla="*/ 1157 h 9958"/>
                <a:gd name="connsiteX19" fmla="*/ 3438 w 9843"/>
                <a:gd name="connsiteY19" fmla="*/ 1971 h 9958"/>
                <a:gd name="connsiteX20" fmla="*/ 3640 w 9843"/>
                <a:gd name="connsiteY20" fmla="*/ 3197 h 9958"/>
                <a:gd name="connsiteX21" fmla="*/ 3792 w 9843"/>
                <a:gd name="connsiteY21" fmla="*/ 4092 h 9958"/>
                <a:gd name="connsiteX22" fmla="*/ 3984 w 9843"/>
                <a:gd name="connsiteY22" fmla="*/ 4822 h 9958"/>
                <a:gd name="connsiteX23" fmla="*/ 4241 w 9843"/>
                <a:gd name="connsiteY23" fmla="*/ 4741 h 9958"/>
                <a:gd name="connsiteX24" fmla="*/ 4632 w 9843"/>
                <a:gd name="connsiteY24" fmla="*/ 4741 h 9958"/>
                <a:gd name="connsiteX25" fmla="*/ 4773 w 9843"/>
                <a:gd name="connsiteY25" fmla="*/ 3927 h 9958"/>
                <a:gd name="connsiteX26" fmla="*/ 4918 w 9843"/>
                <a:gd name="connsiteY26" fmla="*/ 3603 h 9958"/>
                <a:gd name="connsiteX27" fmla="*/ 5261 w 9843"/>
                <a:gd name="connsiteY27" fmla="*/ 3846 h 9958"/>
                <a:gd name="connsiteX28" fmla="*/ 5555 w 9843"/>
                <a:gd name="connsiteY28" fmla="*/ 4415 h 9958"/>
                <a:gd name="connsiteX29" fmla="*/ 5789 w 9843"/>
                <a:gd name="connsiteY29" fmla="*/ 5394 h 9958"/>
                <a:gd name="connsiteX30" fmla="*/ 5789 w 9843"/>
                <a:gd name="connsiteY30" fmla="*/ 5964 h 9958"/>
                <a:gd name="connsiteX31" fmla="*/ 6026 w 9843"/>
                <a:gd name="connsiteY31" fmla="*/ 5476 h 9958"/>
                <a:gd name="connsiteX32" fmla="*/ 6501 w 9843"/>
                <a:gd name="connsiteY32" fmla="*/ 6535 h 9958"/>
                <a:gd name="connsiteX33" fmla="*/ 6890 w 9843"/>
                <a:gd name="connsiteY33" fmla="*/ 7024 h 9958"/>
                <a:gd name="connsiteX34" fmla="*/ 7163 w 9843"/>
                <a:gd name="connsiteY34" fmla="*/ 7431 h 9958"/>
                <a:gd name="connsiteX35" fmla="*/ 7315 w 9843"/>
                <a:gd name="connsiteY35" fmla="*/ 7758 h 9958"/>
                <a:gd name="connsiteX36" fmla="*/ 7481 w 9843"/>
                <a:gd name="connsiteY36" fmla="*/ 8411 h 9958"/>
                <a:gd name="connsiteX37" fmla="*/ 7837 w 9843"/>
                <a:gd name="connsiteY37" fmla="*/ 7676 h 9958"/>
                <a:gd name="connsiteX38" fmla="*/ 8154 w 9843"/>
                <a:gd name="connsiteY38" fmla="*/ 7188 h 9958"/>
                <a:gd name="connsiteX39" fmla="*/ 8248 w 9843"/>
                <a:gd name="connsiteY39" fmla="*/ 7105 h 9958"/>
                <a:gd name="connsiteX40" fmla="*/ 8381 w 9843"/>
                <a:gd name="connsiteY40" fmla="*/ 7270 h 9958"/>
                <a:gd name="connsiteX41" fmla="*/ 8593 w 9843"/>
                <a:gd name="connsiteY41" fmla="*/ 7105 h 9958"/>
                <a:gd name="connsiteX42" fmla="*/ 8863 w 9843"/>
                <a:gd name="connsiteY42" fmla="*/ 7353 h 9958"/>
                <a:gd name="connsiteX43" fmla="*/ 9089 w 9843"/>
                <a:gd name="connsiteY43" fmla="*/ 8247 h 9958"/>
                <a:gd name="connsiteX44" fmla="*/ 9240 w 9843"/>
                <a:gd name="connsiteY44" fmla="*/ 8980 h 9958"/>
                <a:gd name="connsiteX45" fmla="*/ 9503 w 9843"/>
                <a:gd name="connsiteY45" fmla="*/ 9225 h 9958"/>
                <a:gd name="connsiteX46" fmla="*/ 9654 w 9843"/>
                <a:gd name="connsiteY46" fmla="*/ 9387 h 9958"/>
                <a:gd name="connsiteX47" fmla="*/ 9843 w 9843"/>
                <a:gd name="connsiteY47" fmla="*/ 9958 h 9958"/>
                <a:gd name="connsiteX0" fmla="*/ 0 w 9961"/>
                <a:gd name="connsiteY0" fmla="*/ 5336 h 10677"/>
                <a:gd name="connsiteX1" fmla="*/ 120 w 9961"/>
                <a:gd name="connsiteY1" fmla="*/ 4516 h 10677"/>
                <a:gd name="connsiteX2" fmla="*/ 192 w 9961"/>
                <a:gd name="connsiteY2" fmla="*/ 3124 h 10677"/>
                <a:gd name="connsiteX3" fmla="*/ 265 w 9961"/>
                <a:gd name="connsiteY3" fmla="*/ 2718 h 10677"/>
                <a:gd name="connsiteX4" fmla="*/ 422 w 9961"/>
                <a:gd name="connsiteY4" fmla="*/ 2310 h 10677"/>
                <a:gd name="connsiteX5" fmla="*/ 480 w 9961"/>
                <a:gd name="connsiteY5" fmla="*/ 1733 h 10677"/>
                <a:gd name="connsiteX6" fmla="*/ 548 w 9961"/>
                <a:gd name="connsiteY6" fmla="*/ 751 h 10677"/>
                <a:gd name="connsiteX7" fmla="*/ 668 w 9961"/>
                <a:gd name="connsiteY7" fmla="*/ 99 h 10677"/>
                <a:gd name="connsiteX8" fmla="*/ 805 w 9961"/>
                <a:gd name="connsiteY8" fmla="*/ 18 h 10677"/>
                <a:gd name="connsiteX9" fmla="*/ 1047 w 9961"/>
                <a:gd name="connsiteY9" fmla="*/ 344 h 10677"/>
                <a:gd name="connsiteX10" fmla="*/ 1355 w 9961"/>
                <a:gd name="connsiteY10" fmla="*/ 264 h 10677"/>
                <a:gd name="connsiteX11" fmla="*/ 1765 w 9961"/>
                <a:gd name="connsiteY11" fmla="*/ 18 h 10677"/>
                <a:gd name="connsiteX12" fmla="*/ 2125 w 9961"/>
                <a:gd name="connsiteY12" fmla="*/ 18 h 10677"/>
                <a:gd name="connsiteX13" fmla="*/ 2365 w 9961"/>
                <a:gd name="connsiteY13" fmla="*/ 99 h 10677"/>
                <a:gd name="connsiteX14" fmla="*/ 2532 w 9961"/>
                <a:gd name="connsiteY14" fmla="*/ 99 h 10677"/>
                <a:gd name="connsiteX15" fmla="*/ 2688 w 9961"/>
                <a:gd name="connsiteY15" fmla="*/ 264 h 10677"/>
                <a:gd name="connsiteX16" fmla="*/ 2893 w 9961"/>
                <a:gd name="connsiteY16" fmla="*/ 586 h 10677"/>
                <a:gd name="connsiteX17" fmla="*/ 3111 w 9961"/>
                <a:gd name="connsiteY17" fmla="*/ 670 h 10677"/>
                <a:gd name="connsiteX18" fmla="*/ 3302 w 9961"/>
                <a:gd name="connsiteY18" fmla="*/ 1162 h 10677"/>
                <a:gd name="connsiteX19" fmla="*/ 3493 w 9961"/>
                <a:gd name="connsiteY19" fmla="*/ 1979 h 10677"/>
                <a:gd name="connsiteX20" fmla="*/ 3698 w 9961"/>
                <a:gd name="connsiteY20" fmla="*/ 3210 h 10677"/>
                <a:gd name="connsiteX21" fmla="*/ 3852 w 9961"/>
                <a:gd name="connsiteY21" fmla="*/ 4109 h 10677"/>
                <a:gd name="connsiteX22" fmla="*/ 4048 w 9961"/>
                <a:gd name="connsiteY22" fmla="*/ 4842 h 10677"/>
                <a:gd name="connsiteX23" fmla="*/ 4309 w 9961"/>
                <a:gd name="connsiteY23" fmla="*/ 4761 h 10677"/>
                <a:gd name="connsiteX24" fmla="*/ 4706 w 9961"/>
                <a:gd name="connsiteY24" fmla="*/ 4761 h 10677"/>
                <a:gd name="connsiteX25" fmla="*/ 4849 w 9961"/>
                <a:gd name="connsiteY25" fmla="*/ 3944 h 10677"/>
                <a:gd name="connsiteX26" fmla="*/ 4996 w 9961"/>
                <a:gd name="connsiteY26" fmla="*/ 3618 h 10677"/>
                <a:gd name="connsiteX27" fmla="*/ 5345 w 9961"/>
                <a:gd name="connsiteY27" fmla="*/ 3862 h 10677"/>
                <a:gd name="connsiteX28" fmla="*/ 5644 w 9961"/>
                <a:gd name="connsiteY28" fmla="*/ 4434 h 10677"/>
                <a:gd name="connsiteX29" fmla="*/ 5881 w 9961"/>
                <a:gd name="connsiteY29" fmla="*/ 5417 h 10677"/>
                <a:gd name="connsiteX30" fmla="*/ 5881 w 9961"/>
                <a:gd name="connsiteY30" fmla="*/ 5989 h 10677"/>
                <a:gd name="connsiteX31" fmla="*/ 6122 w 9961"/>
                <a:gd name="connsiteY31" fmla="*/ 5499 h 10677"/>
                <a:gd name="connsiteX32" fmla="*/ 6605 w 9961"/>
                <a:gd name="connsiteY32" fmla="*/ 6563 h 10677"/>
                <a:gd name="connsiteX33" fmla="*/ 7000 w 9961"/>
                <a:gd name="connsiteY33" fmla="*/ 7054 h 10677"/>
                <a:gd name="connsiteX34" fmla="*/ 7277 w 9961"/>
                <a:gd name="connsiteY34" fmla="*/ 7462 h 10677"/>
                <a:gd name="connsiteX35" fmla="*/ 7432 w 9961"/>
                <a:gd name="connsiteY35" fmla="*/ 7791 h 10677"/>
                <a:gd name="connsiteX36" fmla="*/ 7600 w 9961"/>
                <a:gd name="connsiteY36" fmla="*/ 8446 h 10677"/>
                <a:gd name="connsiteX37" fmla="*/ 7962 w 9961"/>
                <a:gd name="connsiteY37" fmla="*/ 7708 h 10677"/>
                <a:gd name="connsiteX38" fmla="*/ 8284 w 9961"/>
                <a:gd name="connsiteY38" fmla="*/ 7218 h 10677"/>
                <a:gd name="connsiteX39" fmla="*/ 8380 w 9961"/>
                <a:gd name="connsiteY39" fmla="*/ 7135 h 10677"/>
                <a:gd name="connsiteX40" fmla="*/ 8515 w 9961"/>
                <a:gd name="connsiteY40" fmla="*/ 7301 h 10677"/>
                <a:gd name="connsiteX41" fmla="*/ 8730 w 9961"/>
                <a:gd name="connsiteY41" fmla="*/ 7135 h 10677"/>
                <a:gd name="connsiteX42" fmla="*/ 9004 w 9961"/>
                <a:gd name="connsiteY42" fmla="*/ 7384 h 10677"/>
                <a:gd name="connsiteX43" fmla="*/ 9234 w 9961"/>
                <a:gd name="connsiteY43" fmla="*/ 8282 h 10677"/>
                <a:gd name="connsiteX44" fmla="*/ 9387 w 9961"/>
                <a:gd name="connsiteY44" fmla="*/ 9018 h 10677"/>
                <a:gd name="connsiteX45" fmla="*/ 9655 w 9961"/>
                <a:gd name="connsiteY45" fmla="*/ 9264 h 10677"/>
                <a:gd name="connsiteX46" fmla="*/ 9808 w 9961"/>
                <a:gd name="connsiteY46" fmla="*/ 9427 h 10677"/>
                <a:gd name="connsiteX47" fmla="*/ 9961 w 9961"/>
                <a:gd name="connsiteY47" fmla="*/ 10677 h 10677"/>
                <a:gd name="connsiteX0" fmla="*/ 0 w 9846"/>
                <a:gd name="connsiteY0" fmla="*/ 4997 h 8828"/>
                <a:gd name="connsiteX1" fmla="*/ 120 w 9846"/>
                <a:gd name="connsiteY1" fmla="*/ 4229 h 8828"/>
                <a:gd name="connsiteX2" fmla="*/ 193 w 9846"/>
                <a:gd name="connsiteY2" fmla="*/ 2925 h 8828"/>
                <a:gd name="connsiteX3" fmla="*/ 266 w 9846"/>
                <a:gd name="connsiteY3" fmla="*/ 2545 h 8828"/>
                <a:gd name="connsiteX4" fmla="*/ 424 w 9846"/>
                <a:gd name="connsiteY4" fmla="*/ 2163 h 8828"/>
                <a:gd name="connsiteX5" fmla="*/ 482 w 9846"/>
                <a:gd name="connsiteY5" fmla="*/ 1622 h 8828"/>
                <a:gd name="connsiteX6" fmla="*/ 550 w 9846"/>
                <a:gd name="connsiteY6" fmla="*/ 702 h 8828"/>
                <a:gd name="connsiteX7" fmla="*/ 671 w 9846"/>
                <a:gd name="connsiteY7" fmla="*/ 92 h 8828"/>
                <a:gd name="connsiteX8" fmla="*/ 808 w 9846"/>
                <a:gd name="connsiteY8" fmla="*/ 16 h 8828"/>
                <a:gd name="connsiteX9" fmla="*/ 1051 w 9846"/>
                <a:gd name="connsiteY9" fmla="*/ 321 h 8828"/>
                <a:gd name="connsiteX10" fmla="*/ 1360 w 9846"/>
                <a:gd name="connsiteY10" fmla="*/ 246 h 8828"/>
                <a:gd name="connsiteX11" fmla="*/ 1772 w 9846"/>
                <a:gd name="connsiteY11" fmla="*/ 16 h 8828"/>
                <a:gd name="connsiteX12" fmla="*/ 2133 w 9846"/>
                <a:gd name="connsiteY12" fmla="*/ 16 h 8828"/>
                <a:gd name="connsiteX13" fmla="*/ 2374 w 9846"/>
                <a:gd name="connsiteY13" fmla="*/ 92 h 8828"/>
                <a:gd name="connsiteX14" fmla="*/ 2542 w 9846"/>
                <a:gd name="connsiteY14" fmla="*/ 92 h 8828"/>
                <a:gd name="connsiteX15" fmla="*/ 2699 w 9846"/>
                <a:gd name="connsiteY15" fmla="*/ 246 h 8828"/>
                <a:gd name="connsiteX16" fmla="*/ 2904 w 9846"/>
                <a:gd name="connsiteY16" fmla="*/ 548 h 8828"/>
                <a:gd name="connsiteX17" fmla="*/ 3123 w 9846"/>
                <a:gd name="connsiteY17" fmla="*/ 627 h 8828"/>
                <a:gd name="connsiteX18" fmla="*/ 3315 w 9846"/>
                <a:gd name="connsiteY18" fmla="*/ 1087 h 8828"/>
                <a:gd name="connsiteX19" fmla="*/ 3507 w 9846"/>
                <a:gd name="connsiteY19" fmla="*/ 1853 h 8828"/>
                <a:gd name="connsiteX20" fmla="*/ 3712 w 9846"/>
                <a:gd name="connsiteY20" fmla="*/ 3005 h 8828"/>
                <a:gd name="connsiteX21" fmla="*/ 3867 w 9846"/>
                <a:gd name="connsiteY21" fmla="*/ 3847 h 8828"/>
                <a:gd name="connsiteX22" fmla="*/ 4064 w 9846"/>
                <a:gd name="connsiteY22" fmla="*/ 4534 h 8828"/>
                <a:gd name="connsiteX23" fmla="*/ 4326 w 9846"/>
                <a:gd name="connsiteY23" fmla="*/ 4458 h 8828"/>
                <a:gd name="connsiteX24" fmla="*/ 4724 w 9846"/>
                <a:gd name="connsiteY24" fmla="*/ 4458 h 8828"/>
                <a:gd name="connsiteX25" fmla="*/ 4868 w 9846"/>
                <a:gd name="connsiteY25" fmla="*/ 3693 h 8828"/>
                <a:gd name="connsiteX26" fmla="*/ 5016 w 9846"/>
                <a:gd name="connsiteY26" fmla="*/ 3388 h 8828"/>
                <a:gd name="connsiteX27" fmla="*/ 5366 w 9846"/>
                <a:gd name="connsiteY27" fmla="*/ 3616 h 8828"/>
                <a:gd name="connsiteX28" fmla="*/ 5666 w 9846"/>
                <a:gd name="connsiteY28" fmla="*/ 4152 h 8828"/>
                <a:gd name="connsiteX29" fmla="*/ 5904 w 9846"/>
                <a:gd name="connsiteY29" fmla="*/ 5073 h 8828"/>
                <a:gd name="connsiteX30" fmla="*/ 5904 w 9846"/>
                <a:gd name="connsiteY30" fmla="*/ 5608 h 8828"/>
                <a:gd name="connsiteX31" fmla="*/ 6146 w 9846"/>
                <a:gd name="connsiteY31" fmla="*/ 5149 h 8828"/>
                <a:gd name="connsiteX32" fmla="*/ 6631 w 9846"/>
                <a:gd name="connsiteY32" fmla="*/ 6146 h 8828"/>
                <a:gd name="connsiteX33" fmla="*/ 7027 w 9846"/>
                <a:gd name="connsiteY33" fmla="*/ 6606 h 8828"/>
                <a:gd name="connsiteX34" fmla="*/ 7305 w 9846"/>
                <a:gd name="connsiteY34" fmla="*/ 6988 h 8828"/>
                <a:gd name="connsiteX35" fmla="*/ 7461 w 9846"/>
                <a:gd name="connsiteY35" fmla="*/ 7296 h 8828"/>
                <a:gd name="connsiteX36" fmla="*/ 7630 w 9846"/>
                <a:gd name="connsiteY36" fmla="*/ 7909 h 8828"/>
                <a:gd name="connsiteX37" fmla="*/ 7993 w 9846"/>
                <a:gd name="connsiteY37" fmla="*/ 7218 h 8828"/>
                <a:gd name="connsiteX38" fmla="*/ 8316 w 9846"/>
                <a:gd name="connsiteY38" fmla="*/ 6759 h 8828"/>
                <a:gd name="connsiteX39" fmla="*/ 8413 w 9846"/>
                <a:gd name="connsiteY39" fmla="*/ 6682 h 8828"/>
                <a:gd name="connsiteX40" fmla="*/ 8548 w 9846"/>
                <a:gd name="connsiteY40" fmla="*/ 6837 h 8828"/>
                <a:gd name="connsiteX41" fmla="*/ 8764 w 9846"/>
                <a:gd name="connsiteY41" fmla="*/ 6682 h 8828"/>
                <a:gd name="connsiteX42" fmla="*/ 9039 w 9846"/>
                <a:gd name="connsiteY42" fmla="*/ 6915 h 8828"/>
                <a:gd name="connsiteX43" fmla="*/ 9270 w 9846"/>
                <a:gd name="connsiteY43" fmla="*/ 7756 h 8828"/>
                <a:gd name="connsiteX44" fmla="*/ 9424 w 9846"/>
                <a:gd name="connsiteY44" fmla="*/ 8445 h 8828"/>
                <a:gd name="connsiteX45" fmla="*/ 9693 w 9846"/>
                <a:gd name="connsiteY45" fmla="*/ 8676 h 8828"/>
                <a:gd name="connsiteX46" fmla="*/ 9846 w 9846"/>
                <a:gd name="connsiteY46" fmla="*/ 8828 h 8828"/>
                <a:gd name="connsiteX0" fmla="*/ 0 w 9845"/>
                <a:gd name="connsiteY0" fmla="*/ 5660 h 9828"/>
                <a:gd name="connsiteX1" fmla="*/ 122 w 9845"/>
                <a:gd name="connsiteY1" fmla="*/ 4790 h 9828"/>
                <a:gd name="connsiteX2" fmla="*/ 196 w 9845"/>
                <a:gd name="connsiteY2" fmla="*/ 3313 h 9828"/>
                <a:gd name="connsiteX3" fmla="*/ 270 w 9845"/>
                <a:gd name="connsiteY3" fmla="*/ 2883 h 9828"/>
                <a:gd name="connsiteX4" fmla="*/ 431 w 9845"/>
                <a:gd name="connsiteY4" fmla="*/ 2450 h 9828"/>
                <a:gd name="connsiteX5" fmla="*/ 490 w 9845"/>
                <a:gd name="connsiteY5" fmla="*/ 1837 h 9828"/>
                <a:gd name="connsiteX6" fmla="*/ 559 w 9845"/>
                <a:gd name="connsiteY6" fmla="*/ 795 h 9828"/>
                <a:gd name="connsiteX7" fmla="*/ 681 w 9845"/>
                <a:gd name="connsiteY7" fmla="*/ 104 h 9828"/>
                <a:gd name="connsiteX8" fmla="*/ 821 w 9845"/>
                <a:gd name="connsiteY8" fmla="*/ 18 h 9828"/>
                <a:gd name="connsiteX9" fmla="*/ 1067 w 9845"/>
                <a:gd name="connsiteY9" fmla="*/ 364 h 9828"/>
                <a:gd name="connsiteX10" fmla="*/ 1381 w 9845"/>
                <a:gd name="connsiteY10" fmla="*/ 279 h 9828"/>
                <a:gd name="connsiteX11" fmla="*/ 1800 w 9845"/>
                <a:gd name="connsiteY11" fmla="*/ 18 h 9828"/>
                <a:gd name="connsiteX12" fmla="*/ 2166 w 9845"/>
                <a:gd name="connsiteY12" fmla="*/ 18 h 9828"/>
                <a:gd name="connsiteX13" fmla="*/ 2411 w 9845"/>
                <a:gd name="connsiteY13" fmla="*/ 104 h 9828"/>
                <a:gd name="connsiteX14" fmla="*/ 2582 w 9845"/>
                <a:gd name="connsiteY14" fmla="*/ 104 h 9828"/>
                <a:gd name="connsiteX15" fmla="*/ 2741 w 9845"/>
                <a:gd name="connsiteY15" fmla="*/ 279 h 9828"/>
                <a:gd name="connsiteX16" fmla="*/ 2949 w 9845"/>
                <a:gd name="connsiteY16" fmla="*/ 621 h 9828"/>
                <a:gd name="connsiteX17" fmla="*/ 3172 w 9845"/>
                <a:gd name="connsiteY17" fmla="*/ 710 h 9828"/>
                <a:gd name="connsiteX18" fmla="*/ 3367 w 9845"/>
                <a:gd name="connsiteY18" fmla="*/ 1231 h 9828"/>
                <a:gd name="connsiteX19" fmla="*/ 3562 w 9845"/>
                <a:gd name="connsiteY19" fmla="*/ 2099 h 9828"/>
                <a:gd name="connsiteX20" fmla="*/ 3770 w 9845"/>
                <a:gd name="connsiteY20" fmla="*/ 3404 h 9828"/>
                <a:gd name="connsiteX21" fmla="*/ 3927 w 9845"/>
                <a:gd name="connsiteY21" fmla="*/ 4358 h 9828"/>
                <a:gd name="connsiteX22" fmla="*/ 4128 w 9845"/>
                <a:gd name="connsiteY22" fmla="*/ 5136 h 9828"/>
                <a:gd name="connsiteX23" fmla="*/ 4394 w 9845"/>
                <a:gd name="connsiteY23" fmla="*/ 5050 h 9828"/>
                <a:gd name="connsiteX24" fmla="*/ 4798 w 9845"/>
                <a:gd name="connsiteY24" fmla="*/ 5050 h 9828"/>
                <a:gd name="connsiteX25" fmla="*/ 4944 w 9845"/>
                <a:gd name="connsiteY25" fmla="*/ 4183 h 9828"/>
                <a:gd name="connsiteX26" fmla="*/ 5094 w 9845"/>
                <a:gd name="connsiteY26" fmla="*/ 3838 h 9828"/>
                <a:gd name="connsiteX27" fmla="*/ 5450 w 9845"/>
                <a:gd name="connsiteY27" fmla="*/ 4096 h 9828"/>
                <a:gd name="connsiteX28" fmla="*/ 5755 w 9845"/>
                <a:gd name="connsiteY28" fmla="*/ 4703 h 9828"/>
                <a:gd name="connsiteX29" fmla="*/ 5996 w 9845"/>
                <a:gd name="connsiteY29" fmla="*/ 5746 h 9828"/>
                <a:gd name="connsiteX30" fmla="*/ 5996 w 9845"/>
                <a:gd name="connsiteY30" fmla="*/ 6353 h 9828"/>
                <a:gd name="connsiteX31" fmla="*/ 6242 w 9845"/>
                <a:gd name="connsiteY31" fmla="*/ 5833 h 9828"/>
                <a:gd name="connsiteX32" fmla="*/ 6735 w 9845"/>
                <a:gd name="connsiteY32" fmla="*/ 6962 h 9828"/>
                <a:gd name="connsiteX33" fmla="*/ 7137 w 9845"/>
                <a:gd name="connsiteY33" fmla="*/ 7483 h 9828"/>
                <a:gd name="connsiteX34" fmla="*/ 7419 w 9845"/>
                <a:gd name="connsiteY34" fmla="*/ 7916 h 9828"/>
                <a:gd name="connsiteX35" fmla="*/ 7578 w 9845"/>
                <a:gd name="connsiteY35" fmla="*/ 8265 h 9828"/>
                <a:gd name="connsiteX36" fmla="*/ 7749 w 9845"/>
                <a:gd name="connsiteY36" fmla="*/ 8959 h 9828"/>
                <a:gd name="connsiteX37" fmla="*/ 8118 w 9845"/>
                <a:gd name="connsiteY37" fmla="*/ 8176 h 9828"/>
                <a:gd name="connsiteX38" fmla="*/ 8446 w 9845"/>
                <a:gd name="connsiteY38" fmla="*/ 7656 h 9828"/>
                <a:gd name="connsiteX39" fmla="*/ 8545 w 9845"/>
                <a:gd name="connsiteY39" fmla="*/ 7569 h 9828"/>
                <a:gd name="connsiteX40" fmla="*/ 8682 w 9845"/>
                <a:gd name="connsiteY40" fmla="*/ 7745 h 9828"/>
                <a:gd name="connsiteX41" fmla="*/ 8901 w 9845"/>
                <a:gd name="connsiteY41" fmla="*/ 7569 h 9828"/>
                <a:gd name="connsiteX42" fmla="*/ 9180 w 9845"/>
                <a:gd name="connsiteY42" fmla="*/ 7833 h 9828"/>
                <a:gd name="connsiteX43" fmla="*/ 9415 w 9845"/>
                <a:gd name="connsiteY43" fmla="*/ 8786 h 9828"/>
                <a:gd name="connsiteX44" fmla="*/ 9571 w 9845"/>
                <a:gd name="connsiteY44" fmla="*/ 9566 h 9828"/>
                <a:gd name="connsiteX45" fmla="*/ 9845 w 9845"/>
                <a:gd name="connsiteY45" fmla="*/ 9828 h 9828"/>
                <a:gd name="connsiteX0" fmla="*/ 0 w 9722"/>
                <a:gd name="connsiteY0" fmla="*/ 5759 h 9733"/>
                <a:gd name="connsiteX1" fmla="*/ 124 w 9722"/>
                <a:gd name="connsiteY1" fmla="*/ 4874 h 9733"/>
                <a:gd name="connsiteX2" fmla="*/ 199 w 9722"/>
                <a:gd name="connsiteY2" fmla="*/ 3371 h 9733"/>
                <a:gd name="connsiteX3" fmla="*/ 274 w 9722"/>
                <a:gd name="connsiteY3" fmla="*/ 2933 h 9733"/>
                <a:gd name="connsiteX4" fmla="*/ 438 w 9722"/>
                <a:gd name="connsiteY4" fmla="*/ 2493 h 9733"/>
                <a:gd name="connsiteX5" fmla="*/ 498 w 9722"/>
                <a:gd name="connsiteY5" fmla="*/ 1869 h 9733"/>
                <a:gd name="connsiteX6" fmla="*/ 568 w 9722"/>
                <a:gd name="connsiteY6" fmla="*/ 809 h 9733"/>
                <a:gd name="connsiteX7" fmla="*/ 692 w 9722"/>
                <a:gd name="connsiteY7" fmla="*/ 106 h 9733"/>
                <a:gd name="connsiteX8" fmla="*/ 834 w 9722"/>
                <a:gd name="connsiteY8" fmla="*/ 18 h 9733"/>
                <a:gd name="connsiteX9" fmla="*/ 1084 w 9722"/>
                <a:gd name="connsiteY9" fmla="*/ 370 h 9733"/>
                <a:gd name="connsiteX10" fmla="*/ 1403 w 9722"/>
                <a:gd name="connsiteY10" fmla="*/ 284 h 9733"/>
                <a:gd name="connsiteX11" fmla="*/ 1828 w 9722"/>
                <a:gd name="connsiteY11" fmla="*/ 18 h 9733"/>
                <a:gd name="connsiteX12" fmla="*/ 2200 w 9722"/>
                <a:gd name="connsiteY12" fmla="*/ 18 h 9733"/>
                <a:gd name="connsiteX13" fmla="*/ 2449 w 9722"/>
                <a:gd name="connsiteY13" fmla="*/ 106 h 9733"/>
                <a:gd name="connsiteX14" fmla="*/ 2623 w 9722"/>
                <a:gd name="connsiteY14" fmla="*/ 106 h 9733"/>
                <a:gd name="connsiteX15" fmla="*/ 2784 w 9722"/>
                <a:gd name="connsiteY15" fmla="*/ 284 h 9733"/>
                <a:gd name="connsiteX16" fmla="*/ 2995 w 9722"/>
                <a:gd name="connsiteY16" fmla="*/ 632 h 9733"/>
                <a:gd name="connsiteX17" fmla="*/ 3222 w 9722"/>
                <a:gd name="connsiteY17" fmla="*/ 722 h 9733"/>
                <a:gd name="connsiteX18" fmla="*/ 3420 w 9722"/>
                <a:gd name="connsiteY18" fmla="*/ 1253 h 9733"/>
                <a:gd name="connsiteX19" fmla="*/ 3618 w 9722"/>
                <a:gd name="connsiteY19" fmla="*/ 2136 h 9733"/>
                <a:gd name="connsiteX20" fmla="*/ 3829 w 9722"/>
                <a:gd name="connsiteY20" fmla="*/ 3464 h 9733"/>
                <a:gd name="connsiteX21" fmla="*/ 3989 w 9722"/>
                <a:gd name="connsiteY21" fmla="*/ 4434 h 9733"/>
                <a:gd name="connsiteX22" fmla="*/ 4193 w 9722"/>
                <a:gd name="connsiteY22" fmla="*/ 5226 h 9733"/>
                <a:gd name="connsiteX23" fmla="*/ 4463 w 9722"/>
                <a:gd name="connsiteY23" fmla="*/ 5138 h 9733"/>
                <a:gd name="connsiteX24" fmla="*/ 4874 w 9722"/>
                <a:gd name="connsiteY24" fmla="*/ 5138 h 9733"/>
                <a:gd name="connsiteX25" fmla="*/ 5022 w 9722"/>
                <a:gd name="connsiteY25" fmla="*/ 4256 h 9733"/>
                <a:gd name="connsiteX26" fmla="*/ 5174 w 9722"/>
                <a:gd name="connsiteY26" fmla="*/ 3905 h 9733"/>
                <a:gd name="connsiteX27" fmla="*/ 5536 w 9722"/>
                <a:gd name="connsiteY27" fmla="*/ 4168 h 9733"/>
                <a:gd name="connsiteX28" fmla="*/ 5846 w 9722"/>
                <a:gd name="connsiteY28" fmla="*/ 4785 h 9733"/>
                <a:gd name="connsiteX29" fmla="*/ 6090 w 9722"/>
                <a:gd name="connsiteY29" fmla="*/ 5847 h 9733"/>
                <a:gd name="connsiteX30" fmla="*/ 6090 w 9722"/>
                <a:gd name="connsiteY30" fmla="*/ 6464 h 9733"/>
                <a:gd name="connsiteX31" fmla="*/ 6340 w 9722"/>
                <a:gd name="connsiteY31" fmla="*/ 5935 h 9733"/>
                <a:gd name="connsiteX32" fmla="*/ 6841 w 9722"/>
                <a:gd name="connsiteY32" fmla="*/ 7084 h 9733"/>
                <a:gd name="connsiteX33" fmla="*/ 7249 w 9722"/>
                <a:gd name="connsiteY33" fmla="*/ 7614 h 9733"/>
                <a:gd name="connsiteX34" fmla="*/ 7536 w 9722"/>
                <a:gd name="connsiteY34" fmla="*/ 8055 h 9733"/>
                <a:gd name="connsiteX35" fmla="*/ 7697 w 9722"/>
                <a:gd name="connsiteY35" fmla="*/ 8410 h 9733"/>
                <a:gd name="connsiteX36" fmla="*/ 7871 w 9722"/>
                <a:gd name="connsiteY36" fmla="*/ 9116 h 9733"/>
                <a:gd name="connsiteX37" fmla="*/ 8246 w 9722"/>
                <a:gd name="connsiteY37" fmla="*/ 8319 h 9733"/>
                <a:gd name="connsiteX38" fmla="*/ 8579 w 9722"/>
                <a:gd name="connsiteY38" fmla="*/ 7790 h 9733"/>
                <a:gd name="connsiteX39" fmla="*/ 8680 w 9722"/>
                <a:gd name="connsiteY39" fmla="*/ 7701 h 9733"/>
                <a:gd name="connsiteX40" fmla="*/ 8819 w 9722"/>
                <a:gd name="connsiteY40" fmla="*/ 7881 h 9733"/>
                <a:gd name="connsiteX41" fmla="*/ 9041 w 9722"/>
                <a:gd name="connsiteY41" fmla="*/ 7701 h 9733"/>
                <a:gd name="connsiteX42" fmla="*/ 9325 w 9722"/>
                <a:gd name="connsiteY42" fmla="*/ 7970 h 9733"/>
                <a:gd name="connsiteX43" fmla="*/ 9563 w 9722"/>
                <a:gd name="connsiteY43" fmla="*/ 8940 h 9733"/>
                <a:gd name="connsiteX44" fmla="*/ 9722 w 9722"/>
                <a:gd name="connsiteY44" fmla="*/ 9733 h 9733"/>
                <a:gd name="connsiteX0" fmla="*/ 0 w 9836"/>
                <a:gd name="connsiteY0" fmla="*/ 5917 h 9366"/>
                <a:gd name="connsiteX1" fmla="*/ 128 w 9836"/>
                <a:gd name="connsiteY1" fmla="*/ 5008 h 9366"/>
                <a:gd name="connsiteX2" fmla="*/ 205 w 9836"/>
                <a:gd name="connsiteY2" fmla="*/ 3463 h 9366"/>
                <a:gd name="connsiteX3" fmla="*/ 282 w 9836"/>
                <a:gd name="connsiteY3" fmla="*/ 3013 h 9366"/>
                <a:gd name="connsiteX4" fmla="*/ 451 w 9836"/>
                <a:gd name="connsiteY4" fmla="*/ 2561 h 9366"/>
                <a:gd name="connsiteX5" fmla="*/ 512 w 9836"/>
                <a:gd name="connsiteY5" fmla="*/ 1920 h 9366"/>
                <a:gd name="connsiteX6" fmla="*/ 584 w 9836"/>
                <a:gd name="connsiteY6" fmla="*/ 831 h 9366"/>
                <a:gd name="connsiteX7" fmla="*/ 712 w 9836"/>
                <a:gd name="connsiteY7" fmla="*/ 109 h 9366"/>
                <a:gd name="connsiteX8" fmla="*/ 858 w 9836"/>
                <a:gd name="connsiteY8" fmla="*/ 18 h 9366"/>
                <a:gd name="connsiteX9" fmla="*/ 1115 w 9836"/>
                <a:gd name="connsiteY9" fmla="*/ 380 h 9366"/>
                <a:gd name="connsiteX10" fmla="*/ 1443 w 9836"/>
                <a:gd name="connsiteY10" fmla="*/ 292 h 9366"/>
                <a:gd name="connsiteX11" fmla="*/ 1880 w 9836"/>
                <a:gd name="connsiteY11" fmla="*/ 18 h 9366"/>
                <a:gd name="connsiteX12" fmla="*/ 2263 w 9836"/>
                <a:gd name="connsiteY12" fmla="*/ 18 h 9366"/>
                <a:gd name="connsiteX13" fmla="*/ 2519 w 9836"/>
                <a:gd name="connsiteY13" fmla="*/ 109 h 9366"/>
                <a:gd name="connsiteX14" fmla="*/ 2698 w 9836"/>
                <a:gd name="connsiteY14" fmla="*/ 109 h 9366"/>
                <a:gd name="connsiteX15" fmla="*/ 2864 w 9836"/>
                <a:gd name="connsiteY15" fmla="*/ 292 h 9366"/>
                <a:gd name="connsiteX16" fmla="*/ 3081 w 9836"/>
                <a:gd name="connsiteY16" fmla="*/ 649 h 9366"/>
                <a:gd name="connsiteX17" fmla="*/ 3314 w 9836"/>
                <a:gd name="connsiteY17" fmla="*/ 742 h 9366"/>
                <a:gd name="connsiteX18" fmla="*/ 3518 w 9836"/>
                <a:gd name="connsiteY18" fmla="*/ 1287 h 9366"/>
                <a:gd name="connsiteX19" fmla="*/ 3721 w 9836"/>
                <a:gd name="connsiteY19" fmla="*/ 2195 h 9366"/>
                <a:gd name="connsiteX20" fmla="*/ 3938 w 9836"/>
                <a:gd name="connsiteY20" fmla="*/ 3559 h 9366"/>
                <a:gd name="connsiteX21" fmla="*/ 4103 w 9836"/>
                <a:gd name="connsiteY21" fmla="*/ 4556 h 9366"/>
                <a:gd name="connsiteX22" fmla="*/ 4313 w 9836"/>
                <a:gd name="connsiteY22" fmla="*/ 5369 h 9366"/>
                <a:gd name="connsiteX23" fmla="*/ 4591 w 9836"/>
                <a:gd name="connsiteY23" fmla="*/ 5279 h 9366"/>
                <a:gd name="connsiteX24" fmla="*/ 5013 w 9836"/>
                <a:gd name="connsiteY24" fmla="*/ 5279 h 9366"/>
                <a:gd name="connsiteX25" fmla="*/ 5166 w 9836"/>
                <a:gd name="connsiteY25" fmla="*/ 4373 h 9366"/>
                <a:gd name="connsiteX26" fmla="*/ 5322 w 9836"/>
                <a:gd name="connsiteY26" fmla="*/ 4012 h 9366"/>
                <a:gd name="connsiteX27" fmla="*/ 5694 w 9836"/>
                <a:gd name="connsiteY27" fmla="*/ 4282 h 9366"/>
                <a:gd name="connsiteX28" fmla="*/ 6013 w 9836"/>
                <a:gd name="connsiteY28" fmla="*/ 4916 h 9366"/>
                <a:gd name="connsiteX29" fmla="*/ 6264 w 9836"/>
                <a:gd name="connsiteY29" fmla="*/ 6007 h 9366"/>
                <a:gd name="connsiteX30" fmla="*/ 6264 w 9836"/>
                <a:gd name="connsiteY30" fmla="*/ 6641 h 9366"/>
                <a:gd name="connsiteX31" fmla="*/ 6521 w 9836"/>
                <a:gd name="connsiteY31" fmla="*/ 6098 h 9366"/>
                <a:gd name="connsiteX32" fmla="*/ 7037 w 9836"/>
                <a:gd name="connsiteY32" fmla="*/ 7278 h 9366"/>
                <a:gd name="connsiteX33" fmla="*/ 7456 w 9836"/>
                <a:gd name="connsiteY33" fmla="*/ 7823 h 9366"/>
                <a:gd name="connsiteX34" fmla="*/ 7751 w 9836"/>
                <a:gd name="connsiteY34" fmla="*/ 8276 h 9366"/>
                <a:gd name="connsiteX35" fmla="*/ 7917 w 9836"/>
                <a:gd name="connsiteY35" fmla="*/ 8641 h 9366"/>
                <a:gd name="connsiteX36" fmla="*/ 8096 w 9836"/>
                <a:gd name="connsiteY36" fmla="*/ 9366 h 9366"/>
                <a:gd name="connsiteX37" fmla="*/ 8482 w 9836"/>
                <a:gd name="connsiteY37" fmla="*/ 8547 h 9366"/>
                <a:gd name="connsiteX38" fmla="*/ 8824 w 9836"/>
                <a:gd name="connsiteY38" fmla="*/ 8004 h 9366"/>
                <a:gd name="connsiteX39" fmla="*/ 8928 w 9836"/>
                <a:gd name="connsiteY39" fmla="*/ 7912 h 9366"/>
                <a:gd name="connsiteX40" fmla="*/ 9071 w 9836"/>
                <a:gd name="connsiteY40" fmla="*/ 8097 h 9366"/>
                <a:gd name="connsiteX41" fmla="*/ 9300 w 9836"/>
                <a:gd name="connsiteY41" fmla="*/ 7912 h 9366"/>
                <a:gd name="connsiteX42" fmla="*/ 9592 w 9836"/>
                <a:gd name="connsiteY42" fmla="*/ 8189 h 9366"/>
                <a:gd name="connsiteX43" fmla="*/ 9836 w 9836"/>
                <a:gd name="connsiteY43" fmla="*/ 9185 h 9366"/>
                <a:gd name="connsiteX0" fmla="*/ 0 w 9752"/>
                <a:gd name="connsiteY0" fmla="*/ 6318 h 10000"/>
                <a:gd name="connsiteX1" fmla="*/ 130 w 9752"/>
                <a:gd name="connsiteY1" fmla="*/ 5347 h 10000"/>
                <a:gd name="connsiteX2" fmla="*/ 208 w 9752"/>
                <a:gd name="connsiteY2" fmla="*/ 3697 h 10000"/>
                <a:gd name="connsiteX3" fmla="*/ 287 w 9752"/>
                <a:gd name="connsiteY3" fmla="*/ 3217 h 10000"/>
                <a:gd name="connsiteX4" fmla="*/ 459 w 9752"/>
                <a:gd name="connsiteY4" fmla="*/ 2734 h 10000"/>
                <a:gd name="connsiteX5" fmla="*/ 521 w 9752"/>
                <a:gd name="connsiteY5" fmla="*/ 2050 h 10000"/>
                <a:gd name="connsiteX6" fmla="*/ 594 w 9752"/>
                <a:gd name="connsiteY6" fmla="*/ 887 h 10000"/>
                <a:gd name="connsiteX7" fmla="*/ 724 w 9752"/>
                <a:gd name="connsiteY7" fmla="*/ 116 h 10000"/>
                <a:gd name="connsiteX8" fmla="*/ 872 w 9752"/>
                <a:gd name="connsiteY8" fmla="*/ 19 h 10000"/>
                <a:gd name="connsiteX9" fmla="*/ 1134 w 9752"/>
                <a:gd name="connsiteY9" fmla="*/ 406 h 10000"/>
                <a:gd name="connsiteX10" fmla="*/ 1467 w 9752"/>
                <a:gd name="connsiteY10" fmla="*/ 312 h 10000"/>
                <a:gd name="connsiteX11" fmla="*/ 1911 w 9752"/>
                <a:gd name="connsiteY11" fmla="*/ 19 h 10000"/>
                <a:gd name="connsiteX12" fmla="*/ 2301 w 9752"/>
                <a:gd name="connsiteY12" fmla="*/ 19 h 10000"/>
                <a:gd name="connsiteX13" fmla="*/ 2561 w 9752"/>
                <a:gd name="connsiteY13" fmla="*/ 116 h 10000"/>
                <a:gd name="connsiteX14" fmla="*/ 2743 w 9752"/>
                <a:gd name="connsiteY14" fmla="*/ 116 h 10000"/>
                <a:gd name="connsiteX15" fmla="*/ 2912 w 9752"/>
                <a:gd name="connsiteY15" fmla="*/ 312 h 10000"/>
                <a:gd name="connsiteX16" fmla="*/ 3132 w 9752"/>
                <a:gd name="connsiteY16" fmla="*/ 693 h 10000"/>
                <a:gd name="connsiteX17" fmla="*/ 3369 w 9752"/>
                <a:gd name="connsiteY17" fmla="*/ 792 h 10000"/>
                <a:gd name="connsiteX18" fmla="*/ 3577 w 9752"/>
                <a:gd name="connsiteY18" fmla="*/ 1374 h 10000"/>
                <a:gd name="connsiteX19" fmla="*/ 3783 w 9752"/>
                <a:gd name="connsiteY19" fmla="*/ 2344 h 10000"/>
                <a:gd name="connsiteX20" fmla="*/ 4004 w 9752"/>
                <a:gd name="connsiteY20" fmla="*/ 3800 h 10000"/>
                <a:gd name="connsiteX21" fmla="*/ 4171 w 9752"/>
                <a:gd name="connsiteY21" fmla="*/ 4864 h 10000"/>
                <a:gd name="connsiteX22" fmla="*/ 4385 w 9752"/>
                <a:gd name="connsiteY22" fmla="*/ 5732 h 10000"/>
                <a:gd name="connsiteX23" fmla="*/ 4668 w 9752"/>
                <a:gd name="connsiteY23" fmla="*/ 5636 h 10000"/>
                <a:gd name="connsiteX24" fmla="*/ 5097 w 9752"/>
                <a:gd name="connsiteY24" fmla="*/ 5636 h 10000"/>
                <a:gd name="connsiteX25" fmla="*/ 5252 w 9752"/>
                <a:gd name="connsiteY25" fmla="*/ 4669 h 10000"/>
                <a:gd name="connsiteX26" fmla="*/ 5411 w 9752"/>
                <a:gd name="connsiteY26" fmla="*/ 4284 h 10000"/>
                <a:gd name="connsiteX27" fmla="*/ 5789 w 9752"/>
                <a:gd name="connsiteY27" fmla="*/ 4572 h 10000"/>
                <a:gd name="connsiteX28" fmla="*/ 6113 w 9752"/>
                <a:gd name="connsiteY28" fmla="*/ 5249 h 10000"/>
                <a:gd name="connsiteX29" fmla="*/ 6368 w 9752"/>
                <a:gd name="connsiteY29" fmla="*/ 6414 h 10000"/>
                <a:gd name="connsiteX30" fmla="*/ 6368 w 9752"/>
                <a:gd name="connsiteY30" fmla="*/ 7091 h 10000"/>
                <a:gd name="connsiteX31" fmla="*/ 6630 w 9752"/>
                <a:gd name="connsiteY31" fmla="*/ 6511 h 10000"/>
                <a:gd name="connsiteX32" fmla="*/ 7154 w 9752"/>
                <a:gd name="connsiteY32" fmla="*/ 7771 h 10000"/>
                <a:gd name="connsiteX33" fmla="*/ 7580 w 9752"/>
                <a:gd name="connsiteY33" fmla="*/ 8353 h 10000"/>
                <a:gd name="connsiteX34" fmla="*/ 7880 w 9752"/>
                <a:gd name="connsiteY34" fmla="*/ 8836 h 10000"/>
                <a:gd name="connsiteX35" fmla="*/ 8049 w 9752"/>
                <a:gd name="connsiteY35" fmla="*/ 9226 h 10000"/>
                <a:gd name="connsiteX36" fmla="*/ 8231 w 9752"/>
                <a:gd name="connsiteY36" fmla="*/ 10000 h 10000"/>
                <a:gd name="connsiteX37" fmla="*/ 8623 w 9752"/>
                <a:gd name="connsiteY37" fmla="*/ 9126 h 10000"/>
                <a:gd name="connsiteX38" fmla="*/ 8971 w 9752"/>
                <a:gd name="connsiteY38" fmla="*/ 8546 h 10000"/>
                <a:gd name="connsiteX39" fmla="*/ 9077 w 9752"/>
                <a:gd name="connsiteY39" fmla="*/ 8448 h 10000"/>
                <a:gd name="connsiteX40" fmla="*/ 9222 w 9752"/>
                <a:gd name="connsiteY40" fmla="*/ 8645 h 10000"/>
                <a:gd name="connsiteX41" fmla="*/ 9455 w 9752"/>
                <a:gd name="connsiteY41" fmla="*/ 8448 h 10000"/>
                <a:gd name="connsiteX42" fmla="*/ 9752 w 9752"/>
                <a:gd name="connsiteY42" fmla="*/ 8743 h 10000"/>
                <a:gd name="connsiteX0" fmla="*/ 0 w 9695"/>
                <a:gd name="connsiteY0" fmla="*/ 6318 h 10000"/>
                <a:gd name="connsiteX1" fmla="*/ 133 w 9695"/>
                <a:gd name="connsiteY1" fmla="*/ 5347 h 10000"/>
                <a:gd name="connsiteX2" fmla="*/ 213 w 9695"/>
                <a:gd name="connsiteY2" fmla="*/ 3697 h 10000"/>
                <a:gd name="connsiteX3" fmla="*/ 294 w 9695"/>
                <a:gd name="connsiteY3" fmla="*/ 3217 h 10000"/>
                <a:gd name="connsiteX4" fmla="*/ 471 w 9695"/>
                <a:gd name="connsiteY4" fmla="*/ 2734 h 10000"/>
                <a:gd name="connsiteX5" fmla="*/ 534 w 9695"/>
                <a:gd name="connsiteY5" fmla="*/ 2050 h 10000"/>
                <a:gd name="connsiteX6" fmla="*/ 609 w 9695"/>
                <a:gd name="connsiteY6" fmla="*/ 887 h 10000"/>
                <a:gd name="connsiteX7" fmla="*/ 742 w 9695"/>
                <a:gd name="connsiteY7" fmla="*/ 116 h 10000"/>
                <a:gd name="connsiteX8" fmla="*/ 894 w 9695"/>
                <a:gd name="connsiteY8" fmla="*/ 19 h 10000"/>
                <a:gd name="connsiteX9" fmla="*/ 1163 w 9695"/>
                <a:gd name="connsiteY9" fmla="*/ 406 h 10000"/>
                <a:gd name="connsiteX10" fmla="*/ 1504 w 9695"/>
                <a:gd name="connsiteY10" fmla="*/ 312 h 10000"/>
                <a:gd name="connsiteX11" fmla="*/ 1960 w 9695"/>
                <a:gd name="connsiteY11" fmla="*/ 19 h 10000"/>
                <a:gd name="connsiteX12" fmla="*/ 2360 w 9695"/>
                <a:gd name="connsiteY12" fmla="*/ 19 h 10000"/>
                <a:gd name="connsiteX13" fmla="*/ 2626 w 9695"/>
                <a:gd name="connsiteY13" fmla="*/ 116 h 10000"/>
                <a:gd name="connsiteX14" fmla="*/ 2813 w 9695"/>
                <a:gd name="connsiteY14" fmla="*/ 116 h 10000"/>
                <a:gd name="connsiteX15" fmla="*/ 2986 w 9695"/>
                <a:gd name="connsiteY15" fmla="*/ 312 h 10000"/>
                <a:gd name="connsiteX16" fmla="*/ 3212 w 9695"/>
                <a:gd name="connsiteY16" fmla="*/ 693 h 10000"/>
                <a:gd name="connsiteX17" fmla="*/ 3455 w 9695"/>
                <a:gd name="connsiteY17" fmla="*/ 792 h 10000"/>
                <a:gd name="connsiteX18" fmla="*/ 3668 w 9695"/>
                <a:gd name="connsiteY18" fmla="*/ 1374 h 10000"/>
                <a:gd name="connsiteX19" fmla="*/ 3879 w 9695"/>
                <a:gd name="connsiteY19" fmla="*/ 2344 h 10000"/>
                <a:gd name="connsiteX20" fmla="*/ 4106 w 9695"/>
                <a:gd name="connsiteY20" fmla="*/ 3800 h 10000"/>
                <a:gd name="connsiteX21" fmla="*/ 4277 w 9695"/>
                <a:gd name="connsiteY21" fmla="*/ 4864 h 10000"/>
                <a:gd name="connsiteX22" fmla="*/ 4497 w 9695"/>
                <a:gd name="connsiteY22" fmla="*/ 5732 h 10000"/>
                <a:gd name="connsiteX23" fmla="*/ 4787 w 9695"/>
                <a:gd name="connsiteY23" fmla="*/ 5636 h 10000"/>
                <a:gd name="connsiteX24" fmla="*/ 5227 w 9695"/>
                <a:gd name="connsiteY24" fmla="*/ 5636 h 10000"/>
                <a:gd name="connsiteX25" fmla="*/ 5386 w 9695"/>
                <a:gd name="connsiteY25" fmla="*/ 4669 h 10000"/>
                <a:gd name="connsiteX26" fmla="*/ 5549 w 9695"/>
                <a:gd name="connsiteY26" fmla="*/ 4284 h 10000"/>
                <a:gd name="connsiteX27" fmla="*/ 5936 w 9695"/>
                <a:gd name="connsiteY27" fmla="*/ 4572 h 10000"/>
                <a:gd name="connsiteX28" fmla="*/ 6268 w 9695"/>
                <a:gd name="connsiteY28" fmla="*/ 5249 h 10000"/>
                <a:gd name="connsiteX29" fmla="*/ 6530 w 9695"/>
                <a:gd name="connsiteY29" fmla="*/ 6414 h 10000"/>
                <a:gd name="connsiteX30" fmla="*/ 6530 w 9695"/>
                <a:gd name="connsiteY30" fmla="*/ 7091 h 10000"/>
                <a:gd name="connsiteX31" fmla="*/ 6799 w 9695"/>
                <a:gd name="connsiteY31" fmla="*/ 6511 h 10000"/>
                <a:gd name="connsiteX32" fmla="*/ 7336 w 9695"/>
                <a:gd name="connsiteY32" fmla="*/ 7771 h 10000"/>
                <a:gd name="connsiteX33" fmla="*/ 7773 w 9695"/>
                <a:gd name="connsiteY33" fmla="*/ 8353 h 10000"/>
                <a:gd name="connsiteX34" fmla="*/ 8080 w 9695"/>
                <a:gd name="connsiteY34" fmla="*/ 8836 h 10000"/>
                <a:gd name="connsiteX35" fmla="*/ 8254 w 9695"/>
                <a:gd name="connsiteY35" fmla="*/ 9226 h 10000"/>
                <a:gd name="connsiteX36" fmla="*/ 8440 w 9695"/>
                <a:gd name="connsiteY36" fmla="*/ 10000 h 10000"/>
                <a:gd name="connsiteX37" fmla="*/ 8842 w 9695"/>
                <a:gd name="connsiteY37" fmla="*/ 9126 h 10000"/>
                <a:gd name="connsiteX38" fmla="*/ 9199 w 9695"/>
                <a:gd name="connsiteY38" fmla="*/ 8546 h 10000"/>
                <a:gd name="connsiteX39" fmla="*/ 9308 w 9695"/>
                <a:gd name="connsiteY39" fmla="*/ 8448 h 10000"/>
                <a:gd name="connsiteX40" fmla="*/ 9457 w 9695"/>
                <a:gd name="connsiteY40" fmla="*/ 8645 h 10000"/>
                <a:gd name="connsiteX41" fmla="*/ 9695 w 9695"/>
                <a:gd name="connsiteY41" fmla="*/ 8448 h 10000"/>
                <a:gd name="connsiteX0" fmla="*/ 0 w 9755"/>
                <a:gd name="connsiteY0" fmla="*/ 6318 h 10000"/>
                <a:gd name="connsiteX1" fmla="*/ 137 w 9755"/>
                <a:gd name="connsiteY1" fmla="*/ 5347 h 10000"/>
                <a:gd name="connsiteX2" fmla="*/ 220 w 9755"/>
                <a:gd name="connsiteY2" fmla="*/ 3697 h 10000"/>
                <a:gd name="connsiteX3" fmla="*/ 303 w 9755"/>
                <a:gd name="connsiteY3" fmla="*/ 3217 h 10000"/>
                <a:gd name="connsiteX4" fmla="*/ 486 w 9755"/>
                <a:gd name="connsiteY4" fmla="*/ 2734 h 10000"/>
                <a:gd name="connsiteX5" fmla="*/ 551 w 9755"/>
                <a:gd name="connsiteY5" fmla="*/ 2050 h 10000"/>
                <a:gd name="connsiteX6" fmla="*/ 628 w 9755"/>
                <a:gd name="connsiteY6" fmla="*/ 887 h 10000"/>
                <a:gd name="connsiteX7" fmla="*/ 765 w 9755"/>
                <a:gd name="connsiteY7" fmla="*/ 116 h 10000"/>
                <a:gd name="connsiteX8" fmla="*/ 922 w 9755"/>
                <a:gd name="connsiteY8" fmla="*/ 19 h 10000"/>
                <a:gd name="connsiteX9" fmla="*/ 1200 w 9755"/>
                <a:gd name="connsiteY9" fmla="*/ 406 h 10000"/>
                <a:gd name="connsiteX10" fmla="*/ 1551 w 9755"/>
                <a:gd name="connsiteY10" fmla="*/ 312 h 10000"/>
                <a:gd name="connsiteX11" fmla="*/ 2022 w 9755"/>
                <a:gd name="connsiteY11" fmla="*/ 19 h 10000"/>
                <a:gd name="connsiteX12" fmla="*/ 2434 w 9755"/>
                <a:gd name="connsiteY12" fmla="*/ 19 h 10000"/>
                <a:gd name="connsiteX13" fmla="*/ 2709 w 9755"/>
                <a:gd name="connsiteY13" fmla="*/ 116 h 10000"/>
                <a:gd name="connsiteX14" fmla="*/ 2901 w 9755"/>
                <a:gd name="connsiteY14" fmla="*/ 116 h 10000"/>
                <a:gd name="connsiteX15" fmla="*/ 3080 w 9755"/>
                <a:gd name="connsiteY15" fmla="*/ 312 h 10000"/>
                <a:gd name="connsiteX16" fmla="*/ 3313 w 9755"/>
                <a:gd name="connsiteY16" fmla="*/ 693 h 10000"/>
                <a:gd name="connsiteX17" fmla="*/ 3564 w 9755"/>
                <a:gd name="connsiteY17" fmla="*/ 792 h 10000"/>
                <a:gd name="connsiteX18" fmla="*/ 3783 w 9755"/>
                <a:gd name="connsiteY18" fmla="*/ 1374 h 10000"/>
                <a:gd name="connsiteX19" fmla="*/ 4001 w 9755"/>
                <a:gd name="connsiteY19" fmla="*/ 2344 h 10000"/>
                <a:gd name="connsiteX20" fmla="*/ 4235 w 9755"/>
                <a:gd name="connsiteY20" fmla="*/ 3800 h 10000"/>
                <a:gd name="connsiteX21" fmla="*/ 4412 w 9755"/>
                <a:gd name="connsiteY21" fmla="*/ 4864 h 10000"/>
                <a:gd name="connsiteX22" fmla="*/ 4638 w 9755"/>
                <a:gd name="connsiteY22" fmla="*/ 5732 h 10000"/>
                <a:gd name="connsiteX23" fmla="*/ 4938 w 9755"/>
                <a:gd name="connsiteY23" fmla="*/ 5636 h 10000"/>
                <a:gd name="connsiteX24" fmla="*/ 5391 w 9755"/>
                <a:gd name="connsiteY24" fmla="*/ 5636 h 10000"/>
                <a:gd name="connsiteX25" fmla="*/ 5555 w 9755"/>
                <a:gd name="connsiteY25" fmla="*/ 4669 h 10000"/>
                <a:gd name="connsiteX26" fmla="*/ 5724 w 9755"/>
                <a:gd name="connsiteY26" fmla="*/ 4284 h 10000"/>
                <a:gd name="connsiteX27" fmla="*/ 6123 w 9755"/>
                <a:gd name="connsiteY27" fmla="*/ 4572 h 10000"/>
                <a:gd name="connsiteX28" fmla="*/ 6465 w 9755"/>
                <a:gd name="connsiteY28" fmla="*/ 5249 h 10000"/>
                <a:gd name="connsiteX29" fmla="*/ 6735 w 9755"/>
                <a:gd name="connsiteY29" fmla="*/ 6414 h 10000"/>
                <a:gd name="connsiteX30" fmla="*/ 6735 w 9755"/>
                <a:gd name="connsiteY30" fmla="*/ 7091 h 10000"/>
                <a:gd name="connsiteX31" fmla="*/ 7013 w 9755"/>
                <a:gd name="connsiteY31" fmla="*/ 6511 h 10000"/>
                <a:gd name="connsiteX32" fmla="*/ 7567 w 9755"/>
                <a:gd name="connsiteY32" fmla="*/ 7771 h 10000"/>
                <a:gd name="connsiteX33" fmla="*/ 8018 w 9755"/>
                <a:gd name="connsiteY33" fmla="*/ 8353 h 10000"/>
                <a:gd name="connsiteX34" fmla="*/ 8334 w 9755"/>
                <a:gd name="connsiteY34" fmla="*/ 8836 h 10000"/>
                <a:gd name="connsiteX35" fmla="*/ 8514 w 9755"/>
                <a:gd name="connsiteY35" fmla="*/ 9226 h 10000"/>
                <a:gd name="connsiteX36" fmla="*/ 8706 w 9755"/>
                <a:gd name="connsiteY36" fmla="*/ 10000 h 10000"/>
                <a:gd name="connsiteX37" fmla="*/ 9120 w 9755"/>
                <a:gd name="connsiteY37" fmla="*/ 9126 h 10000"/>
                <a:gd name="connsiteX38" fmla="*/ 9488 w 9755"/>
                <a:gd name="connsiteY38" fmla="*/ 8546 h 10000"/>
                <a:gd name="connsiteX39" fmla="*/ 9601 w 9755"/>
                <a:gd name="connsiteY39" fmla="*/ 8448 h 10000"/>
                <a:gd name="connsiteX40" fmla="*/ 9755 w 9755"/>
                <a:gd name="connsiteY40" fmla="*/ 8645 h 10000"/>
                <a:gd name="connsiteX0" fmla="*/ 0 w 9842"/>
                <a:gd name="connsiteY0" fmla="*/ 6318 h 10000"/>
                <a:gd name="connsiteX1" fmla="*/ 140 w 9842"/>
                <a:gd name="connsiteY1" fmla="*/ 5347 h 10000"/>
                <a:gd name="connsiteX2" fmla="*/ 226 w 9842"/>
                <a:gd name="connsiteY2" fmla="*/ 3697 h 10000"/>
                <a:gd name="connsiteX3" fmla="*/ 311 w 9842"/>
                <a:gd name="connsiteY3" fmla="*/ 3217 h 10000"/>
                <a:gd name="connsiteX4" fmla="*/ 498 w 9842"/>
                <a:gd name="connsiteY4" fmla="*/ 2734 h 10000"/>
                <a:gd name="connsiteX5" fmla="*/ 565 w 9842"/>
                <a:gd name="connsiteY5" fmla="*/ 2050 h 10000"/>
                <a:gd name="connsiteX6" fmla="*/ 644 w 9842"/>
                <a:gd name="connsiteY6" fmla="*/ 887 h 10000"/>
                <a:gd name="connsiteX7" fmla="*/ 784 w 9842"/>
                <a:gd name="connsiteY7" fmla="*/ 116 h 10000"/>
                <a:gd name="connsiteX8" fmla="*/ 945 w 9842"/>
                <a:gd name="connsiteY8" fmla="*/ 19 h 10000"/>
                <a:gd name="connsiteX9" fmla="*/ 1230 w 9842"/>
                <a:gd name="connsiteY9" fmla="*/ 406 h 10000"/>
                <a:gd name="connsiteX10" fmla="*/ 1590 w 9842"/>
                <a:gd name="connsiteY10" fmla="*/ 312 h 10000"/>
                <a:gd name="connsiteX11" fmla="*/ 2073 w 9842"/>
                <a:gd name="connsiteY11" fmla="*/ 19 h 10000"/>
                <a:gd name="connsiteX12" fmla="*/ 2495 w 9842"/>
                <a:gd name="connsiteY12" fmla="*/ 19 h 10000"/>
                <a:gd name="connsiteX13" fmla="*/ 2777 w 9842"/>
                <a:gd name="connsiteY13" fmla="*/ 116 h 10000"/>
                <a:gd name="connsiteX14" fmla="*/ 2974 w 9842"/>
                <a:gd name="connsiteY14" fmla="*/ 116 h 10000"/>
                <a:gd name="connsiteX15" fmla="*/ 3157 w 9842"/>
                <a:gd name="connsiteY15" fmla="*/ 312 h 10000"/>
                <a:gd name="connsiteX16" fmla="*/ 3396 w 9842"/>
                <a:gd name="connsiteY16" fmla="*/ 693 h 10000"/>
                <a:gd name="connsiteX17" fmla="*/ 3654 w 9842"/>
                <a:gd name="connsiteY17" fmla="*/ 792 h 10000"/>
                <a:gd name="connsiteX18" fmla="*/ 3878 w 9842"/>
                <a:gd name="connsiteY18" fmla="*/ 1374 h 10000"/>
                <a:gd name="connsiteX19" fmla="*/ 4101 w 9842"/>
                <a:gd name="connsiteY19" fmla="*/ 2344 h 10000"/>
                <a:gd name="connsiteX20" fmla="*/ 4341 w 9842"/>
                <a:gd name="connsiteY20" fmla="*/ 3800 h 10000"/>
                <a:gd name="connsiteX21" fmla="*/ 4523 w 9842"/>
                <a:gd name="connsiteY21" fmla="*/ 4864 h 10000"/>
                <a:gd name="connsiteX22" fmla="*/ 4754 w 9842"/>
                <a:gd name="connsiteY22" fmla="*/ 5732 h 10000"/>
                <a:gd name="connsiteX23" fmla="*/ 5062 w 9842"/>
                <a:gd name="connsiteY23" fmla="*/ 5636 h 10000"/>
                <a:gd name="connsiteX24" fmla="*/ 5526 w 9842"/>
                <a:gd name="connsiteY24" fmla="*/ 5636 h 10000"/>
                <a:gd name="connsiteX25" fmla="*/ 5695 w 9842"/>
                <a:gd name="connsiteY25" fmla="*/ 4669 h 10000"/>
                <a:gd name="connsiteX26" fmla="*/ 5868 w 9842"/>
                <a:gd name="connsiteY26" fmla="*/ 4284 h 10000"/>
                <a:gd name="connsiteX27" fmla="*/ 6277 w 9842"/>
                <a:gd name="connsiteY27" fmla="*/ 4572 h 10000"/>
                <a:gd name="connsiteX28" fmla="*/ 6627 w 9842"/>
                <a:gd name="connsiteY28" fmla="*/ 5249 h 10000"/>
                <a:gd name="connsiteX29" fmla="*/ 6904 w 9842"/>
                <a:gd name="connsiteY29" fmla="*/ 6414 h 10000"/>
                <a:gd name="connsiteX30" fmla="*/ 6904 w 9842"/>
                <a:gd name="connsiteY30" fmla="*/ 7091 h 10000"/>
                <a:gd name="connsiteX31" fmla="*/ 7189 w 9842"/>
                <a:gd name="connsiteY31" fmla="*/ 6511 h 10000"/>
                <a:gd name="connsiteX32" fmla="*/ 7757 w 9842"/>
                <a:gd name="connsiteY32" fmla="*/ 7771 h 10000"/>
                <a:gd name="connsiteX33" fmla="*/ 8219 w 9842"/>
                <a:gd name="connsiteY33" fmla="*/ 8353 h 10000"/>
                <a:gd name="connsiteX34" fmla="*/ 8543 w 9842"/>
                <a:gd name="connsiteY34" fmla="*/ 8836 h 10000"/>
                <a:gd name="connsiteX35" fmla="*/ 8728 w 9842"/>
                <a:gd name="connsiteY35" fmla="*/ 9226 h 10000"/>
                <a:gd name="connsiteX36" fmla="*/ 8925 w 9842"/>
                <a:gd name="connsiteY36" fmla="*/ 10000 h 10000"/>
                <a:gd name="connsiteX37" fmla="*/ 9349 w 9842"/>
                <a:gd name="connsiteY37" fmla="*/ 9126 h 10000"/>
                <a:gd name="connsiteX38" fmla="*/ 9726 w 9842"/>
                <a:gd name="connsiteY38" fmla="*/ 8546 h 10000"/>
                <a:gd name="connsiteX39" fmla="*/ 9842 w 9842"/>
                <a:gd name="connsiteY39" fmla="*/ 8448 h 10000"/>
                <a:gd name="connsiteX0" fmla="*/ 0 w 9882"/>
                <a:gd name="connsiteY0" fmla="*/ 6318 h 10000"/>
                <a:gd name="connsiteX1" fmla="*/ 142 w 9882"/>
                <a:gd name="connsiteY1" fmla="*/ 5347 h 10000"/>
                <a:gd name="connsiteX2" fmla="*/ 230 w 9882"/>
                <a:gd name="connsiteY2" fmla="*/ 3697 h 10000"/>
                <a:gd name="connsiteX3" fmla="*/ 316 w 9882"/>
                <a:gd name="connsiteY3" fmla="*/ 3217 h 10000"/>
                <a:gd name="connsiteX4" fmla="*/ 506 w 9882"/>
                <a:gd name="connsiteY4" fmla="*/ 2734 h 10000"/>
                <a:gd name="connsiteX5" fmla="*/ 574 w 9882"/>
                <a:gd name="connsiteY5" fmla="*/ 2050 h 10000"/>
                <a:gd name="connsiteX6" fmla="*/ 654 w 9882"/>
                <a:gd name="connsiteY6" fmla="*/ 887 h 10000"/>
                <a:gd name="connsiteX7" fmla="*/ 797 w 9882"/>
                <a:gd name="connsiteY7" fmla="*/ 116 h 10000"/>
                <a:gd name="connsiteX8" fmla="*/ 960 w 9882"/>
                <a:gd name="connsiteY8" fmla="*/ 19 h 10000"/>
                <a:gd name="connsiteX9" fmla="*/ 1250 w 9882"/>
                <a:gd name="connsiteY9" fmla="*/ 406 h 10000"/>
                <a:gd name="connsiteX10" fmla="*/ 1616 w 9882"/>
                <a:gd name="connsiteY10" fmla="*/ 312 h 10000"/>
                <a:gd name="connsiteX11" fmla="*/ 2106 w 9882"/>
                <a:gd name="connsiteY11" fmla="*/ 19 h 10000"/>
                <a:gd name="connsiteX12" fmla="*/ 2535 w 9882"/>
                <a:gd name="connsiteY12" fmla="*/ 19 h 10000"/>
                <a:gd name="connsiteX13" fmla="*/ 2822 w 9882"/>
                <a:gd name="connsiteY13" fmla="*/ 116 h 10000"/>
                <a:gd name="connsiteX14" fmla="*/ 3022 w 9882"/>
                <a:gd name="connsiteY14" fmla="*/ 116 h 10000"/>
                <a:gd name="connsiteX15" fmla="*/ 3208 w 9882"/>
                <a:gd name="connsiteY15" fmla="*/ 312 h 10000"/>
                <a:gd name="connsiteX16" fmla="*/ 3451 w 9882"/>
                <a:gd name="connsiteY16" fmla="*/ 693 h 10000"/>
                <a:gd name="connsiteX17" fmla="*/ 3713 w 9882"/>
                <a:gd name="connsiteY17" fmla="*/ 792 h 10000"/>
                <a:gd name="connsiteX18" fmla="*/ 3940 w 9882"/>
                <a:gd name="connsiteY18" fmla="*/ 1374 h 10000"/>
                <a:gd name="connsiteX19" fmla="*/ 4167 w 9882"/>
                <a:gd name="connsiteY19" fmla="*/ 2344 h 10000"/>
                <a:gd name="connsiteX20" fmla="*/ 4411 w 9882"/>
                <a:gd name="connsiteY20" fmla="*/ 3800 h 10000"/>
                <a:gd name="connsiteX21" fmla="*/ 4596 w 9882"/>
                <a:gd name="connsiteY21" fmla="*/ 4864 h 10000"/>
                <a:gd name="connsiteX22" fmla="*/ 4830 w 9882"/>
                <a:gd name="connsiteY22" fmla="*/ 5732 h 10000"/>
                <a:gd name="connsiteX23" fmla="*/ 5143 w 9882"/>
                <a:gd name="connsiteY23" fmla="*/ 5636 h 10000"/>
                <a:gd name="connsiteX24" fmla="*/ 5615 w 9882"/>
                <a:gd name="connsiteY24" fmla="*/ 5636 h 10000"/>
                <a:gd name="connsiteX25" fmla="*/ 5786 w 9882"/>
                <a:gd name="connsiteY25" fmla="*/ 4669 h 10000"/>
                <a:gd name="connsiteX26" fmla="*/ 5962 w 9882"/>
                <a:gd name="connsiteY26" fmla="*/ 4284 h 10000"/>
                <a:gd name="connsiteX27" fmla="*/ 6378 w 9882"/>
                <a:gd name="connsiteY27" fmla="*/ 4572 h 10000"/>
                <a:gd name="connsiteX28" fmla="*/ 6733 w 9882"/>
                <a:gd name="connsiteY28" fmla="*/ 5249 h 10000"/>
                <a:gd name="connsiteX29" fmla="*/ 7015 w 9882"/>
                <a:gd name="connsiteY29" fmla="*/ 6414 h 10000"/>
                <a:gd name="connsiteX30" fmla="*/ 7015 w 9882"/>
                <a:gd name="connsiteY30" fmla="*/ 7091 h 10000"/>
                <a:gd name="connsiteX31" fmla="*/ 7304 w 9882"/>
                <a:gd name="connsiteY31" fmla="*/ 6511 h 10000"/>
                <a:gd name="connsiteX32" fmla="*/ 7882 w 9882"/>
                <a:gd name="connsiteY32" fmla="*/ 7771 h 10000"/>
                <a:gd name="connsiteX33" fmla="*/ 8351 w 9882"/>
                <a:gd name="connsiteY33" fmla="*/ 8353 h 10000"/>
                <a:gd name="connsiteX34" fmla="*/ 8680 w 9882"/>
                <a:gd name="connsiteY34" fmla="*/ 8836 h 10000"/>
                <a:gd name="connsiteX35" fmla="*/ 8868 w 9882"/>
                <a:gd name="connsiteY35" fmla="*/ 9226 h 10000"/>
                <a:gd name="connsiteX36" fmla="*/ 9068 w 9882"/>
                <a:gd name="connsiteY36" fmla="*/ 10000 h 10000"/>
                <a:gd name="connsiteX37" fmla="*/ 9499 w 9882"/>
                <a:gd name="connsiteY37" fmla="*/ 9126 h 10000"/>
                <a:gd name="connsiteX38" fmla="*/ 9882 w 9882"/>
                <a:gd name="connsiteY38" fmla="*/ 8546 h 10000"/>
                <a:gd name="connsiteX0" fmla="*/ 0 w 9612"/>
                <a:gd name="connsiteY0" fmla="*/ 6318 h 10000"/>
                <a:gd name="connsiteX1" fmla="*/ 144 w 9612"/>
                <a:gd name="connsiteY1" fmla="*/ 5347 h 10000"/>
                <a:gd name="connsiteX2" fmla="*/ 233 w 9612"/>
                <a:gd name="connsiteY2" fmla="*/ 3697 h 10000"/>
                <a:gd name="connsiteX3" fmla="*/ 320 w 9612"/>
                <a:gd name="connsiteY3" fmla="*/ 3217 h 10000"/>
                <a:gd name="connsiteX4" fmla="*/ 512 w 9612"/>
                <a:gd name="connsiteY4" fmla="*/ 2734 h 10000"/>
                <a:gd name="connsiteX5" fmla="*/ 581 w 9612"/>
                <a:gd name="connsiteY5" fmla="*/ 2050 h 10000"/>
                <a:gd name="connsiteX6" fmla="*/ 662 w 9612"/>
                <a:gd name="connsiteY6" fmla="*/ 887 h 10000"/>
                <a:gd name="connsiteX7" fmla="*/ 807 w 9612"/>
                <a:gd name="connsiteY7" fmla="*/ 116 h 10000"/>
                <a:gd name="connsiteX8" fmla="*/ 971 w 9612"/>
                <a:gd name="connsiteY8" fmla="*/ 19 h 10000"/>
                <a:gd name="connsiteX9" fmla="*/ 1265 w 9612"/>
                <a:gd name="connsiteY9" fmla="*/ 406 h 10000"/>
                <a:gd name="connsiteX10" fmla="*/ 1635 w 9612"/>
                <a:gd name="connsiteY10" fmla="*/ 312 h 10000"/>
                <a:gd name="connsiteX11" fmla="*/ 2131 w 9612"/>
                <a:gd name="connsiteY11" fmla="*/ 19 h 10000"/>
                <a:gd name="connsiteX12" fmla="*/ 2565 w 9612"/>
                <a:gd name="connsiteY12" fmla="*/ 19 h 10000"/>
                <a:gd name="connsiteX13" fmla="*/ 2856 w 9612"/>
                <a:gd name="connsiteY13" fmla="*/ 116 h 10000"/>
                <a:gd name="connsiteX14" fmla="*/ 3058 w 9612"/>
                <a:gd name="connsiteY14" fmla="*/ 116 h 10000"/>
                <a:gd name="connsiteX15" fmla="*/ 3246 w 9612"/>
                <a:gd name="connsiteY15" fmla="*/ 312 h 10000"/>
                <a:gd name="connsiteX16" fmla="*/ 3492 w 9612"/>
                <a:gd name="connsiteY16" fmla="*/ 693 h 10000"/>
                <a:gd name="connsiteX17" fmla="*/ 3757 w 9612"/>
                <a:gd name="connsiteY17" fmla="*/ 792 h 10000"/>
                <a:gd name="connsiteX18" fmla="*/ 3987 w 9612"/>
                <a:gd name="connsiteY18" fmla="*/ 1374 h 10000"/>
                <a:gd name="connsiteX19" fmla="*/ 4217 w 9612"/>
                <a:gd name="connsiteY19" fmla="*/ 2344 h 10000"/>
                <a:gd name="connsiteX20" fmla="*/ 4464 w 9612"/>
                <a:gd name="connsiteY20" fmla="*/ 3800 h 10000"/>
                <a:gd name="connsiteX21" fmla="*/ 4651 w 9612"/>
                <a:gd name="connsiteY21" fmla="*/ 4864 h 10000"/>
                <a:gd name="connsiteX22" fmla="*/ 4888 w 9612"/>
                <a:gd name="connsiteY22" fmla="*/ 5732 h 10000"/>
                <a:gd name="connsiteX23" fmla="*/ 5204 w 9612"/>
                <a:gd name="connsiteY23" fmla="*/ 5636 h 10000"/>
                <a:gd name="connsiteX24" fmla="*/ 5682 w 9612"/>
                <a:gd name="connsiteY24" fmla="*/ 5636 h 10000"/>
                <a:gd name="connsiteX25" fmla="*/ 5855 w 9612"/>
                <a:gd name="connsiteY25" fmla="*/ 4669 h 10000"/>
                <a:gd name="connsiteX26" fmla="*/ 6033 w 9612"/>
                <a:gd name="connsiteY26" fmla="*/ 4284 h 10000"/>
                <a:gd name="connsiteX27" fmla="*/ 6454 w 9612"/>
                <a:gd name="connsiteY27" fmla="*/ 4572 h 10000"/>
                <a:gd name="connsiteX28" fmla="*/ 6813 w 9612"/>
                <a:gd name="connsiteY28" fmla="*/ 5249 h 10000"/>
                <a:gd name="connsiteX29" fmla="*/ 7099 w 9612"/>
                <a:gd name="connsiteY29" fmla="*/ 6414 h 10000"/>
                <a:gd name="connsiteX30" fmla="*/ 7099 w 9612"/>
                <a:gd name="connsiteY30" fmla="*/ 7091 h 10000"/>
                <a:gd name="connsiteX31" fmla="*/ 7391 w 9612"/>
                <a:gd name="connsiteY31" fmla="*/ 6511 h 10000"/>
                <a:gd name="connsiteX32" fmla="*/ 7976 w 9612"/>
                <a:gd name="connsiteY32" fmla="*/ 7771 h 10000"/>
                <a:gd name="connsiteX33" fmla="*/ 8451 w 9612"/>
                <a:gd name="connsiteY33" fmla="*/ 8353 h 10000"/>
                <a:gd name="connsiteX34" fmla="*/ 8784 w 9612"/>
                <a:gd name="connsiteY34" fmla="*/ 8836 h 10000"/>
                <a:gd name="connsiteX35" fmla="*/ 8974 w 9612"/>
                <a:gd name="connsiteY35" fmla="*/ 9226 h 10000"/>
                <a:gd name="connsiteX36" fmla="*/ 9176 w 9612"/>
                <a:gd name="connsiteY36" fmla="*/ 10000 h 10000"/>
                <a:gd name="connsiteX37" fmla="*/ 9612 w 9612"/>
                <a:gd name="connsiteY37" fmla="*/ 9126 h 10000"/>
                <a:gd name="connsiteX0" fmla="*/ 0 w 9546"/>
                <a:gd name="connsiteY0" fmla="*/ 6318 h 10000"/>
                <a:gd name="connsiteX1" fmla="*/ 150 w 9546"/>
                <a:gd name="connsiteY1" fmla="*/ 5347 h 10000"/>
                <a:gd name="connsiteX2" fmla="*/ 242 w 9546"/>
                <a:gd name="connsiteY2" fmla="*/ 3697 h 10000"/>
                <a:gd name="connsiteX3" fmla="*/ 333 w 9546"/>
                <a:gd name="connsiteY3" fmla="*/ 3217 h 10000"/>
                <a:gd name="connsiteX4" fmla="*/ 533 w 9546"/>
                <a:gd name="connsiteY4" fmla="*/ 2734 h 10000"/>
                <a:gd name="connsiteX5" fmla="*/ 604 w 9546"/>
                <a:gd name="connsiteY5" fmla="*/ 2050 h 10000"/>
                <a:gd name="connsiteX6" fmla="*/ 689 w 9546"/>
                <a:gd name="connsiteY6" fmla="*/ 887 h 10000"/>
                <a:gd name="connsiteX7" fmla="*/ 840 w 9546"/>
                <a:gd name="connsiteY7" fmla="*/ 116 h 10000"/>
                <a:gd name="connsiteX8" fmla="*/ 1010 w 9546"/>
                <a:gd name="connsiteY8" fmla="*/ 19 h 10000"/>
                <a:gd name="connsiteX9" fmla="*/ 1316 w 9546"/>
                <a:gd name="connsiteY9" fmla="*/ 406 h 10000"/>
                <a:gd name="connsiteX10" fmla="*/ 1701 w 9546"/>
                <a:gd name="connsiteY10" fmla="*/ 312 h 10000"/>
                <a:gd name="connsiteX11" fmla="*/ 2217 w 9546"/>
                <a:gd name="connsiteY11" fmla="*/ 19 h 10000"/>
                <a:gd name="connsiteX12" fmla="*/ 2669 w 9546"/>
                <a:gd name="connsiteY12" fmla="*/ 19 h 10000"/>
                <a:gd name="connsiteX13" fmla="*/ 2971 w 9546"/>
                <a:gd name="connsiteY13" fmla="*/ 116 h 10000"/>
                <a:gd name="connsiteX14" fmla="*/ 3181 w 9546"/>
                <a:gd name="connsiteY14" fmla="*/ 116 h 10000"/>
                <a:gd name="connsiteX15" fmla="*/ 3377 w 9546"/>
                <a:gd name="connsiteY15" fmla="*/ 312 h 10000"/>
                <a:gd name="connsiteX16" fmla="*/ 3633 w 9546"/>
                <a:gd name="connsiteY16" fmla="*/ 693 h 10000"/>
                <a:gd name="connsiteX17" fmla="*/ 3909 w 9546"/>
                <a:gd name="connsiteY17" fmla="*/ 792 h 10000"/>
                <a:gd name="connsiteX18" fmla="*/ 4148 w 9546"/>
                <a:gd name="connsiteY18" fmla="*/ 1374 h 10000"/>
                <a:gd name="connsiteX19" fmla="*/ 4387 w 9546"/>
                <a:gd name="connsiteY19" fmla="*/ 2344 h 10000"/>
                <a:gd name="connsiteX20" fmla="*/ 4644 w 9546"/>
                <a:gd name="connsiteY20" fmla="*/ 3800 h 10000"/>
                <a:gd name="connsiteX21" fmla="*/ 4839 w 9546"/>
                <a:gd name="connsiteY21" fmla="*/ 4864 h 10000"/>
                <a:gd name="connsiteX22" fmla="*/ 5085 w 9546"/>
                <a:gd name="connsiteY22" fmla="*/ 5732 h 10000"/>
                <a:gd name="connsiteX23" fmla="*/ 5414 w 9546"/>
                <a:gd name="connsiteY23" fmla="*/ 5636 h 10000"/>
                <a:gd name="connsiteX24" fmla="*/ 5911 w 9546"/>
                <a:gd name="connsiteY24" fmla="*/ 5636 h 10000"/>
                <a:gd name="connsiteX25" fmla="*/ 6091 w 9546"/>
                <a:gd name="connsiteY25" fmla="*/ 4669 h 10000"/>
                <a:gd name="connsiteX26" fmla="*/ 6277 w 9546"/>
                <a:gd name="connsiteY26" fmla="*/ 4284 h 10000"/>
                <a:gd name="connsiteX27" fmla="*/ 6715 w 9546"/>
                <a:gd name="connsiteY27" fmla="*/ 4572 h 10000"/>
                <a:gd name="connsiteX28" fmla="*/ 7088 w 9546"/>
                <a:gd name="connsiteY28" fmla="*/ 5249 h 10000"/>
                <a:gd name="connsiteX29" fmla="*/ 7386 w 9546"/>
                <a:gd name="connsiteY29" fmla="*/ 6414 h 10000"/>
                <a:gd name="connsiteX30" fmla="*/ 7386 w 9546"/>
                <a:gd name="connsiteY30" fmla="*/ 7091 h 10000"/>
                <a:gd name="connsiteX31" fmla="*/ 7689 w 9546"/>
                <a:gd name="connsiteY31" fmla="*/ 6511 h 10000"/>
                <a:gd name="connsiteX32" fmla="*/ 8298 w 9546"/>
                <a:gd name="connsiteY32" fmla="*/ 7771 h 10000"/>
                <a:gd name="connsiteX33" fmla="*/ 8792 w 9546"/>
                <a:gd name="connsiteY33" fmla="*/ 8353 h 10000"/>
                <a:gd name="connsiteX34" fmla="*/ 9139 w 9546"/>
                <a:gd name="connsiteY34" fmla="*/ 8836 h 10000"/>
                <a:gd name="connsiteX35" fmla="*/ 9336 w 9546"/>
                <a:gd name="connsiteY35" fmla="*/ 9226 h 10000"/>
                <a:gd name="connsiteX36" fmla="*/ 9546 w 9546"/>
                <a:gd name="connsiteY36" fmla="*/ 10000 h 10000"/>
                <a:gd name="connsiteX0" fmla="*/ 0 w 10480"/>
                <a:gd name="connsiteY0" fmla="*/ 6318 h 11103"/>
                <a:gd name="connsiteX1" fmla="*/ 157 w 10480"/>
                <a:gd name="connsiteY1" fmla="*/ 5347 h 11103"/>
                <a:gd name="connsiteX2" fmla="*/ 254 w 10480"/>
                <a:gd name="connsiteY2" fmla="*/ 3697 h 11103"/>
                <a:gd name="connsiteX3" fmla="*/ 349 w 10480"/>
                <a:gd name="connsiteY3" fmla="*/ 3217 h 11103"/>
                <a:gd name="connsiteX4" fmla="*/ 558 w 10480"/>
                <a:gd name="connsiteY4" fmla="*/ 2734 h 11103"/>
                <a:gd name="connsiteX5" fmla="*/ 633 w 10480"/>
                <a:gd name="connsiteY5" fmla="*/ 2050 h 11103"/>
                <a:gd name="connsiteX6" fmla="*/ 722 w 10480"/>
                <a:gd name="connsiteY6" fmla="*/ 887 h 11103"/>
                <a:gd name="connsiteX7" fmla="*/ 880 w 10480"/>
                <a:gd name="connsiteY7" fmla="*/ 116 h 11103"/>
                <a:gd name="connsiteX8" fmla="*/ 1058 w 10480"/>
                <a:gd name="connsiteY8" fmla="*/ 19 h 11103"/>
                <a:gd name="connsiteX9" fmla="*/ 1379 w 10480"/>
                <a:gd name="connsiteY9" fmla="*/ 406 h 11103"/>
                <a:gd name="connsiteX10" fmla="*/ 1782 w 10480"/>
                <a:gd name="connsiteY10" fmla="*/ 312 h 11103"/>
                <a:gd name="connsiteX11" fmla="*/ 2322 w 10480"/>
                <a:gd name="connsiteY11" fmla="*/ 19 h 11103"/>
                <a:gd name="connsiteX12" fmla="*/ 2796 w 10480"/>
                <a:gd name="connsiteY12" fmla="*/ 19 h 11103"/>
                <a:gd name="connsiteX13" fmla="*/ 3112 w 10480"/>
                <a:gd name="connsiteY13" fmla="*/ 116 h 11103"/>
                <a:gd name="connsiteX14" fmla="*/ 3332 w 10480"/>
                <a:gd name="connsiteY14" fmla="*/ 116 h 11103"/>
                <a:gd name="connsiteX15" fmla="*/ 3538 w 10480"/>
                <a:gd name="connsiteY15" fmla="*/ 312 h 11103"/>
                <a:gd name="connsiteX16" fmla="*/ 3806 w 10480"/>
                <a:gd name="connsiteY16" fmla="*/ 693 h 11103"/>
                <a:gd name="connsiteX17" fmla="*/ 4095 w 10480"/>
                <a:gd name="connsiteY17" fmla="*/ 792 h 11103"/>
                <a:gd name="connsiteX18" fmla="*/ 4345 w 10480"/>
                <a:gd name="connsiteY18" fmla="*/ 1374 h 11103"/>
                <a:gd name="connsiteX19" fmla="*/ 4596 w 10480"/>
                <a:gd name="connsiteY19" fmla="*/ 2344 h 11103"/>
                <a:gd name="connsiteX20" fmla="*/ 4865 w 10480"/>
                <a:gd name="connsiteY20" fmla="*/ 3800 h 11103"/>
                <a:gd name="connsiteX21" fmla="*/ 5069 w 10480"/>
                <a:gd name="connsiteY21" fmla="*/ 4864 h 11103"/>
                <a:gd name="connsiteX22" fmla="*/ 5327 w 10480"/>
                <a:gd name="connsiteY22" fmla="*/ 5732 h 11103"/>
                <a:gd name="connsiteX23" fmla="*/ 5671 w 10480"/>
                <a:gd name="connsiteY23" fmla="*/ 5636 h 11103"/>
                <a:gd name="connsiteX24" fmla="*/ 6192 w 10480"/>
                <a:gd name="connsiteY24" fmla="*/ 5636 h 11103"/>
                <a:gd name="connsiteX25" fmla="*/ 6381 w 10480"/>
                <a:gd name="connsiteY25" fmla="*/ 4669 h 11103"/>
                <a:gd name="connsiteX26" fmla="*/ 6576 w 10480"/>
                <a:gd name="connsiteY26" fmla="*/ 4284 h 11103"/>
                <a:gd name="connsiteX27" fmla="*/ 7034 w 10480"/>
                <a:gd name="connsiteY27" fmla="*/ 4572 h 11103"/>
                <a:gd name="connsiteX28" fmla="*/ 7425 w 10480"/>
                <a:gd name="connsiteY28" fmla="*/ 5249 h 11103"/>
                <a:gd name="connsiteX29" fmla="*/ 7737 w 10480"/>
                <a:gd name="connsiteY29" fmla="*/ 6414 h 11103"/>
                <a:gd name="connsiteX30" fmla="*/ 7737 w 10480"/>
                <a:gd name="connsiteY30" fmla="*/ 7091 h 11103"/>
                <a:gd name="connsiteX31" fmla="*/ 8055 w 10480"/>
                <a:gd name="connsiteY31" fmla="*/ 6511 h 11103"/>
                <a:gd name="connsiteX32" fmla="*/ 8693 w 10480"/>
                <a:gd name="connsiteY32" fmla="*/ 7771 h 11103"/>
                <a:gd name="connsiteX33" fmla="*/ 9210 w 10480"/>
                <a:gd name="connsiteY33" fmla="*/ 8353 h 11103"/>
                <a:gd name="connsiteX34" fmla="*/ 9574 w 10480"/>
                <a:gd name="connsiteY34" fmla="*/ 8836 h 11103"/>
                <a:gd name="connsiteX35" fmla="*/ 9780 w 10480"/>
                <a:gd name="connsiteY35" fmla="*/ 9226 h 11103"/>
                <a:gd name="connsiteX36" fmla="*/ 10480 w 10480"/>
                <a:gd name="connsiteY36" fmla="*/ 11103 h 1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480" h="11103">
                  <a:moveTo>
                    <a:pt x="0" y="6318"/>
                  </a:moveTo>
                  <a:cubicBezTo>
                    <a:pt x="61" y="6059"/>
                    <a:pt x="118" y="5800"/>
                    <a:pt x="157" y="5347"/>
                  </a:cubicBezTo>
                  <a:cubicBezTo>
                    <a:pt x="203" y="4894"/>
                    <a:pt x="223" y="4054"/>
                    <a:pt x="254" y="3697"/>
                  </a:cubicBezTo>
                  <a:cubicBezTo>
                    <a:pt x="285" y="3345"/>
                    <a:pt x="301" y="3375"/>
                    <a:pt x="349" y="3217"/>
                  </a:cubicBezTo>
                  <a:cubicBezTo>
                    <a:pt x="398" y="3060"/>
                    <a:pt x="505" y="2923"/>
                    <a:pt x="558" y="2734"/>
                  </a:cubicBezTo>
                  <a:cubicBezTo>
                    <a:pt x="599" y="2536"/>
                    <a:pt x="610" y="2344"/>
                    <a:pt x="633" y="2050"/>
                  </a:cubicBezTo>
                  <a:cubicBezTo>
                    <a:pt x="656" y="1761"/>
                    <a:pt x="684" y="1212"/>
                    <a:pt x="722" y="887"/>
                  </a:cubicBezTo>
                  <a:cubicBezTo>
                    <a:pt x="766" y="569"/>
                    <a:pt x="828" y="247"/>
                    <a:pt x="880" y="116"/>
                  </a:cubicBezTo>
                  <a:cubicBezTo>
                    <a:pt x="941" y="-15"/>
                    <a:pt x="981" y="-15"/>
                    <a:pt x="1058" y="19"/>
                  </a:cubicBezTo>
                  <a:cubicBezTo>
                    <a:pt x="1137" y="48"/>
                    <a:pt x="1256" y="372"/>
                    <a:pt x="1379" y="406"/>
                  </a:cubicBezTo>
                  <a:cubicBezTo>
                    <a:pt x="1496" y="438"/>
                    <a:pt x="1627" y="372"/>
                    <a:pt x="1782" y="312"/>
                  </a:cubicBezTo>
                  <a:cubicBezTo>
                    <a:pt x="1945" y="247"/>
                    <a:pt x="2154" y="48"/>
                    <a:pt x="2322" y="19"/>
                  </a:cubicBezTo>
                  <a:cubicBezTo>
                    <a:pt x="2486" y="-15"/>
                    <a:pt x="2666" y="-15"/>
                    <a:pt x="2796" y="19"/>
                  </a:cubicBezTo>
                  <a:cubicBezTo>
                    <a:pt x="2930" y="48"/>
                    <a:pt x="3019" y="116"/>
                    <a:pt x="3112" y="116"/>
                  </a:cubicBezTo>
                  <a:cubicBezTo>
                    <a:pt x="3202" y="116"/>
                    <a:pt x="3264" y="82"/>
                    <a:pt x="3332" y="116"/>
                  </a:cubicBezTo>
                  <a:cubicBezTo>
                    <a:pt x="3402" y="146"/>
                    <a:pt x="3460" y="211"/>
                    <a:pt x="3538" y="312"/>
                  </a:cubicBezTo>
                  <a:cubicBezTo>
                    <a:pt x="3620" y="406"/>
                    <a:pt x="3718" y="634"/>
                    <a:pt x="3806" y="693"/>
                  </a:cubicBezTo>
                  <a:cubicBezTo>
                    <a:pt x="3903" y="760"/>
                    <a:pt x="4003" y="693"/>
                    <a:pt x="4095" y="792"/>
                  </a:cubicBezTo>
                  <a:cubicBezTo>
                    <a:pt x="4183" y="887"/>
                    <a:pt x="4264" y="1113"/>
                    <a:pt x="4345" y="1374"/>
                  </a:cubicBezTo>
                  <a:cubicBezTo>
                    <a:pt x="4430" y="1635"/>
                    <a:pt x="4517" y="1922"/>
                    <a:pt x="4596" y="2344"/>
                  </a:cubicBezTo>
                  <a:cubicBezTo>
                    <a:pt x="4680" y="2767"/>
                    <a:pt x="4786" y="3375"/>
                    <a:pt x="4865" y="3800"/>
                  </a:cubicBezTo>
                  <a:cubicBezTo>
                    <a:pt x="4949" y="4216"/>
                    <a:pt x="5000" y="4541"/>
                    <a:pt x="5069" y="4864"/>
                  </a:cubicBezTo>
                  <a:cubicBezTo>
                    <a:pt x="5142" y="5189"/>
                    <a:pt x="5225" y="5609"/>
                    <a:pt x="5327" y="5732"/>
                  </a:cubicBezTo>
                  <a:cubicBezTo>
                    <a:pt x="5425" y="5865"/>
                    <a:pt x="5527" y="5636"/>
                    <a:pt x="5671" y="5636"/>
                  </a:cubicBezTo>
                  <a:cubicBezTo>
                    <a:pt x="5813" y="5636"/>
                    <a:pt x="6074" y="5800"/>
                    <a:pt x="6192" y="5636"/>
                  </a:cubicBezTo>
                  <a:cubicBezTo>
                    <a:pt x="6307" y="5478"/>
                    <a:pt x="6321" y="4894"/>
                    <a:pt x="6381" y="4669"/>
                  </a:cubicBezTo>
                  <a:cubicBezTo>
                    <a:pt x="6448" y="4442"/>
                    <a:pt x="6469" y="4284"/>
                    <a:pt x="6576" y="4284"/>
                  </a:cubicBezTo>
                  <a:cubicBezTo>
                    <a:pt x="6678" y="4284"/>
                    <a:pt x="6889" y="4412"/>
                    <a:pt x="7034" y="4572"/>
                  </a:cubicBezTo>
                  <a:cubicBezTo>
                    <a:pt x="7179" y="4735"/>
                    <a:pt x="7308" y="4963"/>
                    <a:pt x="7425" y="5249"/>
                  </a:cubicBezTo>
                  <a:cubicBezTo>
                    <a:pt x="7537" y="5542"/>
                    <a:pt x="7690" y="6121"/>
                    <a:pt x="7737" y="6414"/>
                  </a:cubicBezTo>
                  <a:cubicBezTo>
                    <a:pt x="7795" y="6704"/>
                    <a:pt x="7690" y="7091"/>
                    <a:pt x="7737" y="7091"/>
                  </a:cubicBezTo>
                  <a:cubicBezTo>
                    <a:pt x="7795" y="7091"/>
                    <a:pt x="7902" y="6414"/>
                    <a:pt x="8055" y="6511"/>
                  </a:cubicBezTo>
                  <a:cubicBezTo>
                    <a:pt x="8215" y="6609"/>
                    <a:pt x="8500" y="7479"/>
                    <a:pt x="8693" y="7771"/>
                  </a:cubicBezTo>
                  <a:cubicBezTo>
                    <a:pt x="8882" y="8066"/>
                    <a:pt x="9065" y="8191"/>
                    <a:pt x="9210" y="8353"/>
                  </a:cubicBezTo>
                  <a:cubicBezTo>
                    <a:pt x="9359" y="8516"/>
                    <a:pt x="9479" y="8709"/>
                    <a:pt x="9574" y="8836"/>
                  </a:cubicBezTo>
                  <a:cubicBezTo>
                    <a:pt x="9670" y="8969"/>
                    <a:pt x="9629" y="8848"/>
                    <a:pt x="9780" y="9226"/>
                  </a:cubicBezTo>
                  <a:cubicBezTo>
                    <a:pt x="9931" y="9604"/>
                    <a:pt x="10421" y="10942"/>
                    <a:pt x="10480" y="11103"/>
                  </a:cubicBezTo>
                </a:path>
              </a:pathLst>
            </a:custGeom>
            <a:noFill/>
            <a:ln w="19050" cap="flat" cmpd="sng">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dirty="0">
                <a:solidFill>
                  <a:srgbClr val="000000"/>
                </a:solidFill>
                <a:latin typeface="Arial" pitchFamily="34" charset="0"/>
              </a:endParaRPr>
            </a:p>
          </p:txBody>
        </p:sp>
        <p:sp>
          <p:nvSpPr>
            <p:cNvPr id="119" name="Freeform 17"/>
            <p:cNvSpPr>
              <a:spLocks/>
            </p:cNvSpPr>
            <p:nvPr/>
          </p:nvSpPr>
          <p:spPr bwMode="auto">
            <a:xfrm>
              <a:off x="4523566" y="4143928"/>
              <a:ext cx="180295" cy="141168"/>
            </a:xfrm>
            <a:custGeom>
              <a:avLst/>
              <a:gdLst>
                <a:gd name="T0" fmla="*/ 2147483647 w 141"/>
                <a:gd name="T1" fmla="*/ 2147483647 h 114"/>
                <a:gd name="T2" fmla="*/ 2147483647 w 141"/>
                <a:gd name="T3" fmla="*/ 2147483647 h 114"/>
                <a:gd name="T4" fmla="*/ 2147483647 w 141"/>
                <a:gd name="T5" fmla="*/ 2147483647 h 114"/>
                <a:gd name="T6" fmla="*/ 2147483647 w 141"/>
                <a:gd name="T7" fmla="*/ 0 h 114"/>
                <a:gd name="T8" fmla="*/ 0 w 141"/>
                <a:gd name="T9" fmla="*/ 2147483647 h 114"/>
                <a:gd name="T10" fmla="*/ 2147483647 w 141"/>
                <a:gd name="T11" fmla="*/ 2147483647 h 114"/>
                <a:gd name="T12" fmla="*/ 0 60000 65536"/>
                <a:gd name="T13" fmla="*/ 0 60000 65536"/>
                <a:gd name="T14" fmla="*/ 0 60000 65536"/>
                <a:gd name="T15" fmla="*/ 0 60000 65536"/>
                <a:gd name="T16" fmla="*/ 0 60000 65536"/>
                <a:gd name="T17" fmla="*/ 0 60000 65536"/>
                <a:gd name="T18" fmla="*/ 0 w 141"/>
                <a:gd name="T19" fmla="*/ 0 h 114"/>
                <a:gd name="T20" fmla="*/ 141 w 141"/>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41" h="114">
                  <a:moveTo>
                    <a:pt x="33" y="114"/>
                  </a:moveTo>
                  <a:lnTo>
                    <a:pt x="132" y="114"/>
                  </a:lnTo>
                  <a:lnTo>
                    <a:pt x="141" y="69"/>
                  </a:lnTo>
                  <a:lnTo>
                    <a:pt x="51" y="0"/>
                  </a:lnTo>
                  <a:lnTo>
                    <a:pt x="0" y="48"/>
                  </a:lnTo>
                  <a:lnTo>
                    <a:pt x="33" y="114"/>
                  </a:lnTo>
                  <a:close/>
                </a:path>
              </a:pathLst>
            </a:custGeom>
            <a:solidFill>
              <a:srgbClr val="D8B088"/>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en-CA" dirty="0">
                <a:solidFill>
                  <a:srgbClr val="000000"/>
                </a:solidFill>
                <a:latin typeface="Arial" pitchFamily="34" charset="0"/>
              </a:endParaRPr>
            </a:p>
          </p:txBody>
        </p:sp>
        <p:sp>
          <p:nvSpPr>
            <p:cNvPr id="120" name="Freeform 18"/>
            <p:cNvSpPr>
              <a:spLocks/>
            </p:cNvSpPr>
            <p:nvPr/>
          </p:nvSpPr>
          <p:spPr bwMode="auto">
            <a:xfrm>
              <a:off x="3662848" y="4085620"/>
              <a:ext cx="647498" cy="211751"/>
            </a:xfrm>
            <a:custGeom>
              <a:avLst/>
              <a:gdLst>
                <a:gd name="T0" fmla="*/ 2147483647 w 533"/>
                <a:gd name="T1" fmla="*/ 2147483647 h 156"/>
                <a:gd name="T2" fmla="*/ 2147483647 w 533"/>
                <a:gd name="T3" fmla="*/ 2147483647 h 156"/>
                <a:gd name="T4" fmla="*/ 2147483647 w 533"/>
                <a:gd name="T5" fmla="*/ 2147483647 h 156"/>
                <a:gd name="T6" fmla="*/ 2147483647 w 533"/>
                <a:gd name="T7" fmla="*/ 2147483647 h 156"/>
                <a:gd name="T8" fmla="*/ 2147483647 w 533"/>
                <a:gd name="T9" fmla="*/ 2147483647 h 156"/>
                <a:gd name="T10" fmla="*/ 2147483647 w 533"/>
                <a:gd name="T11" fmla="*/ 2147483647 h 156"/>
                <a:gd name="T12" fmla="*/ 2147483647 w 533"/>
                <a:gd name="T13" fmla="*/ 2147483647 h 156"/>
                <a:gd name="T14" fmla="*/ 2147483647 w 533"/>
                <a:gd name="T15" fmla="*/ 2147483647 h 156"/>
                <a:gd name="T16" fmla="*/ 2147483647 w 533"/>
                <a:gd name="T17" fmla="*/ 2147483647 h 156"/>
                <a:gd name="T18" fmla="*/ 2147483647 w 533"/>
                <a:gd name="T19" fmla="*/ 2147483647 h 156"/>
                <a:gd name="T20" fmla="*/ 2147483647 w 533"/>
                <a:gd name="T21" fmla="*/ 2147483647 h 156"/>
                <a:gd name="T22" fmla="*/ 2147483647 w 533"/>
                <a:gd name="T23" fmla="*/ 2147483647 h 156"/>
                <a:gd name="T24" fmla="*/ 2147483647 w 533"/>
                <a:gd name="T25" fmla="*/ 0 h 156"/>
                <a:gd name="T26" fmla="*/ 2147483647 w 533"/>
                <a:gd name="T27" fmla="*/ 2147483647 h 156"/>
                <a:gd name="T28" fmla="*/ 2147483647 w 533"/>
                <a:gd name="T29" fmla="*/ 2147483647 h 156"/>
                <a:gd name="T30" fmla="*/ 2147483647 w 533"/>
                <a:gd name="T31" fmla="*/ 2147483647 h 156"/>
                <a:gd name="T32" fmla="*/ 2147483647 w 533"/>
                <a:gd name="T33" fmla="*/ 2147483647 h 156"/>
                <a:gd name="T34" fmla="*/ 2147483647 w 533"/>
                <a:gd name="T35" fmla="*/ 2147483647 h 156"/>
                <a:gd name="T36" fmla="*/ 2147483647 w 533"/>
                <a:gd name="T37" fmla="*/ 2147483647 h 156"/>
                <a:gd name="T38" fmla="*/ 2147483647 w 533"/>
                <a:gd name="T39" fmla="*/ 2147483647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3"/>
                <a:gd name="T61" fmla="*/ 0 h 156"/>
                <a:gd name="T62" fmla="*/ 533 w 533"/>
                <a:gd name="T63" fmla="*/ 156 h 1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3" h="156">
                  <a:moveTo>
                    <a:pt x="77" y="156"/>
                  </a:moveTo>
                  <a:lnTo>
                    <a:pt x="503" y="156"/>
                  </a:lnTo>
                  <a:cubicBezTo>
                    <a:pt x="510" y="139"/>
                    <a:pt x="520" y="123"/>
                    <a:pt x="524" y="105"/>
                  </a:cubicBezTo>
                  <a:cubicBezTo>
                    <a:pt x="527" y="92"/>
                    <a:pt x="533" y="66"/>
                    <a:pt x="533" y="66"/>
                  </a:cubicBezTo>
                  <a:cubicBezTo>
                    <a:pt x="528" y="47"/>
                    <a:pt x="520" y="51"/>
                    <a:pt x="500" y="48"/>
                  </a:cubicBezTo>
                  <a:cubicBezTo>
                    <a:pt x="486" y="49"/>
                    <a:pt x="466" y="56"/>
                    <a:pt x="452" y="51"/>
                  </a:cubicBezTo>
                  <a:cubicBezTo>
                    <a:pt x="437" y="52"/>
                    <a:pt x="422" y="52"/>
                    <a:pt x="407" y="54"/>
                  </a:cubicBezTo>
                  <a:cubicBezTo>
                    <a:pt x="396" y="55"/>
                    <a:pt x="399" y="59"/>
                    <a:pt x="389" y="63"/>
                  </a:cubicBezTo>
                  <a:cubicBezTo>
                    <a:pt x="373" y="70"/>
                    <a:pt x="358" y="73"/>
                    <a:pt x="341" y="75"/>
                  </a:cubicBezTo>
                  <a:cubicBezTo>
                    <a:pt x="329" y="74"/>
                    <a:pt x="317" y="74"/>
                    <a:pt x="305" y="72"/>
                  </a:cubicBezTo>
                  <a:cubicBezTo>
                    <a:pt x="293" y="70"/>
                    <a:pt x="286" y="53"/>
                    <a:pt x="272" y="48"/>
                  </a:cubicBezTo>
                  <a:cubicBezTo>
                    <a:pt x="267" y="32"/>
                    <a:pt x="258" y="32"/>
                    <a:pt x="242" y="27"/>
                  </a:cubicBezTo>
                  <a:cubicBezTo>
                    <a:pt x="216" y="18"/>
                    <a:pt x="190" y="9"/>
                    <a:pt x="164" y="0"/>
                  </a:cubicBezTo>
                  <a:cubicBezTo>
                    <a:pt x="141" y="8"/>
                    <a:pt x="118" y="22"/>
                    <a:pt x="101" y="39"/>
                  </a:cubicBezTo>
                  <a:cubicBezTo>
                    <a:pt x="88" y="78"/>
                    <a:pt x="85" y="72"/>
                    <a:pt x="38" y="75"/>
                  </a:cubicBezTo>
                  <a:cubicBezTo>
                    <a:pt x="30" y="80"/>
                    <a:pt x="11" y="87"/>
                    <a:pt x="11" y="87"/>
                  </a:cubicBezTo>
                  <a:cubicBezTo>
                    <a:pt x="5" y="96"/>
                    <a:pt x="0" y="99"/>
                    <a:pt x="8" y="111"/>
                  </a:cubicBezTo>
                  <a:cubicBezTo>
                    <a:pt x="12" y="117"/>
                    <a:pt x="32" y="117"/>
                    <a:pt x="38" y="120"/>
                  </a:cubicBezTo>
                  <a:cubicBezTo>
                    <a:pt x="47" y="124"/>
                    <a:pt x="65" y="132"/>
                    <a:pt x="65" y="132"/>
                  </a:cubicBezTo>
                  <a:cubicBezTo>
                    <a:pt x="72" y="153"/>
                    <a:pt x="67" y="146"/>
                    <a:pt x="77" y="156"/>
                  </a:cubicBezTo>
                  <a:close/>
                </a:path>
              </a:pathLst>
            </a:custGeom>
            <a:solidFill>
              <a:srgbClr val="D8B088"/>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en-CA" dirty="0">
                <a:solidFill>
                  <a:srgbClr val="000000"/>
                </a:solidFill>
                <a:latin typeface="Arial" pitchFamily="34" charset="0"/>
              </a:endParaRPr>
            </a:p>
          </p:txBody>
        </p:sp>
        <p:sp>
          <p:nvSpPr>
            <p:cNvPr id="121" name="Freeform 13"/>
            <p:cNvSpPr>
              <a:spLocks/>
            </p:cNvSpPr>
            <p:nvPr/>
          </p:nvSpPr>
          <p:spPr bwMode="auto">
            <a:xfrm rot="218266">
              <a:off x="2052728" y="2715374"/>
              <a:ext cx="94067" cy="121220"/>
            </a:xfrm>
            <a:custGeom>
              <a:avLst/>
              <a:gdLst>
                <a:gd name="T0" fmla="*/ 2147483647 w 84"/>
                <a:gd name="T1" fmla="*/ 0 h 111"/>
                <a:gd name="T2" fmla="*/ 2147483647 w 84"/>
                <a:gd name="T3" fmla="*/ 2147483647 h 111"/>
                <a:gd name="T4" fmla="*/ 2147483647 w 84"/>
                <a:gd name="T5" fmla="*/ 2147483647 h 111"/>
                <a:gd name="T6" fmla="*/ 2147483647 w 84"/>
                <a:gd name="T7" fmla="*/ 2147483647 h 111"/>
                <a:gd name="T8" fmla="*/ 2147483647 w 84"/>
                <a:gd name="T9" fmla="*/ 2147483647 h 111"/>
                <a:gd name="T10" fmla="*/ 2147483647 w 84"/>
                <a:gd name="T11" fmla="*/ 2147483647 h 111"/>
                <a:gd name="T12" fmla="*/ 2147483647 w 84"/>
                <a:gd name="T13" fmla="*/ 2147483647 h 111"/>
                <a:gd name="T14" fmla="*/ 2147483647 w 84"/>
                <a:gd name="T15" fmla="*/ 2147483647 h 111"/>
                <a:gd name="T16" fmla="*/ 2147483647 w 84"/>
                <a:gd name="T17" fmla="*/ 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111"/>
                <a:gd name="T29" fmla="*/ 84 w 84"/>
                <a:gd name="T30" fmla="*/ 111 h 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111">
                  <a:moveTo>
                    <a:pt x="41" y="0"/>
                  </a:moveTo>
                  <a:cubicBezTo>
                    <a:pt x="39" y="0"/>
                    <a:pt x="7" y="2"/>
                    <a:pt x="5" y="6"/>
                  </a:cubicBezTo>
                  <a:cubicBezTo>
                    <a:pt x="0" y="16"/>
                    <a:pt x="21" y="22"/>
                    <a:pt x="26" y="24"/>
                  </a:cubicBezTo>
                  <a:cubicBezTo>
                    <a:pt x="28" y="30"/>
                    <a:pt x="34" y="35"/>
                    <a:pt x="35" y="42"/>
                  </a:cubicBezTo>
                  <a:cubicBezTo>
                    <a:pt x="39" y="61"/>
                    <a:pt x="32" y="82"/>
                    <a:pt x="41" y="99"/>
                  </a:cubicBezTo>
                  <a:cubicBezTo>
                    <a:pt x="45" y="108"/>
                    <a:pt x="68" y="111"/>
                    <a:pt x="68" y="111"/>
                  </a:cubicBezTo>
                  <a:cubicBezTo>
                    <a:pt x="74" y="109"/>
                    <a:pt x="82" y="108"/>
                    <a:pt x="83" y="99"/>
                  </a:cubicBezTo>
                  <a:cubicBezTo>
                    <a:pt x="84" y="81"/>
                    <a:pt x="69" y="38"/>
                    <a:pt x="62" y="18"/>
                  </a:cubicBezTo>
                  <a:cubicBezTo>
                    <a:pt x="59" y="8"/>
                    <a:pt x="49" y="4"/>
                    <a:pt x="41" y="0"/>
                  </a:cubicBezTo>
                  <a:close/>
                </a:path>
              </a:pathLst>
            </a:custGeom>
            <a:solidFill>
              <a:srgbClr val="003369"/>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en-CA" dirty="0">
                <a:solidFill>
                  <a:srgbClr val="000000"/>
                </a:solidFill>
                <a:latin typeface="Arial" pitchFamily="34" charset="0"/>
              </a:endParaRPr>
            </a:p>
          </p:txBody>
        </p:sp>
        <p:sp>
          <p:nvSpPr>
            <p:cNvPr id="122" name="Freeform 632"/>
            <p:cNvSpPr>
              <a:spLocks/>
            </p:cNvSpPr>
            <p:nvPr/>
          </p:nvSpPr>
          <p:spPr bwMode="auto">
            <a:xfrm>
              <a:off x="2465055" y="3685133"/>
              <a:ext cx="151686" cy="330070"/>
            </a:xfrm>
            <a:custGeom>
              <a:avLst/>
              <a:gdLst>
                <a:gd name="T0" fmla="*/ 0 w 104"/>
                <a:gd name="T1" fmla="*/ 2147483647 h 188"/>
                <a:gd name="T2" fmla="*/ 2147483647 w 104"/>
                <a:gd name="T3" fmla="*/ 2147483647 h 188"/>
                <a:gd name="T4" fmla="*/ 2147483647 w 104"/>
                <a:gd name="T5" fmla="*/ 2147483647 h 188"/>
                <a:gd name="T6" fmla="*/ 2147483647 w 104"/>
                <a:gd name="T7" fmla="*/ 2147483647 h 188"/>
                <a:gd name="T8" fmla="*/ 2147483647 w 104"/>
                <a:gd name="T9" fmla="*/ 2147483647 h 188"/>
                <a:gd name="T10" fmla="*/ 2147483647 w 104"/>
                <a:gd name="T11" fmla="*/ 2147483647 h 188"/>
                <a:gd name="T12" fmla="*/ 2147483647 w 104"/>
                <a:gd name="T13" fmla="*/ 2147483647 h 188"/>
                <a:gd name="T14" fmla="*/ 2147483647 w 104"/>
                <a:gd name="T15" fmla="*/ 2147483647 h 188"/>
                <a:gd name="T16" fmla="*/ 2147483647 w 104"/>
                <a:gd name="T17" fmla="*/ 2147483647 h 188"/>
                <a:gd name="T18" fmla="*/ 2147483647 w 104"/>
                <a:gd name="T19" fmla="*/ 0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188"/>
                <a:gd name="T32" fmla="*/ 104 w 104"/>
                <a:gd name="T33" fmla="*/ 188 h 188"/>
                <a:gd name="connsiteX0" fmla="*/ 0 w 9303"/>
                <a:gd name="connsiteY0" fmla="*/ 10000 h 10000"/>
                <a:gd name="connsiteX1" fmla="*/ 6731 w 9303"/>
                <a:gd name="connsiteY1" fmla="*/ 9255 h 10000"/>
                <a:gd name="connsiteX2" fmla="*/ 7596 w 9303"/>
                <a:gd name="connsiteY2" fmla="*/ 8351 h 10000"/>
                <a:gd name="connsiteX3" fmla="*/ 9231 w 9303"/>
                <a:gd name="connsiteY3" fmla="*/ 5745 h 10000"/>
                <a:gd name="connsiteX4" fmla="*/ 9038 w 9303"/>
                <a:gd name="connsiteY4" fmla="*/ 4149 h 10000"/>
                <a:gd name="connsiteX5" fmla="*/ 9231 w 9303"/>
                <a:gd name="connsiteY5" fmla="*/ 2979 h 10000"/>
                <a:gd name="connsiteX6" fmla="*/ 8654 w 9303"/>
                <a:gd name="connsiteY6" fmla="*/ 1915 h 10000"/>
                <a:gd name="connsiteX7" fmla="*/ 7692 w 9303"/>
                <a:gd name="connsiteY7" fmla="*/ 1489 h 10000"/>
                <a:gd name="connsiteX8" fmla="*/ 5385 w 9303"/>
                <a:gd name="connsiteY8" fmla="*/ 426 h 10000"/>
                <a:gd name="connsiteX9" fmla="*/ 4231 w 9303"/>
                <a:gd name="connsiteY9" fmla="*/ 0 h 10000"/>
                <a:gd name="connsiteX0" fmla="*/ 0 w 10000"/>
                <a:gd name="connsiteY0" fmla="*/ 10000 h 11442"/>
                <a:gd name="connsiteX1" fmla="*/ 2997 w 10000"/>
                <a:gd name="connsiteY1" fmla="*/ 11436 h 11442"/>
                <a:gd name="connsiteX2" fmla="*/ 7235 w 10000"/>
                <a:gd name="connsiteY2" fmla="*/ 9255 h 11442"/>
                <a:gd name="connsiteX3" fmla="*/ 8165 w 10000"/>
                <a:gd name="connsiteY3" fmla="*/ 8351 h 11442"/>
                <a:gd name="connsiteX4" fmla="*/ 9923 w 10000"/>
                <a:gd name="connsiteY4" fmla="*/ 5745 h 11442"/>
                <a:gd name="connsiteX5" fmla="*/ 9715 w 10000"/>
                <a:gd name="connsiteY5" fmla="*/ 4149 h 11442"/>
                <a:gd name="connsiteX6" fmla="*/ 9923 w 10000"/>
                <a:gd name="connsiteY6" fmla="*/ 2979 h 11442"/>
                <a:gd name="connsiteX7" fmla="*/ 9302 w 10000"/>
                <a:gd name="connsiteY7" fmla="*/ 1915 h 11442"/>
                <a:gd name="connsiteX8" fmla="*/ 8268 w 10000"/>
                <a:gd name="connsiteY8" fmla="*/ 1489 h 11442"/>
                <a:gd name="connsiteX9" fmla="*/ 5788 w 10000"/>
                <a:gd name="connsiteY9" fmla="*/ 426 h 11442"/>
                <a:gd name="connsiteX10" fmla="*/ 4548 w 10000"/>
                <a:gd name="connsiteY10" fmla="*/ 0 h 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1442">
                  <a:moveTo>
                    <a:pt x="0" y="10000"/>
                  </a:moveTo>
                  <a:cubicBezTo>
                    <a:pt x="499" y="9947"/>
                    <a:pt x="1791" y="11560"/>
                    <a:pt x="2997" y="11436"/>
                  </a:cubicBezTo>
                  <a:cubicBezTo>
                    <a:pt x="4203" y="11312"/>
                    <a:pt x="6374" y="9769"/>
                    <a:pt x="7235" y="9255"/>
                  </a:cubicBezTo>
                  <a:cubicBezTo>
                    <a:pt x="8096" y="8741"/>
                    <a:pt x="7752" y="8936"/>
                    <a:pt x="8165" y="8351"/>
                  </a:cubicBezTo>
                  <a:cubicBezTo>
                    <a:pt x="8579" y="7766"/>
                    <a:pt x="9665" y="6445"/>
                    <a:pt x="9923" y="5745"/>
                  </a:cubicBezTo>
                  <a:cubicBezTo>
                    <a:pt x="10181" y="5045"/>
                    <a:pt x="9715" y="4628"/>
                    <a:pt x="9715" y="4149"/>
                  </a:cubicBezTo>
                  <a:cubicBezTo>
                    <a:pt x="9715" y="3670"/>
                    <a:pt x="10026" y="3351"/>
                    <a:pt x="9923" y="2979"/>
                  </a:cubicBezTo>
                  <a:cubicBezTo>
                    <a:pt x="9819" y="2606"/>
                    <a:pt x="9612" y="2181"/>
                    <a:pt x="9302" y="1915"/>
                  </a:cubicBezTo>
                  <a:cubicBezTo>
                    <a:pt x="8992" y="1649"/>
                    <a:pt x="8889" y="1755"/>
                    <a:pt x="8268" y="1489"/>
                  </a:cubicBezTo>
                  <a:lnTo>
                    <a:pt x="5788" y="426"/>
                  </a:lnTo>
                  <a:cubicBezTo>
                    <a:pt x="5168" y="160"/>
                    <a:pt x="4858" y="53"/>
                    <a:pt x="4548" y="0"/>
                  </a:cubicBezTo>
                </a:path>
              </a:pathLst>
            </a:custGeom>
            <a:noFill/>
            <a:ln w="19050" cap="flat" cmpd="sng">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dirty="0">
                <a:solidFill>
                  <a:srgbClr val="000000"/>
                </a:solidFill>
                <a:latin typeface="Arial" pitchFamily="34" charset="0"/>
              </a:endParaRPr>
            </a:p>
          </p:txBody>
        </p:sp>
        <p:sp>
          <p:nvSpPr>
            <p:cNvPr id="123" name="Freeform 630"/>
            <p:cNvSpPr>
              <a:spLocks/>
            </p:cNvSpPr>
            <p:nvPr/>
          </p:nvSpPr>
          <p:spPr bwMode="auto">
            <a:xfrm>
              <a:off x="2863274" y="3353508"/>
              <a:ext cx="1988607" cy="663072"/>
            </a:xfrm>
            <a:custGeom>
              <a:avLst/>
              <a:gdLst>
                <a:gd name="T0" fmla="*/ 2147483647 w 1428"/>
                <a:gd name="T1" fmla="*/ 2147483647 h 487"/>
                <a:gd name="T2" fmla="*/ 2147483647 w 1428"/>
                <a:gd name="T3" fmla="*/ 2147483647 h 487"/>
                <a:gd name="T4" fmla="*/ 2147483647 w 1428"/>
                <a:gd name="T5" fmla="*/ 2147483647 h 487"/>
                <a:gd name="T6" fmla="*/ 2147483647 w 1428"/>
                <a:gd name="T7" fmla="*/ 2147483647 h 487"/>
                <a:gd name="T8" fmla="*/ 2147483647 w 1428"/>
                <a:gd name="T9" fmla="*/ 2147483647 h 487"/>
                <a:gd name="T10" fmla="*/ 2147483647 w 1428"/>
                <a:gd name="T11" fmla="*/ 2147483647 h 487"/>
                <a:gd name="T12" fmla="*/ 2147483647 w 1428"/>
                <a:gd name="T13" fmla="*/ 2147483647 h 487"/>
                <a:gd name="T14" fmla="*/ 2147483647 w 1428"/>
                <a:gd name="T15" fmla="*/ 2147483647 h 487"/>
                <a:gd name="T16" fmla="*/ 2147483647 w 1428"/>
                <a:gd name="T17" fmla="*/ 2147483647 h 487"/>
                <a:gd name="T18" fmla="*/ 2147483647 w 1428"/>
                <a:gd name="T19" fmla="*/ 2147483647 h 487"/>
                <a:gd name="T20" fmla="*/ 2147483647 w 1428"/>
                <a:gd name="T21" fmla="*/ 2147483647 h 487"/>
                <a:gd name="T22" fmla="*/ 2147483647 w 1428"/>
                <a:gd name="T23" fmla="*/ 2147483647 h 487"/>
                <a:gd name="T24" fmla="*/ 2147483647 w 1428"/>
                <a:gd name="T25" fmla="*/ 2147483647 h 487"/>
                <a:gd name="T26" fmla="*/ 2147483647 w 1428"/>
                <a:gd name="T27" fmla="*/ 2147483647 h 487"/>
                <a:gd name="T28" fmla="*/ 2147483647 w 1428"/>
                <a:gd name="T29" fmla="*/ 2147483647 h 487"/>
                <a:gd name="T30" fmla="*/ 2147483647 w 1428"/>
                <a:gd name="T31" fmla="*/ 2147483647 h 487"/>
                <a:gd name="T32" fmla="*/ 2147483647 w 1428"/>
                <a:gd name="T33" fmla="*/ 2147483647 h 487"/>
                <a:gd name="T34" fmla="*/ 2147483647 w 1428"/>
                <a:gd name="T35" fmla="*/ 2147483647 h 487"/>
                <a:gd name="T36" fmla="*/ 2147483647 w 1428"/>
                <a:gd name="T37" fmla="*/ 2147483647 h 487"/>
                <a:gd name="T38" fmla="*/ 2147483647 w 1428"/>
                <a:gd name="T39" fmla="*/ 2147483647 h 487"/>
                <a:gd name="T40" fmla="*/ 2147483647 w 1428"/>
                <a:gd name="T41" fmla="*/ 2147483647 h 487"/>
                <a:gd name="T42" fmla="*/ 2147483647 w 1428"/>
                <a:gd name="T43" fmla="*/ 2147483647 h 487"/>
                <a:gd name="T44" fmla="*/ 2147483647 w 1428"/>
                <a:gd name="T45" fmla="*/ 2147483647 h 487"/>
                <a:gd name="T46" fmla="*/ 2147483647 w 1428"/>
                <a:gd name="T47" fmla="*/ 2147483647 h 487"/>
                <a:gd name="T48" fmla="*/ 2147483647 w 1428"/>
                <a:gd name="T49" fmla="*/ 2147483647 h 487"/>
                <a:gd name="T50" fmla="*/ 2147483647 w 1428"/>
                <a:gd name="T51" fmla="*/ 2147483647 h 487"/>
                <a:gd name="T52" fmla="*/ 2147483647 w 1428"/>
                <a:gd name="T53" fmla="*/ 2147483647 h 487"/>
                <a:gd name="T54" fmla="*/ 2147483647 w 1428"/>
                <a:gd name="T55" fmla="*/ 2147483647 h 487"/>
                <a:gd name="T56" fmla="*/ 2147483647 w 1428"/>
                <a:gd name="T57" fmla="*/ 2147483647 h 487"/>
                <a:gd name="T58" fmla="*/ 2147483647 w 1428"/>
                <a:gd name="T59" fmla="*/ 2147483647 h 487"/>
                <a:gd name="T60" fmla="*/ 2147483647 w 1428"/>
                <a:gd name="T61" fmla="*/ 2147483647 h 487"/>
                <a:gd name="T62" fmla="*/ 2147483647 w 1428"/>
                <a:gd name="T63" fmla="*/ 2147483647 h 487"/>
                <a:gd name="T64" fmla="*/ 2147483647 w 1428"/>
                <a:gd name="T65" fmla="*/ 2147483647 h 487"/>
                <a:gd name="T66" fmla="*/ 2147483647 w 1428"/>
                <a:gd name="T67" fmla="*/ 2147483647 h 487"/>
                <a:gd name="T68" fmla="*/ 2147483647 w 1428"/>
                <a:gd name="T69" fmla="*/ 2147483647 h 487"/>
                <a:gd name="T70" fmla="*/ 2147483647 w 1428"/>
                <a:gd name="T71" fmla="*/ 2147483647 h 487"/>
                <a:gd name="T72" fmla="*/ 2147483647 w 1428"/>
                <a:gd name="T73" fmla="*/ 2147483647 h 487"/>
                <a:gd name="T74" fmla="*/ 0 w 1428"/>
                <a:gd name="T75" fmla="*/ 2147483647 h 4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8"/>
                <a:gd name="T115" fmla="*/ 0 h 487"/>
                <a:gd name="T116" fmla="*/ 1428 w 1428"/>
                <a:gd name="T117" fmla="*/ 487 h 487"/>
                <a:gd name="connsiteX0" fmla="*/ 10000 w 10000"/>
                <a:gd name="connsiteY0" fmla="*/ 9979 h 9979"/>
                <a:gd name="connsiteX1" fmla="*/ 9055 w 10000"/>
                <a:gd name="connsiteY1" fmla="*/ 9363 h 9979"/>
                <a:gd name="connsiteX2" fmla="*/ 8508 w 10000"/>
                <a:gd name="connsiteY2" fmla="*/ 8870 h 9979"/>
                <a:gd name="connsiteX3" fmla="*/ 8319 w 10000"/>
                <a:gd name="connsiteY3" fmla="*/ 8993 h 9979"/>
                <a:gd name="connsiteX4" fmla="*/ 7878 w 10000"/>
                <a:gd name="connsiteY4" fmla="*/ 8501 h 9979"/>
                <a:gd name="connsiteX5" fmla="*/ 7689 w 10000"/>
                <a:gd name="connsiteY5" fmla="*/ 8501 h 9979"/>
                <a:gd name="connsiteX6" fmla="*/ 7374 w 10000"/>
                <a:gd name="connsiteY6" fmla="*/ 8377 h 9979"/>
                <a:gd name="connsiteX7" fmla="*/ 7080 w 10000"/>
                <a:gd name="connsiteY7" fmla="*/ 8316 h 9979"/>
                <a:gd name="connsiteX8" fmla="*/ 6975 w 10000"/>
                <a:gd name="connsiteY8" fmla="*/ 7515 h 9979"/>
                <a:gd name="connsiteX9" fmla="*/ 6912 w 10000"/>
                <a:gd name="connsiteY9" fmla="*/ 6837 h 9979"/>
                <a:gd name="connsiteX10" fmla="*/ 6870 w 10000"/>
                <a:gd name="connsiteY10" fmla="*/ 6345 h 9979"/>
                <a:gd name="connsiteX11" fmla="*/ 6702 w 10000"/>
                <a:gd name="connsiteY11" fmla="*/ 6221 h 9979"/>
                <a:gd name="connsiteX12" fmla="*/ 6429 w 10000"/>
                <a:gd name="connsiteY12" fmla="*/ 6160 h 9979"/>
                <a:gd name="connsiteX13" fmla="*/ 6029 w 10000"/>
                <a:gd name="connsiteY13" fmla="*/ 6098 h 9979"/>
                <a:gd name="connsiteX14" fmla="*/ 5903 w 10000"/>
                <a:gd name="connsiteY14" fmla="*/ 5913 h 9979"/>
                <a:gd name="connsiteX15" fmla="*/ 5756 w 10000"/>
                <a:gd name="connsiteY15" fmla="*/ 5667 h 9979"/>
                <a:gd name="connsiteX16" fmla="*/ 5588 w 10000"/>
                <a:gd name="connsiteY16" fmla="*/ 5297 h 9979"/>
                <a:gd name="connsiteX17" fmla="*/ 5378 w 10000"/>
                <a:gd name="connsiteY17" fmla="*/ 4743 h 9979"/>
                <a:gd name="connsiteX18" fmla="*/ 5084 w 10000"/>
                <a:gd name="connsiteY18" fmla="*/ 4435 h 9979"/>
                <a:gd name="connsiteX19" fmla="*/ 4160 w 10000"/>
                <a:gd name="connsiteY19" fmla="*/ 4250 h 9979"/>
                <a:gd name="connsiteX20" fmla="*/ 3571 w 10000"/>
                <a:gd name="connsiteY20" fmla="*/ 4250 h 9979"/>
                <a:gd name="connsiteX21" fmla="*/ 3235 w 10000"/>
                <a:gd name="connsiteY21" fmla="*/ 4312 h 9979"/>
                <a:gd name="connsiteX22" fmla="*/ 3151 w 10000"/>
                <a:gd name="connsiteY22" fmla="*/ 3511 h 9979"/>
                <a:gd name="connsiteX23" fmla="*/ 3130 w 10000"/>
                <a:gd name="connsiteY23" fmla="*/ 2710 h 9979"/>
                <a:gd name="connsiteX24" fmla="*/ 3025 w 10000"/>
                <a:gd name="connsiteY24" fmla="*/ 2464 h 9979"/>
                <a:gd name="connsiteX25" fmla="*/ 2668 w 10000"/>
                <a:gd name="connsiteY25" fmla="*/ 1540 h 9979"/>
                <a:gd name="connsiteX26" fmla="*/ 2437 w 10000"/>
                <a:gd name="connsiteY26" fmla="*/ 1232 h 9979"/>
                <a:gd name="connsiteX27" fmla="*/ 2080 w 10000"/>
                <a:gd name="connsiteY27" fmla="*/ 739 h 9979"/>
                <a:gd name="connsiteX28" fmla="*/ 1807 w 10000"/>
                <a:gd name="connsiteY28" fmla="*/ 800 h 9979"/>
                <a:gd name="connsiteX29" fmla="*/ 1576 w 10000"/>
                <a:gd name="connsiteY29" fmla="*/ 369 h 9979"/>
                <a:gd name="connsiteX30" fmla="*/ 1029 w 10000"/>
                <a:gd name="connsiteY30" fmla="*/ 0 h 9979"/>
                <a:gd name="connsiteX31" fmla="*/ 546 w 10000"/>
                <a:gd name="connsiteY31" fmla="*/ 246 h 9979"/>
                <a:gd name="connsiteX32" fmla="*/ 504 w 10000"/>
                <a:gd name="connsiteY32" fmla="*/ 1170 h 9979"/>
                <a:gd name="connsiteX33" fmla="*/ 294 w 10000"/>
                <a:gd name="connsiteY33" fmla="*/ 2525 h 9979"/>
                <a:gd name="connsiteX34" fmla="*/ 147 w 10000"/>
                <a:gd name="connsiteY34" fmla="*/ 3326 h 9979"/>
                <a:gd name="connsiteX35" fmla="*/ 84 w 10000"/>
                <a:gd name="connsiteY35" fmla="*/ 3942 h 9979"/>
                <a:gd name="connsiteX36" fmla="*/ 0 w 10000"/>
                <a:gd name="connsiteY36" fmla="*/ 4681 h 9979"/>
                <a:gd name="connsiteX0" fmla="*/ 9055 w 9055"/>
                <a:gd name="connsiteY0" fmla="*/ 9386 h 9386"/>
                <a:gd name="connsiteX1" fmla="*/ 8508 w 9055"/>
                <a:gd name="connsiteY1" fmla="*/ 8892 h 9386"/>
                <a:gd name="connsiteX2" fmla="*/ 8319 w 9055"/>
                <a:gd name="connsiteY2" fmla="*/ 9015 h 9386"/>
                <a:gd name="connsiteX3" fmla="*/ 7878 w 9055"/>
                <a:gd name="connsiteY3" fmla="*/ 8522 h 9386"/>
                <a:gd name="connsiteX4" fmla="*/ 7689 w 9055"/>
                <a:gd name="connsiteY4" fmla="*/ 8522 h 9386"/>
                <a:gd name="connsiteX5" fmla="*/ 7374 w 9055"/>
                <a:gd name="connsiteY5" fmla="*/ 8398 h 9386"/>
                <a:gd name="connsiteX6" fmla="*/ 7080 w 9055"/>
                <a:gd name="connsiteY6" fmla="*/ 8337 h 9386"/>
                <a:gd name="connsiteX7" fmla="*/ 6975 w 9055"/>
                <a:gd name="connsiteY7" fmla="*/ 7534 h 9386"/>
                <a:gd name="connsiteX8" fmla="*/ 6912 w 9055"/>
                <a:gd name="connsiteY8" fmla="*/ 6854 h 9386"/>
                <a:gd name="connsiteX9" fmla="*/ 6870 w 9055"/>
                <a:gd name="connsiteY9" fmla="*/ 6361 h 9386"/>
                <a:gd name="connsiteX10" fmla="*/ 6702 w 9055"/>
                <a:gd name="connsiteY10" fmla="*/ 6237 h 9386"/>
                <a:gd name="connsiteX11" fmla="*/ 6429 w 9055"/>
                <a:gd name="connsiteY11" fmla="*/ 6176 h 9386"/>
                <a:gd name="connsiteX12" fmla="*/ 6029 w 9055"/>
                <a:gd name="connsiteY12" fmla="*/ 6114 h 9386"/>
                <a:gd name="connsiteX13" fmla="*/ 5903 w 9055"/>
                <a:gd name="connsiteY13" fmla="*/ 5928 h 9386"/>
                <a:gd name="connsiteX14" fmla="*/ 5756 w 9055"/>
                <a:gd name="connsiteY14" fmla="*/ 5682 h 9386"/>
                <a:gd name="connsiteX15" fmla="*/ 5588 w 9055"/>
                <a:gd name="connsiteY15" fmla="*/ 5311 h 9386"/>
                <a:gd name="connsiteX16" fmla="*/ 5378 w 9055"/>
                <a:gd name="connsiteY16" fmla="*/ 4756 h 9386"/>
                <a:gd name="connsiteX17" fmla="*/ 5084 w 9055"/>
                <a:gd name="connsiteY17" fmla="*/ 4447 h 9386"/>
                <a:gd name="connsiteX18" fmla="*/ 4160 w 9055"/>
                <a:gd name="connsiteY18" fmla="*/ 4262 h 9386"/>
                <a:gd name="connsiteX19" fmla="*/ 3571 w 9055"/>
                <a:gd name="connsiteY19" fmla="*/ 4262 h 9386"/>
                <a:gd name="connsiteX20" fmla="*/ 3235 w 9055"/>
                <a:gd name="connsiteY20" fmla="*/ 4324 h 9386"/>
                <a:gd name="connsiteX21" fmla="*/ 3151 w 9055"/>
                <a:gd name="connsiteY21" fmla="*/ 3521 h 9386"/>
                <a:gd name="connsiteX22" fmla="*/ 3130 w 9055"/>
                <a:gd name="connsiteY22" fmla="*/ 2719 h 9386"/>
                <a:gd name="connsiteX23" fmla="*/ 3025 w 9055"/>
                <a:gd name="connsiteY23" fmla="*/ 2472 h 9386"/>
                <a:gd name="connsiteX24" fmla="*/ 2668 w 9055"/>
                <a:gd name="connsiteY24" fmla="*/ 1546 h 9386"/>
                <a:gd name="connsiteX25" fmla="*/ 2437 w 9055"/>
                <a:gd name="connsiteY25" fmla="*/ 1238 h 9386"/>
                <a:gd name="connsiteX26" fmla="*/ 2080 w 9055"/>
                <a:gd name="connsiteY26" fmla="*/ 744 h 9386"/>
                <a:gd name="connsiteX27" fmla="*/ 1807 w 9055"/>
                <a:gd name="connsiteY27" fmla="*/ 805 h 9386"/>
                <a:gd name="connsiteX28" fmla="*/ 1576 w 9055"/>
                <a:gd name="connsiteY28" fmla="*/ 373 h 9386"/>
                <a:gd name="connsiteX29" fmla="*/ 1029 w 9055"/>
                <a:gd name="connsiteY29" fmla="*/ 3 h 9386"/>
                <a:gd name="connsiteX30" fmla="*/ 546 w 9055"/>
                <a:gd name="connsiteY30" fmla="*/ 250 h 9386"/>
                <a:gd name="connsiteX31" fmla="*/ 504 w 9055"/>
                <a:gd name="connsiteY31" fmla="*/ 1175 h 9386"/>
                <a:gd name="connsiteX32" fmla="*/ 294 w 9055"/>
                <a:gd name="connsiteY32" fmla="*/ 2533 h 9386"/>
                <a:gd name="connsiteX33" fmla="*/ 147 w 9055"/>
                <a:gd name="connsiteY33" fmla="*/ 3336 h 9386"/>
                <a:gd name="connsiteX34" fmla="*/ 84 w 9055"/>
                <a:gd name="connsiteY34" fmla="*/ 3953 h 9386"/>
                <a:gd name="connsiteX35" fmla="*/ 0 w 9055"/>
                <a:gd name="connsiteY35" fmla="*/ 4694 h 9386"/>
                <a:gd name="connsiteX0" fmla="*/ 9396 w 9396"/>
                <a:gd name="connsiteY0" fmla="*/ 9474 h 9615"/>
                <a:gd name="connsiteX1" fmla="*/ 9187 w 9396"/>
                <a:gd name="connsiteY1" fmla="*/ 9605 h 9615"/>
                <a:gd name="connsiteX2" fmla="*/ 8700 w 9396"/>
                <a:gd name="connsiteY2" fmla="*/ 9079 h 9615"/>
                <a:gd name="connsiteX3" fmla="*/ 8491 w 9396"/>
                <a:gd name="connsiteY3" fmla="*/ 9079 h 9615"/>
                <a:gd name="connsiteX4" fmla="*/ 8144 w 9396"/>
                <a:gd name="connsiteY4" fmla="*/ 8947 h 9615"/>
                <a:gd name="connsiteX5" fmla="*/ 7819 w 9396"/>
                <a:gd name="connsiteY5" fmla="*/ 8882 h 9615"/>
                <a:gd name="connsiteX6" fmla="*/ 7703 w 9396"/>
                <a:gd name="connsiteY6" fmla="*/ 8027 h 9615"/>
                <a:gd name="connsiteX7" fmla="*/ 7633 w 9396"/>
                <a:gd name="connsiteY7" fmla="*/ 7302 h 9615"/>
                <a:gd name="connsiteX8" fmla="*/ 7587 w 9396"/>
                <a:gd name="connsiteY8" fmla="*/ 6777 h 9615"/>
                <a:gd name="connsiteX9" fmla="*/ 7401 w 9396"/>
                <a:gd name="connsiteY9" fmla="*/ 6645 h 9615"/>
                <a:gd name="connsiteX10" fmla="*/ 7100 w 9396"/>
                <a:gd name="connsiteY10" fmla="*/ 6580 h 9615"/>
                <a:gd name="connsiteX11" fmla="*/ 6658 w 9396"/>
                <a:gd name="connsiteY11" fmla="*/ 6514 h 9615"/>
                <a:gd name="connsiteX12" fmla="*/ 6519 w 9396"/>
                <a:gd name="connsiteY12" fmla="*/ 6316 h 9615"/>
                <a:gd name="connsiteX13" fmla="*/ 6357 w 9396"/>
                <a:gd name="connsiteY13" fmla="*/ 6054 h 9615"/>
                <a:gd name="connsiteX14" fmla="*/ 6171 w 9396"/>
                <a:gd name="connsiteY14" fmla="*/ 5658 h 9615"/>
                <a:gd name="connsiteX15" fmla="*/ 5939 w 9396"/>
                <a:gd name="connsiteY15" fmla="*/ 5067 h 9615"/>
                <a:gd name="connsiteX16" fmla="*/ 5615 w 9396"/>
                <a:gd name="connsiteY16" fmla="*/ 4738 h 9615"/>
                <a:gd name="connsiteX17" fmla="*/ 4594 w 9396"/>
                <a:gd name="connsiteY17" fmla="*/ 4541 h 9615"/>
                <a:gd name="connsiteX18" fmla="*/ 3944 w 9396"/>
                <a:gd name="connsiteY18" fmla="*/ 4541 h 9615"/>
                <a:gd name="connsiteX19" fmla="*/ 3573 w 9396"/>
                <a:gd name="connsiteY19" fmla="*/ 4607 h 9615"/>
                <a:gd name="connsiteX20" fmla="*/ 3480 w 9396"/>
                <a:gd name="connsiteY20" fmla="*/ 3751 h 9615"/>
                <a:gd name="connsiteX21" fmla="*/ 3457 w 9396"/>
                <a:gd name="connsiteY21" fmla="*/ 2897 h 9615"/>
                <a:gd name="connsiteX22" fmla="*/ 3341 w 9396"/>
                <a:gd name="connsiteY22" fmla="*/ 2634 h 9615"/>
                <a:gd name="connsiteX23" fmla="*/ 2946 w 9396"/>
                <a:gd name="connsiteY23" fmla="*/ 1647 h 9615"/>
                <a:gd name="connsiteX24" fmla="*/ 2691 w 9396"/>
                <a:gd name="connsiteY24" fmla="*/ 1319 h 9615"/>
                <a:gd name="connsiteX25" fmla="*/ 2297 w 9396"/>
                <a:gd name="connsiteY25" fmla="*/ 793 h 9615"/>
                <a:gd name="connsiteX26" fmla="*/ 1996 w 9396"/>
                <a:gd name="connsiteY26" fmla="*/ 858 h 9615"/>
                <a:gd name="connsiteX27" fmla="*/ 1740 w 9396"/>
                <a:gd name="connsiteY27" fmla="*/ 397 h 9615"/>
                <a:gd name="connsiteX28" fmla="*/ 1136 w 9396"/>
                <a:gd name="connsiteY28" fmla="*/ 3 h 9615"/>
                <a:gd name="connsiteX29" fmla="*/ 603 w 9396"/>
                <a:gd name="connsiteY29" fmla="*/ 266 h 9615"/>
                <a:gd name="connsiteX30" fmla="*/ 557 w 9396"/>
                <a:gd name="connsiteY30" fmla="*/ 1252 h 9615"/>
                <a:gd name="connsiteX31" fmla="*/ 325 w 9396"/>
                <a:gd name="connsiteY31" fmla="*/ 2699 h 9615"/>
                <a:gd name="connsiteX32" fmla="*/ 162 w 9396"/>
                <a:gd name="connsiteY32" fmla="*/ 3554 h 9615"/>
                <a:gd name="connsiteX33" fmla="*/ 93 w 9396"/>
                <a:gd name="connsiteY33" fmla="*/ 4212 h 9615"/>
                <a:gd name="connsiteX34" fmla="*/ 0 w 9396"/>
                <a:gd name="connsiteY34" fmla="*/ 5001 h 9615"/>
                <a:gd name="connsiteX0" fmla="*/ 10000 w 10000"/>
                <a:gd name="connsiteY0" fmla="*/ 9853 h 9853"/>
                <a:gd name="connsiteX1" fmla="*/ 9259 w 10000"/>
                <a:gd name="connsiteY1" fmla="*/ 9443 h 9853"/>
                <a:gd name="connsiteX2" fmla="*/ 9037 w 10000"/>
                <a:gd name="connsiteY2" fmla="*/ 9443 h 9853"/>
                <a:gd name="connsiteX3" fmla="*/ 8668 w 10000"/>
                <a:gd name="connsiteY3" fmla="*/ 9305 h 9853"/>
                <a:gd name="connsiteX4" fmla="*/ 8322 w 10000"/>
                <a:gd name="connsiteY4" fmla="*/ 9238 h 9853"/>
                <a:gd name="connsiteX5" fmla="*/ 8198 w 10000"/>
                <a:gd name="connsiteY5" fmla="*/ 8348 h 9853"/>
                <a:gd name="connsiteX6" fmla="*/ 8124 w 10000"/>
                <a:gd name="connsiteY6" fmla="*/ 7594 h 9853"/>
                <a:gd name="connsiteX7" fmla="*/ 8075 w 10000"/>
                <a:gd name="connsiteY7" fmla="*/ 7048 h 9853"/>
                <a:gd name="connsiteX8" fmla="*/ 7877 w 10000"/>
                <a:gd name="connsiteY8" fmla="*/ 6911 h 9853"/>
                <a:gd name="connsiteX9" fmla="*/ 7556 w 10000"/>
                <a:gd name="connsiteY9" fmla="*/ 6843 h 9853"/>
                <a:gd name="connsiteX10" fmla="*/ 7086 w 10000"/>
                <a:gd name="connsiteY10" fmla="*/ 6775 h 9853"/>
                <a:gd name="connsiteX11" fmla="*/ 6938 w 10000"/>
                <a:gd name="connsiteY11" fmla="*/ 6569 h 9853"/>
                <a:gd name="connsiteX12" fmla="*/ 6766 w 10000"/>
                <a:gd name="connsiteY12" fmla="*/ 6296 h 9853"/>
                <a:gd name="connsiteX13" fmla="*/ 6568 w 10000"/>
                <a:gd name="connsiteY13" fmla="*/ 5885 h 9853"/>
                <a:gd name="connsiteX14" fmla="*/ 6321 w 10000"/>
                <a:gd name="connsiteY14" fmla="*/ 5270 h 9853"/>
                <a:gd name="connsiteX15" fmla="*/ 5976 w 10000"/>
                <a:gd name="connsiteY15" fmla="*/ 4928 h 9853"/>
                <a:gd name="connsiteX16" fmla="*/ 4889 w 10000"/>
                <a:gd name="connsiteY16" fmla="*/ 4723 h 9853"/>
                <a:gd name="connsiteX17" fmla="*/ 4198 w 10000"/>
                <a:gd name="connsiteY17" fmla="*/ 4723 h 9853"/>
                <a:gd name="connsiteX18" fmla="*/ 3803 w 10000"/>
                <a:gd name="connsiteY18" fmla="*/ 4791 h 9853"/>
                <a:gd name="connsiteX19" fmla="*/ 3704 w 10000"/>
                <a:gd name="connsiteY19" fmla="*/ 3901 h 9853"/>
                <a:gd name="connsiteX20" fmla="*/ 3679 w 10000"/>
                <a:gd name="connsiteY20" fmla="*/ 3013 h 9853"/>
                <a:gd name="connsiteX21" fmla="*/ 3556 w 10000"/>
                <a:gd name="connsiteY21" fmla="*/ 2739 h 9853"/>
                <a:gd name="connsiteX22" fmla="*/ 3135 w 10000"/>
                <a:gd name="connsiteY22" fmla="*/ 1713 h 9853"/>
                <a:gd name="connsiteX23" fmla="*/ 2864 w 10000"/>
                <a:gd name="connsiteY23" fmla="*/ 1372 h 9853"/>
                <a:gd name="connsiteX24" fmla="*/ 2445 w 10000"/>
                <a:gd name="connsiteY24" fmla="*/ 825 h 9853"/>
                <a:gd name="connsiteX25" fmla="*/ 2124 w 10000"/>
                <a:gd name="connsiteY25" fmla="*/ 892 h 9853"/>
                <a:gd name="connsiteX26" fmla="*/ 1852 w 10000"/>
                <a:gd name="connsiteY26" fmla="*/ 413 h 9853"/>
                <a:gd name="connsiteX27" fmla="*/ 1209 w 10000"/>
                <a:gd name="connsiteY27" fmla="*/ 3 h 9853"/>
                <a:gd name="connsiteX28" fmla="*/ 642 w 10000"/>
                <a:gd name="connsiteY28" fmla="*/ 277 h 9853"/>
                <a:gd name="connsiteX29" fmla="*/ 593 w 10000"/>
                <a:gd name="connsiteY29" fmla="*/ 1302 h 9853"/>
                <a:gd name="connsiteX30" fmla="*/ 346 w 10000"/>
                <a:gd name="connsiteY30" fmla="*/ 2807 h 9853"/>
                <a:gd name="connsiteX31" fmla="*/ 172 w 10000"/>
                <a:gd name="connsiteY31" fmla="*/ 3696 h 9853"/>
                <a:gd name="connsiteX32" fmla="*/ 99 w 10000"/>
                <a:gd name="connsiteY32" fmla="*/ 4381 h 9853"/>
                <a:gd name="connsiteX33" fmla="*/ 0 w 10000"/>
                <a:gd name="connsiteY33" fmla="*/ 5201 h 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9853">
                  <a:moveTo>
                    <a:pt x="10000" y="9853"/>
                  </a:moveTo>
                  <a:cubicBezTo>
                    <a:pt x="9846" y="9768"/>
                    <a:pt x="9419" y="9511"/>
                    <a:pt x="9259" y="9443"/>
                  </a:cubicBezTo>
                  <a:cubicBezTo>
                    <a:pt x="9099" y="9375"/>
                    <a:pt x="9136" y="9465"/>
                    <a:pt x="9037" y="9443"/>
                  </a:cubicBezTo>
                  <a:cubicBezTo>
                    <a:pt x="8939" y="9420"/>
                    <a:pt x="8782" y="9329"/>
                    <a:pt x="8668" y="9305"/>
                  </a:cubicBezTo>
                  <a:cubicBezTo>
                    <a:pt x="8552" y="9283"/>
                    <a:pt x="8395" y="9397"/>
                    <a:pt x="8322" y="9238"/>
                  </a:cubicBezTo>
                  <a:cubicBezTo>
                    <a:pt x="8247" y="9077"/>
                    <a:pt x="8231" y="8621"/>
                    <a:pt x="8198" y="8348"/>
                  </a:cubicBezTo>
                  <a:cubicBezTo>
                    <a:pt x="8165" y="8075"/>
                    <a:pt x="8141" y="7801"/>
                    <a:pt x="8124" y="7594"/>
                  </a:cubicBezTo>
                  <a:cubicBezTo>
                    <a:pt x="8108" y="7391"/>
                    <a:pt x="8116" y="7163"/>
                    <a:pt x="8075" y="7048"/>
                  </a:cubicBezTo>
                  <a:cubicBezTo>
                    <a:pt x="8033" y="6934"/>
                    <a:pt x="7960" y="6934"/>
                    <a:pt x="7877" y="6911"/>
                  </a:cubicBezTo>
                  <a:cubicBezTo>
                    <a:pt x="7795" y="6889"/>
                    <a:pt x="7688" y="6865"/>
                    <a:pt x="7556" y="6843"/>
                  </a:cubicBezTo>
                  <a:cubicBezTo>
                    <a:pt x="7424" y="6821"/>
                    <a:pt x="7185" y="6821"/>
                    <a:pt x="7086" y="6775"/>
                  </a:cubicBezTo>
                  <a:cubicBezTo>
                    <a:pt x="6987" y="6729"/>
                    <a:pt x="6987" y="6639"/>
                    <a:pt x="6938" y="6569"/>
                  </a:cubicBezTo>
                  <a:cubicBezTo>
                    <a:pt x="6889" y="6501"/>
                    <a:pt x="6832" y="6410"/>
                    <a:pt x="6766" y="6296"/>
                  </a:cubicBezTo>
                  <a:cubicBezTo>
                    <a:pt x="6700" y="6182"/>
                    <a:pt x="6642" y="6068"/>
                    <a:pt x="6568" y="5885"/>
                  </a:cubicBezTo>
                  <a:cubicBezTo>
                    <a:pt x="6494" y="5704"/>
                    <a:pt x="6420" y="5430"/>
                    <a:pt x="6321" y="5270"/>
                  </a:cubicBezTo>
                  <a:cubicBezTo>
                    <a:pt x="6222" y="5111"/>
                    <a:pt x="6214" y="5019"/>
                    <a:pt x="5976" y="4928"/>
                  </a:cubicBezTo>
                  <a:cubicBezTo>
                    <a:pt x="5736" y="4837"/>
                    <a:pt x="5185" y="4746"/>
                    <a:pt x="4889" y="4723"/>
                  </a:cubicBezTo>
                  <a:cubicBezTo>
                    <a:pt x="4593" y="4700"/>
                    <a:pt x="4378" y="4700"/>
                    <a:pt x="4198" y="4723"/>
                  </a:cubicBezTo>
                  <a:cubicBezTo>
                    <a:pt x="4017" y="4746"/>
                    <a:pt x="3885" y="4928"/>
                    <a:pt x="3803" y="4791"/>
                  </a:cubicBezTo>
                  <a:cubicBezTo>
                    <a:pt x="3720" y="4654"/>
                    <a:pt x="3720" y="4199"/>
                    <a:pt x="3704" y="3901"/>
                  </a:cubicBezTo>
                  <a:cubicBezTo>
                    <a:pt x="3687" y="3606"/>
                    <a:pt x="3704" y="3195"/>
                    <a:pt x="3679" y="3013"/>
                  </a:cubicBezTo>
                  <a:cubicBezTo>
                    <a:pt x="3654" y="2830"/>
                    <a:pt x="3646" y="2967"/>
                    <a:pt x="3556" y="2739"/>
                  </a:cubicBezTo>
                  <a:cubicBezTo>
                    <a:pt x="3465" y="2511"/>
                    <a:pt x="3251" y="1942"/>
                    <a:pt x="3135" y="1713"/>
                  </a:cubicBezTo>
                  <a:cubicBezTo>
                    <a:pt x="3020" y="1485"/>
                    <a:pt x="2980" y="1508"/>
                    <a:pt x="2864" y="1372"/>
                  </a:cubicBezTo>
                  <a:cubicBezTo>
                    <a:pt x="2749" y="1233"/>
                    <a:pt x="2568" y="915"/>
                    <a:pt x="2445" y="825"/>
                  </a:cubicBezTo>
                  <a:cubicBezTo>
                    <a:pt x="2321" y="732"/>
                    <a:pt x="2222" y="961"/>
                    <a:pt x="2124" y="892"/>
                  </a:cubicBezTo>
                  <a:cubicBezTo>
                    <a:pt x="2025" y="825"/>
                    <a:pt x="2001" y="549"/>
                    <a:pt x="1852" y="413"/>
                  </a:cubicBezTo>
                  <a:cubicBezTo>
                    <a:pt x="1704" y="277"/>
                    <a:pt x="1407" y="26"/>
                    <a:pt x="1209" y="3"/>
                  </a:cubicBezTo>
                  <a:cubicBezTo>
                    <a:pt x="1012" y="-20"/>
                    <a:pt x="741" y="71"/>
                    <a:pt x="642" y="277"/>
                  </a:cubicBezTo>
                  <a:cubicBezTo>
                    <a:pt x="543" y="482"/>
                    <a:pt x="642" y="892"/>
                    <a:pt x="593" y="1302"/>
                  </a:cubicBezTo>
                  <a:cubicBezTo>
                    <a:pt x="543" y="1713"/>
                    <a:pt x="412" y="2420"/>
                    <a:pt x="346" y="2807"/>
                  </a:cubicBezTo>
                  <a:cubicBezTo>
                    <a:pt x="280" y="3195"/>
                    <a:pt x="214" y="3446"/>
                    <a:pt x="172" y="3696"/>
                  </a:cubicBezTo>
                  <a:cubicBezTo>
                    <a:pt x="132" y="3947"/>
                    <a:pt x="123" y="4130"/>
                    <a:pt x="99" y="4381"/>
                  </a:cubicBezTo>
                  <a:cubicBezTo>
                    <a:pt x="74" y="4631"/>
                    <a:pt x="33" y="4905"/>
                    <a:pt x="0" y="5201"/>
                  </a:cubicBezTo>
                </a:path>
              </a:pathLst>
            </a:custGeom>
            <a:noFill/>
            <a:ln w="19050" cap="flat" cmpd="sng">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dirty="0">
                <a:solidFill>
                  <a:srgbClr val="000000"/>
                </a:solidFill>
                <a:latin typeface="Arial" pitchFamily="34" charset="0"/>
              </a:endParaRPr>
            </a:p>
          </p:txBody>
        </p:sp>
        <p:sp>
          <p:nvSpPr>
            <p:cNvPr id="124" name="Freeform 628"/>
            <p:cNvSpPr>
              <a:spLocks/>
            </p:cNvSpPr>
            <p:nvPr/>
          </p:nvSpPr>
          <p:spPr bwMode="auto">
            <a:xfrm>
              <a:off x="2825648" y="3353696"/>
              <a:ext cx="846607" cy="423503"/>
            </a:xfrm>
            <a:custGeom>
              <a:avLst/>
              <a:gdLst>
                <a:gd name="T0" fmla="*/ 2147483647 w 540"/>
                <a:gd name="T1" fmla="*/ 2147483647 h 276"/>
                <a:gd name="T2" fmla="*/ 2147483647 w 540"/>
                <a:gd name="T3" fmla="*/ 2147483647 h 276"/>
                <a:gd name="T4" fmla="*/ 2147483647 w 540"/>
                <a:gd name="T5" fmla="*/ 2147483647 h 276"/>
                <a:gd name="T6" fmla="*/ 2147483647 w 540"/>
                <a:gd name="T7" fmla="*/ 2147483647 h 276"/>
                <a:gd name="T8" fmla="*/ 2147483647 w 540"/>
                <a:gd name="T9" fmla="*/ 2147483647 h 276"/>
                <a:gd name="T10" fmla="*/ 2147483647 w 540"/>
                <a:gd name="T11" fmla="*/ 2147483647 h 276"/>
                <a:gd name="T12" fmla="*/ 2147483647 w 540"/>
                <a:gd name="T13" fmla="*/ 2147483647 h 276"/>
                <a:gd name="T14" fmla="*/ 2147483647 w 540"/>
                <a:gd name="T15" fmla="*/ 2147483647 h 276"/>
                <a:gd name="T16" fmla="*/ 2147483647 w 540"/>
                <a:gd name="T17" fmla="*/ 2147483647 h 276"/>
                <a:gd name="T18" fmla="*/ 2147483647 w 540"/>
                <a:gd name="T19" fmla="*/ 2147483647 h 276"/>
                <a:gd name="T20" fmla="*/ 2147483647 w 540"/>
                <a:gd name="T21" fmla="*/ 2147483647 h 276"/>
                <a:gd name="T22" fmla="*/ 2147483647 w 540"/>
                <a:gd name="T23" fmla="*/ 2147483647 h 276"/>
                <a:gd name="T24" fmla="*/ 2147483647 w 540"/>
                <a:gd name="T25" fmla="*/ 2147483647 h 276"/>
                <a:gd name="T26" fmla="*/ 2147483647 w 540"/>
                <a:gd name="T27" fmla="*/ 2147483647 h 276"/>
                <a:gd name="T28" fmla="*/ 2147483647 w 540"/>
                <a:gd name="T29" fmla="*/ 2147483647 h 276"/>
                <a:gd name="T30" fmla="*/ 2147483647 w 540"/>
                <a:gd name="T31" fmla="*/ 2147483647 h 276"/>
                <a:gd name="T32" fmla="*/ 2147483647 w 540"/>
                <a:gd name="T33" fmla="*/ 2147483647 h 276"/>
                <a:gd name="T34" fmla="*/ 2147483647 w 540"/>
                <a:gd name="T35" fmla="*/ 0 h 2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0"/>
                <a:gd name="T55" fmla="*/ 0 h 276"/>
                <a:gd name="T56" fmla="*/ 540 w 540"/>
                <a:gd name="T57" fmla="*/ 276 h 2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0" h="276">
                  <a:moveTo>
                    <a:pt x="540" y="237"/>
                  </a:moveTo>
                  <a:cubicBezTo>
                    <a:pt x="535" y="228"/>
                    <a:pt x="530" y="220"/>
                    <a:pt x="522" y="222"/>
                  </a:cubicBezTo>
                  <a:cubicBezTo>
                    <a:pt x="514" y="224"/>
                    <a:pt x="511" y="244"/>
                    <a:pt x="492" y="252"/>
                  </a:cubicBezTo>
                  <a:cubicBezTo>
                    <a:pt x="473" y="260"/>
                    <a:pt x="436" y="270"/>
                    <a:pt x="405" y="273"/>
                  </a:cubicBezTo>
                  <a:cubicBezTo>
                    <a:pt x="374" y="276"/>
                    <a:pt x="331" y="275"/>
                    <a:pt x="303" y="270"/>
                  </a:cubicBezTo>
                  <a:cubicBezTo>
                    <a:pt x="275" y="265"/>
                    <a:pt x="255" y="247"/>
                    <a:pt x="237" y="240"/>
                  </a:cubicBezTo>
                  <a:cubicBezTo>
                    <a:pt x="219" y="233"/>
                    <a:pt x="210" y="228"/>
                    <a:pt x="195" y="225"/>
                  </a:cubicBezTo>
                  <a:cubicBezTo>
                    <a:pt x="180" y="222"/>
                    <a:pt x="168" y="218"/>
                    <a:pt x="150" y="222"/>
                  </a:cubicBezTo>
                  <a:cubicBezTo>
                    <a:pt x="132" y="226"/>
                    <a:pt x="104" y="240"/>
                    <a:pt x="87" y="246"/>
                  </a:cubicBezTo>
                  <a:cubicBezTo>
                    <a:pt x="70" y="252"/>
                    <a:pt x="59" y="256"/>
                    <a:pt x="45" y="258"/>
                  </a:cubicBezTo>
                  <a:cubicBezTo>
                    <a:pt x="31" y="260"/>
                    <a:pt x="0" y="266"/>
                    <a:pt x="3" y="258"/>
                  </a:cubicBezTo>
                  <a:cubicBezTo>
                    <a:pt x="6" y="250"/>
                    <a:pt x="45" y="222"/>
                    <a:pt x="63" y="210"/>
                  </a:cubicBezTo>
                  <a:cubicBezTo>
                    <a:pt x="81" y="198"/>
                    <a:pt x="97" y="191"/>
                    <a:pt x="111" y="183"/>
                  </a:cubicBezTo>
                  <a:cubicBezTo>
                    <a:pt x="125" y="175"/>
                    <a:pt x="142" y="172"/>
                    <a:pt x="150" y="159"/>
                  </a:cubicBezTo>
                  <a:cubicBezTo>
                    <a:pt x="158" y="146"/>
                    <a:pt x="154" y="117"/>
                    <a:pt x="156" y="102"/>
                  </a:cubicBezTo>
                  <a:cubicBezTo>
                    <a:pt x="158" y="87"/>
                    <a:pt x="159" y="81"/>
                    <a:pt x="159" y="69"/>
                  </a:cubicBezTo>
                  <a:cubicBezTo>
                    <a:pt x="159" y="57"/>
                    <a:pt x="162" y="38"/>
                    <a:pt x="156" y="27"/>
                  </a:cubicBezTo>
                  <a:cubicBezTo>
                    <a:pt x="150" y="16"/>
                    <a:pt x="136" y="8"/>
                    <a:pt x="123" y="0"/>
                  </a:cubicBezTo>
                </a:path>
              </a:pathLst>
            </a:custGeom>
            <a:noFill/>
            <a:ln w="19050" cap="flat" cmpd="sng">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dirty="0">
                <a:solidFill>
                  <a:srgbClr val="000000"/>
                </a:solidFill>
                <a:latin typeface="Arial" pitchFamily="34" charset="0"/>
              </a:endParaRPr>
            </a:p>
          </p:txBody>
        </p:sp>
        <p:sp>
          <p:nvSpPr>
            <p:cNvPr id="125" name="Freeform 14"/>
            <p:cNvSpPr>
              <a:spLocks/>
            </p:cNvSpPr>
            <p:nvPr/>
          </p:nvSpPr>
          <p:spPr bwMode="auto">
            <a:xfrm rot="246295">
              <a:off x="2342821" y="2744443"/>
              <a:ext cx="247412" cy="318080"/>
            </a:xfrm>
            <a:custGeom>
              <a:avLst/>
              <a:gdLst>
                <a:gd name="T0" fmla="*/ 2147483647 w 256"/>
                <a:gd name="T1" fmla="*/ 2147483647 h 258"/>
                <a:gd name="T2" fmla="*/ 2147483647 w 256"/>
                <a:gd name="T3" fmla="*/ 2147483647 h 258"/>
                <a:gd name="T4" fmla="*/ 2147483647 w 256"/>
                <a:gd name="T5" fmla="*/ 2147483647 h 258"/>
                <a:gd name="T6" fmla="*/ 2147483647 w 256"/>
                <a:gd name="T7" fmla="*/ 2147483647 h 258"/>
                <a:gd name="T8" fmla="*/ 2147483647 w 256"/>
                <a:gd name="T9" fmla="*/ 2147483647 h 258"/>
                <a:gd name="T10" fmla="*/ 2147483647 w 256"/>
                <a:gd name="T11" fmla="*/ 2147483647 h 258"/>
                <a:gd name="T12" fmla="*/ 2147483647 w 256"/>
                <a:gd name="T13" fmla="*/ 2147483647 h 258"/>
                <a:gd name="T14" fmla="*/ 2147483647 w 256"/>
                <a:gd name="T15" fmla="*/ 2147483647 h 258"/>
                <a:gd name="T16" fmla="*/ 2147483647 w 256"/>
                <a:gd name="T17" fmla="*/ 2147483647 h 258"/>
                <a:gd name="T18" fmla="*/ 2147483647 w 256"/>
                <a:gd name="T19" fmla="*/ 2147483647 h 258"/>
                <a:gd name="T20" fmla="*/ 2147483647 w 256"/>
                <a:gd name="T21" fmla="*/ 2147483647 h 258"/>
                <a:gd name="T22" fmla="*/ 2147483647 w 256"/>
                <a:gd name="T23" fmla="*/ 2147483647 h 258"/>
                <a:gd name="T24" fmla="*/ 2147483647 w 256"/>
                <a:gd name="T25" fmla="*/ 2147483647 h 258"/>
                <a:gd name="T26" fmla="*/ 2147483647 w 256"/>
                <a:gd name="T27" fmla="*/ 2147483647 h 258"/>
                <a:gd name="T28" fmla="*/ 2147483647 w 256"/>
                <a:gd name="T29" fmla="*/ 2147483647 h 258"/>
                <a:gd name="T30" fmla="*/ 2147483647 w 256"/>
                <a:gd name="T31" fmla="*/ 2147483647 h 258"/>
                <a:gd name="T32" fmla="*/ 2147483647 w 256"/>
                <a:gd name="T33" fmla="*/ 2147483647 h 258"/>
                <a:gd name="T34" fmla="*/ 2147483647 w 256"/>
                <a:gd name="T35" fmla="*/ 2147483647 h 258"/>
                <a:gd name="T36" fmla="*/ 2147483647 w 256"/>
                <a:gd name="T37" fmla="*/ 2147483647 h 258"/>
                <a:gd name="T38" fmla="*/ 2147483647 w 256"/>
                <a:gd name="T39" fmla="*/ 2147483647 h 258"/>
                <a:gd name="T40" fmla="*/ 2147483647 w 256"/>
                <a:gd name="T41" fmla="*/ 2147483647 h 258"/>
                <a:gd name="T42" fmla="*/ 2147483647 w 256"/>
                <a:gd name="T43" fmla="*/ 2147483647 h 258"/>
                <a:gd name="T44" fmla="*/ 2147483647 w 256"/>
                <a:gd name="T45" fmla="*/ 2147483647 h 258"/>
                <a:gd name="T46" fmla="*/ 2147483647 w 256"/>
                <a:gd name="T47" fmla="*/ 2147483647 h 258"/>
                <a:gd name="T48" fmla="*/ 2147483647 w 256"/>
                <a:gd name="T49" fmla="*/ 2147483647 h 258"/>
                <a:gd name="T50" fmla="*/ 2147483647 w 256"/>
                <a:gd name="T51" fmla="*/ 2147483647 h 258"/>
                <a:gd name="T52" fmla="*/ 2147483647 w 256"/>
                <a:gd name="T53" fmla="*/ 2147483647 h 258"/>
                <a:gd name="T54" fmla="*/ 2147483647 w 256"/>
                <a:gd name="T55" fmla="*/ 2147483647 h 2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6"/>
                <a:gd name="T85" fmla="*/ 0 h 258"/>
                <a:gd name="T86" fmla="*/ 256 w 256"/>
                <a:gd name="T87" fmla="*/ 258 h 258"/>
                <a:gd name="connsiteX0" fmla="*/ 1961 w 9813"/>
                <a:gd name="connsiteY0" fmla="*/ 98 h 9662"/>
                <a:gd name="connsiteX1" fmla="*/ 47 w 9813"/>
                <a:gd name="connsiteY1" fmla="*/ 253 h 9662"/>
                <a:gd name="connsiteX2" fmla="*/ 399 w 9813"/>
                <a:gd name="connsiteY2" fmla="*/ 3742 h 9662"/>
                <a:gd name="connsiteX3" fmla="*/ 633 w 9813"/>
                <a:gd name="connsiteY3" fmla="*/ 4401 h 9662"/>
                <a:gd name="connsiteX4" fmla="*/ 1258 w 9813"/>
                <a:gd name="connsiteY4" fmla="*/ 5215 h 9662"/>
                <a:gd name="connsiteX5" fmla="*/ 1610 w 9813"/>
                <a:gd name="connsiteY5" fmla="*/ 5718 h 9662"/>
                <a:gd name="connsiteX6" fmla="*/ 2040 w 9813"/>
                <a:gd name="connsiteY6" fmla="*/ 6067 h 9662"/>
                <a:gd name="connsiteX7" fmla="*/ 2860 w 9813"/>
                <a:gd name="connsiteY7" fmla="*/ 6261 h 9662"/>
                <a:gd name="connsiteX8" fmla="*/ 3329 w 9813"/>
                <a:gd name="connsiteY8" fmla="*/ 6494 h 9662"/>
                <a:gd name="connsiteX9" fmla="*/ 3797 w 9813"/>
                <a:gd name="connsiteY9" fmla="*/ 6765 h 9662"/>
                <a:gd name="connsiteX10" fmla="*/ 4383 w 9813"/>
                <a:gd name="connsiteY10" fmla="*/ 6998 h 9662"/>
                <a:gd name="connsiteX11" fmla="*/ 5086 w 9813"/>
                <a:gd name="connsiteY11" fmla="*/ 7308 h 9662"/>
                <a:gd name="connsiteX12" fmla="*/ 5321 w 9813"/>
                <a:gd name="connsiteY12" fmla="*/ 7811 h 9662"/>
                <a:gd name="connsiteX13" fmla="*/ 5829 w 9813"/>
                <a:gd name="connsiteY13" fmla="*/ 8703 h 9662"/>
                <a:gd name="connsiteX14" fmla="*/ 6961 w 9813"/>
                <a:gd name="connsiteY14" fmla="*/ 9401 h 9662"/>
                <a:gd name="connsiteX15" fmla="*/ 7430 w 9813"/>
                <a:gd name="connsiteY15" fmla="*/ 9556 h 9662"/>
                <a:gd name="connsiteX16" fmla="*/ 9657 w 9813"/>
                <a:gd name="connsiteY16" fmla="*/ 9323 h 9662"/>
                <a:gd name="connsiteX17" fmla="*/ 9813 w 9813"/>
                <a:gd name="connsiteY17" fmla="*/ 8742 h 9662"/>
                <a:gd name="connsiteX18" fmla="*/ 8758 w 9813"/>
                <a:gd name="connsiteY18" fmla="*/ 7656 h 9662"/>
                <a:gd name="connsiteX19" fmla="*/ 8133 w 9813"/>
                <a:gd name="connsiteY19" fmla="*/ 7424 h 9662"/>
                <a:gd name="connsiteX20" fmla="*/ 6063 w 9813"/>
                <a:gd name="connsiteY20" fmla="*/ 6261 h 9662"/>
                <a:gd name="connsiteX21" fmla="*/ 5360 w 9813"/>
                <a:gd name="connsiteY21" fmla="*/ 5331 h 9662"/>
                <a:gd name="connsiteX22" fmla="*/ 4735 w 9813"/>
                <a:gd name="connsiteY22" fmla="*/ 4749 h 9662"/>
                <a:gd name="connsiteX23" fmla="*/ 4305 w 9813"/>
                <a:gd name="connsiteY23" fmla="*/ 4284 h 9662"/>
                <a:gd name="connsiteX24" fmla="*/ 3719 w 9813"/>
                <a:gd name="connsiteY24" fmla="*/ 3703 h 9662"/>
                <a:gd name="connsiteX25" fmla="*/ 1617 w 9813"/>
                <a:gd name="connsiteY25" fmla="*/ 2009 h 9662"/>
                <a:gd name="connsiteX26" fmla="*/ 2079 w 9813"/>
                <a:gd name="connsiteY26" fmla="*/ 680 h 9662"/>
                <a:gd name="connsiteX27" fmla="*/ 1961 w 9813"/>
                <a:gd name="connsiteY27" fmla="*/ 98 h 9662"/>
                <a:gd name="connsiteX0" fmla="*/ 1998 w 10000"/>
                <a:gd name="connsiteY0" fmla="*/ 101 h 10000"/>
                <a:gd name="connsiteX1" fmla="*/ 48 w 10000"/>
                <a:gd name="connsiteY1" fmla="*/ 262 h 10000"/>
                <a:gd name="connsiteX2" fmla="*/ 407 w 10000"/>
                <a:gd name="connsiteY2" fmla="*/ 3873 h 10000"/>
                <a:gd name="connsiteX3" fmla="*/ 645 w 10000"/>
                <a:gd name="connsiteY3" fmla="*/ 4555 h 10000"/>
                <a:gd name="connsiteX4" fmla="*/ 1282 w 10000"/>
                <a:gd name="connsiteY4" fmla="*/ 5397 h 10000"/>
                <a:gd name="connsiteX5" fmla="*/ 1641 w 10000"/>
                <a:gd name="connsiteY5" fmla="*/ 5918 h 10000"/>
                <a:gd name="connsiteX6" fmla="*/ 2079 w 10000"/>
                <a:gd name="connsiteY6" fmla="*/ 6279 h 10000"/>
                <a:gd name="connsiteX7" fmla="*/ 2915 w 10000"/>
                <a:gd name="connsiteY7" fmla="*/ 6480 h 10000"/>
                <a:gd name="connsiteX8" fmla="*/ 3392 w 10000"/>
                <a:gd name="connsiteY8" fmla="*/ 6721 h 10000"/>
                <a:gd name="connsiteX9" fmla="*/ 3869 w 10000"/>
                <a:gd name="connsiteY9" fmla="*/ 7002 h 10000"/>
                <a:gd name="connsiteX10" fmla="*/ 4467 w 10000"/>
                <a:gd name="connsiteY10" fmla="*/ 7243 h 10000"/>
                <a:gd name="connsiteX11" fmla="*/ 5183 w 10000"/>
                <a:gd name="connsiteY11" fmla="*/ 7564 h 10000"/>
                <a:gd name="connsiteX12" fmla="*/ 5422 w 10000"/>
                <a:gd name="connsiteY12" fmla="*/ 8084 h 10000"/>
                <a:gd name="connsiteX13" fmla="*/ 5940 w 10000"/>
                <a:gd name="connsiteY13" fmla="*/ 9007 h 10000"/>
                <a:gd name="connsiteX14" fmla="*/ 7094 w 10000"/>
                <a:gd name="connsiteY14" fmla="*/ 9730 h 10000"/>
                <a:gd name="connsiteX15" fmla="*/ 7572 w 10000"/>
                <a:gd name="connsiteY15" fmla="*/ 9890 h 10000"/>
                <a:gd name="connsiteX16" fmla="*/ 9841 w 10000"/>
                <a:gd name="connsiteY16" fmla="*/ 9649 h 10000"/>
                <a:gd name="connsiteX17" fmla="*/ 10000 w 10000"/>
                <a:gd name="connsiteY17" fmla="*/ 9048 h 10000"/>
                <a:gd name="connsiteX18" fmla="*/ 8925 w 10000"/>
                <a:gd name="connsiteY18" fmla="*/ 7924 h 10000"/>
                <a:gd name="connsiteX19" fmla="*/ 8288 w 10000"/>
                <a:gd name="connsiteY19" fmla="*/ 7684 h 10000"/>
                <a:gd name="connsiteX20" fmla="*/ 6179 w 10000"/>
                <a:gd name="connsiteY20" fmla="*/ 6480 h 10000"/>
                <a:gd name="connsiteX21" fmla="*/ 5462 w 10000"/>
                <a:gd name="connsiteY21" fmla="*/ 5517 h 10000"/>
                <a:gd name="connsiteX22" fmla="*/ 4825 w 10000"/>
                <a:gd name="connsiteY22" fmla="*/ 4915 h 10000"/>
                <a:gd name="connsiteX23" fmla="*/ 4387 w 10000"/>
                <a:gd name="connsiteY23" fmla="*/ 4434 h 10000"/>
                <a:gd name="connsiteX24" fmla="*/ 3100 w 10000"/>
                <a:gd name="connsiteY24" fmla="*/ 4595 h 10000"/>
                <a:gd name="connsiteX25" fmla="*/ 1648 w 10000"/>
                <a:gd name="connsiteY25" fmla="*/ 2079 h 10000"/>
                <a:gd name="connsiteX26" fmla="*/ 2119 w 10000"/>
                <a:gd name="connsiteY26" fmla="*/ 704 h 10000"/>
                <a:gd name="connsiteX27" fmla="*/ 1998 w 10000"/>
                <a:gd name="connsiteY27" fmla="*/ 101 h 10000"/>
                <a:gd name="connsiteX0" fmla="*/ 1050 w 10000"/>
                <a:gd name="connsiteY0" fmla="*/ 132 h 9979"/>
                <a:gd name="connsiteX1" fmla="*/ 48 w 10000"/>
                <a:gd name="connsiteY1" fmla="*/ 241 h 9979"/>
                <a:gd name="connsiteX2" fmla="*/ 407 w 10000"/>
                <a:gd name="connsiteY2" fmla="*/ 3852 h 9979"/>
                <a:gd name="connsiteX3" fmla="*/ 645 w 10000"/>
                <a:gd name="connsiteY3" fmla="*/ 4534 h 9979"/>
                <a:gd name="connsiteX4" fmla="*/ 1282 w 10000"/>
                <a:gd name="connsiteY4" fmla="*/ 5376 h 9979"/>
                <a:gd name="connsiteX5" fmla="*/ 1641 w 10000"/>
                <a:gd name="connsiteY5" fmla="*/ 5897 h 9979"/>
                <a:gd name="connsiteX6" fmla="*/ 2079 w 10000"/>
                <a:gd name="connsiteY6" fmla="*/ 6258 h 9979"/>
                <a:gd name="connsiteX7" fmla="*/ 2915 w 10000"/>
                <a:gd name="connsiteY7" fmla="*/ 6459 h 9979"/>
                <a:gd name="connsiteX8" fmla="*/ 3392 w 10000"/>
                <a:gd name="connsiteY8" fmla="*/ 6700 h 9979"/>
                <a:gd name="connsiteX9" fmla="*/ 3869 w 10000"/>
                <a:gd name="connsiteY9" fmla="*/ 6981 h 9979"/>
                <a:gd name="connsiteX10" fmla="*/ 4467 w 10000"/>
                <a:gd name="connsiteY10" fmla="*/ 7222 h 9979"/>
                <a:gd name="connsiteX11" fmla="*/ 5183 w 10000"/>
                <a:gd name="connsiteY11" fmla="*/ 7543 h 9979"/>
                <a:gd name="connsiteX12" fmla="*/ 5422 w 10000"/>
                <a:gd name="connsiteY12" fmla="*/ 8063 h 9979"/>
                <a:gd name="connsiteX13" fmla="*/ 5940 w 10000"/>
                <a:gd name="connsiteY13" fmla="*/ 8986 h 9979"/>
                <a:gd name="connsiteX14" fmla="*/ 7094 w 10000"/>
                <a:gd name="connsiteY14" fmla="*/ 9709 h 9979"/>
                <a:gd name="connsiteX15" fmla="*/ 7572 w 10000"/>
                <a:gd name="connsiteY15" fmla="*/ 9869 h 9979"/>
                <a:gd name="connsiteX16" fmla="*/ 9841 w 10000"/>
                <a:gd name="connsiteY16" fmla="*/ 9628 h 9979"/>
                <a:gd name="connsiteX17" fmla="*/ 10000 w 10000"/>
                <a:gd name="connsiteY17" fmla="*/ 9027 h 9979"/>
                <a:gd name="connsiteX18" fmla="*/ 8925 w 10000"/>
                <a:gd name="connsiteY18" fmla="*/ 7903 h 9979"/>
                <a:gd name="connsiteX19" fmla="*/ 8288 w 10000"/>
                <a:gd name="connsiteY19" fmla="*/ 7663 h 9979"/>
                <a:gd name="connsiteX20" fmla="*/ 6179 w 10000"/>
                <a:gd name="connsiteY20" fmla="*/ 6459 h 9979"/>
                <a:gd name="connsiteX21" fmla="*/ 5462 w 10000"/>
                <a:gd name="connsiteY21" fmla="*/ 5496 h 9979"/>
                <a:gd name="connsiteX22" fmla="*/ 4825 w 10000"/>
                <a:gd name="connsiteY22" fmla="*/ 4894 h 9979"/>
                <a:gd name="connsiteX23" fmla="*/ 4387 w 10000"/>
                <a:gd name="connsiteY23" fmla="*/ 4413 h 9979"/>
                <a:gd name="connsiteX24" fmla="*/ 3100 w 10000"/>
                <a:gd name="connsiteY24" fmla="*/ 4574 h 9979"/>
                <a:gd name="connsiteX25" fmla="*/ 1648 w 10000"/>
                <a:gd name="connsiteY25" fmla="*/ 2058 h 9979"/>
                <a:gd name="connsiteX26" fmla="*/ 2119 w 10000"/>
                <a:gd name="connsiteY26" fmla="*/ 683 h 9979"/>
                <a:gd name="connsiteX27" fmla="*/ 1050 w 10000"/>
                <a:gd name="connsiteY27" fmla="*/ 132 h 9979"/>
                <a:gd name="connsiteX0" fmla="*/ 1050 w 10000"/>
                <a:gd name="connsiteY0" fmla="*/ 132 h 10000"/>
                <a:gd name="connsiteX1" fmla="*/ 48 w 10000"/>
                <a:gd name="connsiteY1" fmla="*/ 242 h 10000"/>
                <a:gd name="connsiteX2" fmla="*/ 407 w 10000"/>
                <a:gd name="connsiteY2" fmla="*/ 3860 h 10000"/>
                <a:gd name="connsiteX3" fmla="*/ 645 w 10000"/>
                <a:gd name="connsiteY3" fmla="*/ 4544 h 10000"/>
                <a:gd name="connsiteX4" fmla="*/ 1282 w 10000"/>
                <a:gd name="connsiteY4" fmla="*/ 5387 h 10000"/>
                <a:gd name="connsiteX5" fmla="*/ 1641 w 10000"/>
                <a:gd name="connsiteY5" fmla="*/ 5909 h 10000"/>
                <a:gd name="connsiteX6" fmla="*/ 2079 w 10000"/>
                <a:gd name="connsiteY6" fmla="*/ 6271 h 10000"/>
                <a:gd name="connsiteX7" fmla="*/ 2915 w 10000"/>
                <a:gd name="connsiteY7" fmla="*/ 6473 h 10000"/>
                <a:gd name="connsiteX8" fmla="*/ 3392 w 10000"/>
                <a:gd name="connsiteY8" fmla="*/ 6714 h 10000"/>
                <a:gd name="connsiteX9" fmla="*/ 3869 w 10000"/>
                <a:gd name="connsiteY9" fmla="*/ 6996 h 10000"/>
                <a:gd name="connsiteX10" fmla="*/ 4467 w 10000"/>
                <a:gd name="connsiteY10" fmla="*/ 7237 h 10000"/>
                <a:gd name="connsiteX11" fmla="*/ 5183 w 10000"/>
                <a:gd name="connsiteY11" fmla="*/ 7559 h 10000"/>
                <a:gd name="connsiteX12" fmla="*/ 5422 w 10000"/>
                <a:gd name="connsiteY12" fmla="*/ 8080 h 10000"/>
                <a:gd name="connsiteX13" fmla="*/ 5940 w 10000"/>
                <a:gd name="connsiteY13" fmla="*/ 9005 h 10000"/>
                <a:gd name="connsiteX14" fmla="*/ 7094 w 10000"/>
                <a:gd name="connsiteY14" fmla="*/ 9729 h 10000"/>
                <a:gd name="connsiteX15" fmla="*/ 7572 w 10000"/>
                <a:gd name="connsiteY15" fmla="*/ 9890 h 10000"/>
                <a:gd name="connsiteX16" fmla="*/ 9841 w 10000"/>
                <a:gd name="connsiteY16" fmla="*/ 9648 h 10000"/>
                <a:gd name="connsiteX17" fmla="*/ 10000 w 10000"/>
                <a:gd name="connsiteY17" fmla="*/ 9046 h 10000"/>
                <a:gd name="connsiteX18" fmla="*/ 8925 w 10000"/>
                <a:gd name="connsiteY18" fmla="*/ 7920 h 10000"/>
                <a:gd name="connsiteX19" fmla="*/ 8288 w 10000"/>
                <a:gd name="connsiteY19" fmla="*/ 7679 h 10000"/>
                <a:gd name="connsiteX20" fmla="*/ 6179 w 10000"/>
                <a:gd name="connsiteY20" fmla="*/ 6473 h 10000"/>
                <a:gd name="connsiteX21" fmla="*/ 5462 w 10000"/>
                <a:gd name="connsiteY21" fmla="*/ 5508 h 10000"/>
                <a:gd name="connsiteX22" fmla="*/ 4825 w 10000"/>
                <a:gd name="connsiteY22" fmla="*/ 4904 h 10000"/>
                <a:gd name="connsiteX23" fmla="*/ 4387 w 10000"/>
                <a:gd name="connsiteY23" fmla="*/ 4422 h 10000"/>
                <a:gd name="connsiteX24" fmla="*/ 3100 w 10000"/>
                <a:gd name="connsiteY24" fmla="*/ 4584 h 10000"/>
                <a:gd name="connsiteX25" fmla="*/ 2596 w 10000"/>
                <a:gd name="connsiteY25" fmla="*/ 2010 h 10000"/>
                <a:gd name="connsiteX26" fmla="*/ 2119 w 10000"/>
                <a:gd name="connsiteY26" fmla="*/ 684 h 10000"/>
                <a:gd name="connsiteX27" fmla="*/ 1050 w 10000"/>
                <a:gd name="connsiteY27" fmla="*/ 132 h 10000"/>
                <a:gd name="connsiteX0" fmla="*/ 1050 w 10000"/>
                <a:gd name="connsiteY0" fmla="*/ 132 h 10000"/>
                <a:gd name="connsiteX1" fmla="*/ 48 w 10000"/>
                <a:gd name="connsiteY1" fmla="*/ 242 h 10000"/>
                <a:gd name="connsiteX2" fmla="*/ 407 w 10000"/>
                <a:gd name="connsiteY2" fmla="*/ 3860 h 10000"/>
                <a:gd name="connsiteX3" fmla="*/ 645 w 10000"/>
                <a:gd name="connsiteY3" fmla="*/ 4544 h 10000"/>
                <a:gd name="connsiteX4" fmla="*/ 1282 w 10000"/>
                <a:gd name="connsiteY4" fmla="*/ 5387 h 10000"/>
                <a:gd name="connsiteX5" fmla="*/ 1641 w 10000"/>
                <a:gd name="connsiteY5" fmla="*/ 5909 h 10000"/>
                <a:gd name="connsiteX6" fmla="*/ 2079 w 10000"/>
                <a:gd name="connsiteY6" fmla="*/ 6271 h 10000"/>
                <a:gd name="connsiteX7" fmla="*/ 2915 w 10000"/>
                <a:gd name="connsiteY7" fmla="*/ 6473 h 10000"/>
                <a:gd name="connsiteX8" fmla="*/ 3392 w 10000"/>
                <a:gd name="connsiteY8" fmla="*/ 6714 h 10000"/>
                <a:gd name="connsiteX9" fmla="*/ 3869 w 10000"/>
                <a:gd name="connsiteY9" fmla="*/ 6996 h 10000"/>
                <a:gd name="connsiteX10" fmla="*/ 4467 w 10000"/>
                <a:gd name="connsiteY10" fmla="*/ 7237 h 10000"/>
                <a:gd name="connsiteX11" fmla="*/ 5183 w 10000"/>
                <a:gd name="connsiteY11" fmla="*/ 7559 h 10000"/>
                <a:gd name="connsiteX12" fmla="*/ 5422 w 10000"/>
                <a:gd name="connsiteY12" fmla="*/ 8080 h 10000"/>
                <a:gd name="connsiteX13" fmla="*/ 5940 w 10000"/>
                <a:gd name="connsiteY13" fmla="*/ 9005 h 10000"/>
                <a:gd name="connsiteX14" fmla="*/ 7094 w 10000"/>
                <a:gd name="connsiteY14" fmla="*/ 9729 h 10000"/>
                <a:gd name="connsiteX15" fmla="*/ 7572 w 10000"/>
                <a:gd name="connsiteY15" fmla="*/ 9890 h 10000"/>
                <a:gd name="connsiteX16" fmla="*/ 9841 w 10000"/>
                <a:gd name="connsiteY16" fmla="*/ 9648 h 10000"/>
                <a:gd name="connsiteX17" fmla="*/ 10000 w 10000"/>
                <a:gd name="connsiteY17" fmla="*/ 9046 h 10000"/>
                <a:gd name="connsiteX18" fmla="*/ 8925 w 10000"/>
                <a:gd name="connsiteY18" fmla="*/ 7920 h 10000"/>
                <a:gd name="connsiteX19" fmla="*/ 8288 w 10000"/>
                <a:gd name="connsiteY19" fmla="*/ 7679 h 10000"/>
                <a:gd name="connsiteX20" fmla="*/ 6179 w 10000"/>
                <a:gd name="connsiteY20" fmla="*/ 6473 h 10000"/>
                <a:gd name="connsiteX21" fmla="*/ 5462 w 10000"/>
                <a:gd name="connsiteY21" fmla="*/ 5508 h 10000"/>
                <a:gd name="connsiteX22" fmla="*/ 4825 w 10000"/>
                <a:gd name="connsiteY22" fmla="*/ 4904 h 10000"/>
                <a:gd name="connsiteX23" fmla="*/ 4387 w 10000"/>
                <a:gd name="connsiteY23" fmla="*/ 4422 h 10000"/>
                <a:gd name="connsiteX24" fmla="*/ 3100 w 10000"/>
                <a:gd name="connsiteY24" fmla="*/ 4584 h 10000"/>
                <a:gd name="connsiteX25" fmla="*/ 2596 w 10000"/>
                <a:gd name="connsiteY25" fmla="*/ 2010 h 10000"/>
                <a:gd name="connsiteX26" fmla="*/ 1374 w 10000"/>
                <a:gd name="connsiteY26" fmla="*/ 870 h 10000"/>
                <a:gd name="connsiteX27" fmla="*/ 1050 w 10000"/>
                <a:gd name="connsiteY27" fmla="*/ 132 h 10000"/>
                <a:gd name="connsiteX0" fmla="*/ 1050 w 10000"/>
                <a:gd name="connsiteY0" fmla="*/ 132 h 10000"/>
                <a:gd name="connsiteX1" fmla="*/ 48 w 10000"/>
                <a:gd name="connsiteY1" fmla="*/ 242 h 10000"/>
                <a:gd name="connsiteX2" fmla="*/ 407 w 10000"/>
                <a:gd name="connsiteY2" fmla="*/ 3860 h 10000"/>
                <a:gd name="connsiteX3" fmla="*/ 645 w 10000"/>
                <a:gd name="connsiteY3" fmla="*/ 4544 h 10000"/>
                <a:gd name="connsiteX4" fmla="*/ 1282 w 10000"/>
                <a:gd name="connsiteY4" fmla="*/ 5387 h 10000"/>
                <a:gd name="connsiteX5" fmla="*/ 1641 w 10000"/>
                <a:gd name="connsiteY5" fmla="*/ 5909 h 10000"/>
                <a:gd name="connsiteX6" fmla="*/ 2079 w 10000"/>
                <a:gd name="connsiteY6" fmla="*/ 6271 h 10000"/>
                <a:gd name="connsiteX7" fmla="*/ 2915 w 10000"/>
                <a:gd name="connsiteY7" fmla="*/ 6473 h 10000"/>
                <a:gd name="connsiteX8" fmla="*/ 3392 w 10000"/>
                <a:gd name="connsiteY8" fmla="*/ 6714 h 10000"/>
                <a:gd name="connsiteX9" fmla="*/ 3869 w 10000"/>
                <a:gd name="connsiteY9" fmla="*/ 6996 h 10000"/>
                <a:gd name="connsiteX10" fmla="*/ 4467 w 10000"/>
                <a:gd name="connsiteY10" fmla="*/ 7237 h 10000"/>
                <a:gd name="connsiteX11" fmla="*/ 5183 w 10000"/>
                <a:gd name="connsiteY11" fmla="*/ 7559 h 10000"/>
                <a:gd name="connsiteX12" fmla="*/ 5422 w 10000"/>
                <a:gd name="connsiteY12" fmla="*/ 8080 h 10000"/>
                <a:gd name="connsiteX13" fmla="*/ 5940 w 10000"/>
                <a:gd name="connsiteY13" fmla="*/ 9005 h 10000"/>
                <a:gd name="connsiteX14" fmla="*/ 7094 w 10000"/>
                <a:gd name="connsiteY14" fmla="*/ 9729 h 10000"/>
                <a:gd name="connsiteX15" fmla="*/ 7572 w 10000"/>
                <a:gd name="connsiteY15" fmla="*/ 9890 h 10000"/>
                <a:gd name="connsiteX16" fmla="*/ 9841 w 10000"/>
                <a:gd name="connsiteY16" fmla="*/ 9648 h 10000"/>
                <a:gd name="connsiteX17" fmla="*/ 10000 w 10000"/>
                <a:gd name="connsiteY17" fmla="*/ 9046 h 10000"/>
                <a:gd name="connsiteX18" fmla="*/ 8925 w 10000"/>
                <a:gd name="connsiteY18" fmla="*/ 7920 h 10000"/>
                <a:gd name="connsiteX19" fmla="*/ 8288 w 10000"/>
                <a:gd name="connsiteY19" fmla="*/ 7679 h 10000"/>
                <a:gd name="connsiteX20" fmla="*/ 6179 w 10000"/>
                <a:gd name="connsiteY20" fmla="*/ 6473 h 10000"/>
                <a:gd name="connsiteX21" fmla="*/ 5462 w 10000"/>
                <a:gd name="connsiteY21" fmla="*/ 5508 h 10000"/>
                <a:gd name="connsiteX22" fmla="*/ 4825 w 10000"/>
                <a:gd name="connsiteY22" fmla="*/ 4904 h 10000"/>
                <a:gd name="connsiteX23" fmla="*/ 4387 w 10000"/>
                <a:gd name="connsiteY23" fmla="*/ 4422 h 10000"/>
                <a:gd name="connsiteX24" fmla="*/ 3100 w 10000"/>
                <a:gd name="connsiteY24" fmla="*/ 4584 h 10000"/>
                <a:gd name="connsiteX25" fmla="*/ 1838 w 10000"/>
                <a:gd name="connsiteY25" fmla="*/ 2051 h 10000"/>
                <a:gd name="connsiteX26" fmla="*/ 1374 w 10000"/>
                <a:gd name="connsiteY26" fmla="*/ 870 h 10000"/>
                <a:gd name="connsiteX27" fmla="*/ 1050 w 10000"/>
                <a:gd name="connsiteY27" fmla="*/ 132 h 10000"/>
                <a:gd name="connsiteX0" fmla="*/ 1179 w 10129"/>
                <a:gd name="connsiteY0" fmla="*/ 132 h 10000"/>
                <a:gd name="connsiteX1" fmla="*/ 177 w 10129"/>
                <a:gd name="connsiteY1" fmla="*/ 242 h 10000"/>
                <a:gd name="connsiteX2" fmla="*/ 536 w 10129"/>
                <a:gd name="connsiteY2" fmla="*/ 3860 h 10000"/>
                <a:gd name="connsiteX3" fmla="*/ 774 w 10129"/>
                <a:gd name="connsiteY3" fmla="*/ 4544 h 10000"/>
                <a:gd name="connsiteX4" fmla="*/ 1411 w 10129"/>
                <a:gd name="connsiteY4" fmla="*/ 5387 h 10000"/>
                <a:gd name="connsiteX5" fmla="*/ 1770 w 10129"/>
                <a:gd name="connsiteY5" fmla="*/ 5909 h 10000"/>
                <a:gd name="connsiteX6" fmla="*/ 2208 w 10129"/>
                <a:gd name="connsiteY6" fmla="*/ 6271 h 10000"/>
                <a:gd name="connsiteX7" fmla="*/ 3044 w 10129"/>
                <a:gd name="connsiteY7" fmla="*/ 6473 h 10000"/>
                <a:gd name="connsiteX8" fmla="*/ 3521 w 10129"/>
                <a:gd name="connsiteY8" fmla="*/ 6714 h 10000"/>
                <a:gd name="connsiteX9" fmla="*/ 3998 w 10129"/>
                <a:gd name="connsiteY9" fmla="*/ 6996 h 10000"/>
                <a:gd name="connsiteX10" fmla="*/ 4596 w 10129"/>
                <a:gd name="connsiteY10" fmla="*/ 7237 h 10000"/>
                <a:gd name="connsiteX11" fmla="*/ 5312 w 10129"/>
                <a:gd name="connsiteY11" fmla="*/ 7559 h 10000"/>
                <a:gd name="connsiteX12" fmla="*/ 5551 w 10129"/>
                <a:gd name="connsiteY12" fmla="*/ 8080 h 10000"/>
                <a:gd name="connsiteX13" fmla="*/ 6069 w 10129"/>
                <a:gd name="connsiteY13" fmla="*/ 9005 h 10000"/>
                <a:gd name="connsiteX14" fmla="*/ 7223 w 10129"/>
                <a:gd name="connsiteY14" fmla="*/ 9729 h 10000"/>
                <a:gd name="connsiteX15" fmla="*/ 7701 w 10129"/>
                <a:gd name="connsiteY15" fmla="*/ 9890 h 10000"/>
                <a:gd name="connsiteX16" fmla="*/ 9970 w 10129"/>
                <a:gd name="connsiteY16" fmla="*/ 9648 h 10000"/>
                <a:gd name="connsiteX17" fmla="*/ 10129 w 10129"/>
                <a:gd name="connsiteY17" fmla="*/ 9046 h 10000"/>
                <a:gd name="connsiteX18" fmla="*/ 9054 w 10129"/>
                <a:gd name="connsiteY18" fmla="*/ 7920 h 10000"/>
                <a:gd name="connsiteX19" fmla="*/ 8417 w 10129"/>
                <a:gd name="connsiteY19" fmla="*/ 7679 h 10000"/>
                <a:gd name="connsiteX20" fmla="*/ 6308 w 10129"/>
                <a:gd name="connsiteY20" fmla="*/ 6473 h 10000"/>
                <a:gd name="connsiteX21" fmla="*/ 5591 w 10129"/>
                <a:gd name="connsiteY21" fmla="*/ 5508 h 10000"/>
                <a:gd name="connsiteX22" fmla="*/ 4954 w 10129"/>
                <a:gd name="connsiteY22" fmla="*/ 4904 h 10000"/>
                <a:gd name="connsiteX23" fmla="*/ 4516 w 10129"/>
                <a:gd name="connsiteY23" fmla="*/ 4422 h 10000"/>
                <a:gd name="connsiteX24" fmla="*/ 3229 w 10129"/>
                <a:gd name="connsiteY24" fmla="*/ 4584 h 10000"/>
                <a:gd name="connsiteX25" fmla="*/ 1967 w 10129"/>
                <a:gd name="connsiteY25" fmla="*/ 2051 h 10000"/>
                <a:gd name="connsiteX26" fmla="*/ 0 w 10129"/>
                <a:gd name="connsiteY26" fmla="*/ 1097 h 10000"/>
                <a:gd name="connsiteX27" fmla="*/ 1179 w 10129"/>
                <a:gd name="connsiteY27" fmla="*/ 132 h 10000"/>
                <a:gd name="connsiteX0" fmla="*/ 1050 w 10000"/>
                <a:gd name="connsiteY0" fmla="*/ 132 h 10000"/>
                <a:gd name="connsiteX1" fmla="*/ 48 w 10000"/>
                <a:gd name="connsiteY1" fmla="*/ 242 h 10000"/>
                <a:gd name="connsiteX2" fmla="*/ 407 w 10000"/>
                <a:gd name="connsiteY2" fmla="*/ 3860 h 10000"/>
                <a:gd name="connsiteX3" fmla="*/ 645 w 10000"/>
                <a:gd name="connsiteY3" fmla="*/ 4544 h 10000"/>
                <a:gd name="connsiteX4" fmla="*/ 1282 w 10000"/>
                <a:gd name="connsiteY4" fmla="*/ 5387 h 10000"/>
                <a:gd name="connsiteX5" fmla="*/ 1641 w 10000"/>
                <a:gd name="connsiteY5" fmla="*/ 5909 h 10000"/>
                <a:gd name="connsiteX6" fmla="*/ 2079 w 10000"/>
                <a:gd name="connsiteY6" fmla="*/ 6271 h 10000"/>
                <a:gd name="connsiteX7" fmla="*/ 2915 w 10000"/>
                <a:gd name="connsiteY7" fmla="*/ 6473 h 10000"/>
                <a:gd name="connsiteX8" fmla="*/ 3392 w 10000"/>
                <a:gd name="connsiteY8" fmla="*/ 6714 h 10000"/>
                <a:gd name="connsiteX9" fmla="*/ 3869 w 10000"/>
                <a:gd name="connsiteY9" fmla="*/ 6996 h 10000"/>
                <a:gd name="connsiteX10" fmla="*/ 4467 w 10000"/>
                <a:gd name="connsiteY10" fmla="*/ 7237 h 10000"/>
                <a:gd name="connsiteX11" fmla="*/ 5183 w 10000"/>
                <a:gd name="connsiteY11" fmla="*/ 7559 h 10000"/>
                <a:gd name="connsiteX12" fmla="*/ 5422 w 10000"/>
                <a:gd name="connsiteY12" fmla="*/ 8080 h 10000"/>
                <a:gd name="connsiteX13" fmla="*/ 5940 w 10000"/>
                <a:gd name="connsiteY13" fmla="*/ 9005 h 10000"/>
                <a:gd name="connsiteX14" fmla="*/ 7094 w 10000"/>
                <a:gd name="connsiteY14" fmla="*/ 9729 h 10000"/>
                <a:gd name="connsiteX15" fmla="*/ 7572 w 10000"/>
                <a:gd name="connsiteY15" fmla="*/ 9890 h 10000"/>
                <a:gd name="connsiteX16" fmla="*/ 9841 w 10000"/>
                <a:gd name="connsiteY16" fmla="*/ 9648 h 10000"/>
                <a:gd name="connsiteX17" fmla="*/ 10000 w 10000"/>
                <a:gd name="connsiteY17" fmla="*/ 9046 h 10000"/>
                <a:gd name="connsiteX18" fmla="*/ 8925 w 10000"/>
                <a:gd name="connsiteY18" fmla="*/ 7920 h 10000"/>
                <a:gd name="connsiteX19" fmla="*/ 8288 w 10000"/>
                <a:gd name="connsiteY19" fmla="*/ 7679 h 10000"/>
                <a:gd name="connsiteX20" fmla="*/ 6179 w 10000"/>
                <a:gd name="connsiteY20" fmla="*/ 6473 h 10000"/>
                <a:gd name="connsiteX21" fmla="*/ 5462 w 10000"/>
                <a:gd name="connsiteY21" fmla="*/ 5508 h 10000"/>
                <a:gd name="connsiteX22" fmla="*/ 4825 w 10000"/>
                <a:gd name="connsiteY22" fmla="*/ 4904 h 10000"/>
                <a:gd name="connsiteX23" fmla="*/ 4387 w 10000"/>
                <a:gd name="connsiteY23" fmla="*/ 4422 h 10000"/>
                <a:gd name="connsiteX24" fmla="*/ 3100 w 10000"/>
                <a:gd name="connsiteY24" fmla="*/ 4584 h 10000"/>
                <a:gd name="connsiteX25" fmla="*/ 1838 w 10000"/>
                <a:gd name="connsiteY25" fmla="*/ 2051 h 10000"/>
                <a:gd name="connsiteX26" fmla="*/ 995 w 10000"/>
                <a:gd name="connsiteY26" fmla="*/ 891 h 10000"/>
                <a:gd name="connsiteX27" fmla="*/ 1050 w 10000"/>
                <a:gd name="connsiteY27" fmla="*/ 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00" h="10000">
                  <a:moveTo>
                    <a:pt x="1050" y="132"/>
                  </a:moveTo>
                  <a:cubicBezTo>
                    <a:pt x="494" y="93"/>
                    <a:pt x="486" y="-200"/>
                    <a:pt x="48" y="242"/>
                  </a:cubicBezTo>
                  <a:cubicBezTo>
                    <a:pt x="48" y="563"/>
                    <a:pt x="-191" y="3056"/>
                    <a:pt x="407" y="3860"/>
                  </a:cubicBezTo>
                  <a:cubicBezTo>
                    <a:pt x="446" y="4101"/>
                    <a:pt x="526" y="4302"/>
                    <a:pt x="645" y="4544"/>
                  </a:cubicBezTo>
                  <a:cubicBezTo>
                    <a:pt x="725" y="4904"/>
                    <a:pt x="964" y="5227"/>
                    <a:pt x="1282" y="5387"/>
                  </a:cubicBezTo>
                  <a:cubicBezTo>
                    <a:pt x="1402" y="5588"/>
                    <a:pt x="1482" y="5749"/>
                    <a:pt x="1641" y="5909"/>
                  </a:cubicBezTo>
                  <a:cubicBezTo>
                    <a:pt x="1760" y="6151"/>
                    <a:pt x="1800" y="6232"/>
                    <a:pt x="2079" y="6271"/>
                  </a:cubicBezTo>
                  <a:cubicBezTo>
                    <a:pt x="2756" y="6593"/>
                    <a:pt x="1680" y="6111"/>
                    <a:pt x="2915" y="6473"/>
                  </a:cubicBezTo>
                  <a:cubicBezTo>
                    <a:pt x="3073" y="6513"/>
                    <a:pt x="3392" y="6714"/>
                    <a:pt x="3392" y="6714"/>
                  </a:cubicBezTo>
                  <a:cubicBezTo>
                    <a:pt x="3551" y="6915"/>
                    <a:pt x="3631" y="6955"/>
                    <a:pt x="3869" y="6996"/>
                  </a:cubicBezTo>
                  <a:cubicBezTo>
                    <a:pt x="4069" y="7116"/>
                    <a:pt x="4228" y="7196"/>
                    <a:pt x="4467" y="7237"/>
                  </a:cubicBezTo>
                  <a:cubicBezTo>
                    <a:pt x="4706" y="7357"/>
                    <a:pt x="4944" y="7398"/>
                    <a:pt x="5183" y="7559"/>
                  </a:cubicBezTo>
                  <a:cubicBezTo>
                    <a:pt x="5303" y="7719"/>
                    <a:pt x="5343" y="7880"/>
                    <a:pt x="5422" y="8080"/>
                  </a:cubicBezTo>
                  <a:cubicBezTo>
                    <a:pt x="5502" y="8483"/>
                    <a:pt x="5542" y="8804"/>
                    <a:pt x="5940" y="9005"/>
                  </a:cubicBezTo>
                  <a:cubicBezTo>
                    <a:pt x="6218" y="9408"/>
                    <a:pt x="6696" y="9488"/>
                    <a:pt x="7094" y="9729"/>
                  </a:cubicBezTo>
                  <a:cubicBezTo>
                    <a:pt x="7254" y="9970"/>
                    <a:pt x="7293" y="10010"/>
                    <a:pt x="7572" y="9890"/>
                  </a:cubicBezTo>
                  <a:cubicBezTo>
                    <a:pt x="8129" y="10171"/>
                    <a:pt x="9244" y="9850"/>
                    <a:pt x="9841" y="9648"/>
                  </a:cubicBezTo>
                  <a:cubicBezTo>
                    <a:pt x="9881" y="9447"/>
                    <a:pt x="9960" y="9247"/>
                    <a:pt x="10000" y="9046"/>
                  </a:cubicBezTo>
                  <a:cubicBezTo>
                    <a:pt x="9881" y="8403"/>
                    <a:pt x="9562" y="8041"/>
                    <a:pt x="8925" y="7920"/>
                  </a:cubicBezTo>
                  <a:cubicBezTo>
                    <a:pt x="8686" y="7799"/>
                    <a:pt x="8567" y="7719"/>
                    <a:pt x="8288" y="7679"/>
                  </a:cubicBezTo>
                  <a:cubicBezTo>
                    <a:pt x="7611" y="7276"/>
                    <a:pt x="7054" y="6554"/>
                    <a:pt x="6179" y="6473"/>
                  </a:cubicBezTo>
                  <a:cubicBezTo>
                    <a:pt x="5861" y="5949"/>
                    <a:pt x="6059" y="5870"/>
                    <a:pt x="5462" y="5508"/>
                  </a:cubicBezTo>
                  <a:cubicBezTo>
                    <a:pt x="5303" y="5266"/>
                    <a:pt x="5064" y="5067"/>
                    <a:pt x="4825" y="4904"/>
                  </a:cubicBezTo>
                  <a:cubicBezTo>
                    <a:pt x="4706" y="4664"/>
                    <a:pt x="4627" y="4544"/>
                    <a:pt x="4387" y="4422"/>
                  </a:cubicBezTo>
                  <a:cubicBezTo>
                    <a:pt x="4228" y="4182"/>
                    <a:pt x="3339" y="4744"/>
                    <a:pt x="3100" y="4584"/>
                  </a:cubicBezTo>
                  <a:cubicBezTo>
                    <a:pt x="2742" y="3980"/>
                    <a:pt x="2276" y="2614"/>
                    <a:pt x="1838" y="2051"/>
                  </a:cubicBezTo>
                  <a:cubicBezTo>
                    <a:pt x="1719" y="1409"/>
                    <a:pt x="1273" y="1414"/>
                    <a:pt x="995" y="891"/>
                  </a:cubicBezTo>
                  <a:cubicBezTo>
                    <a:pt x="955" y="489"/>
                    <a:pt x="1171" y="535"/>
                    <a:pt x="1050" y="132"/>
                  </a:cubicBezTo>
                  <a:close/>
                </a:path>
              </a:pathLst>
            </a:custGeom>
            <a:solidFill>
              <a:srgbClr val="B2C78C"/>
            </a:solidFill>
            <a:ln>
              <a:noFill/>
            </a:ln>
            <a:extLst/>
          </p:spPr>
          <p:txBody>
            <a:bodyPr/>
            <a:lstStyle/>
            <a:p>
              <a:endParaRPr lang="en-CA" dirty="0">
                <a:solidFill>
                  <a:srgbClr val="000000"/>
                </a:solidFill>
                <a:latin typeface="Arial" pitchFamily="34" charset="0"/>
              </a:endParaRPr>
            </a:p>
          </p:txBody>
        </p:sp>
        <p:sp>
          <p:nvSpPr>
            <p:cNvPr id="126" name="Freeform 313"/>
            <p:cNvSpPr>
              <a:spLocks/>
            </p:cNvSpPr>
            <p:nvPr/>
          </p:nvSpPr>
          <p:spPr bwMode="auto">
            <a:xfrm>
              <a:off x="2353477" y="3296959"/>
              <a:ext cx="2498404" cy="725739"/>
            </a:xfrm>
            <a:custGeom>
              <a:avLst/>
              <a:gdLst>
                <a:gd name="T0" fmla="*/ 2147483647 w 3394"/>
                <a:gd name="T1" fmla="*/ 2147483647 h 948"/>
                <a:gd name="T2" fmla="*/ 2147483647 w 3394"/>
                <a:gd name="T3" fmla="*/ 2147483647 h 948"/>
                <a:gd name="T4" fmla="*/ 2147483647 w 3394"/>
                <a:gd name="T5" fmla="*/ 2147483647 h 948"/>
                <a:gd name="T6" fmla="*/ 2147483647 w 3394"/>
                <a:gd name="T7" fmla="*/ 2147483647 h 948"/>
                <a:gd name="T8" fmla="*/ 2147483647 w 3394"/>
                <a:gd name="T9" fmla="*/ 2147483647 h 948"/>
                <a:gd name="T10" fmla="*/ 2147483647 w 3394"/>
                <a:gd name="T11" fmla="*/ 2147483647 h 948"/>
                <a:gd name="T12" fmla="*/ 2147483647 w 3394"/>
                <a:gd name="T13" fmla="*/ 2147483647 h 948"/>
                <a:gd name="T14" fmla="*/ 2147483647 w 3394"/>
                <a:gd name="T15" fmla="*/ 2147483647 h 948"/>
                <a:gd name="T16" fmla="*/ 2147483647 w 3394"/>
                <a:gd name="T17" fmla="*/ 2147483647 h 948"/>
                <a:gd name="T18" fmla="*/ 2147483647 w 3394"/>
                <a:gd name="T19" fmla="*/ 2147483647 h 948"/>
                <a:gd name="T20" fmla="*/ 2147483647 w 3394"/>
                <a:gd name="T21" fmla="*/ 2147483647 h 948"/>
                <a:gd name="T22" fmla="*/ 2147483647 w 3394"/>
                <a:gd name="T23" fmla="*/ 2147483647 h 948"/>
                <a:gd name="T24" fmla="*/ 2147483647 w 3394"/>
                <a:gd name="T25" fmla="*/ 2147483647 h 948"/>
                <a:gd name="T26" fmla="*/ 2147483647 w 3394"/>
                <a:gd name="T27" fmla="*/ 2147483647 h 948"/>
                <a:gd name="T28" fmla="*/ 2147483647 w 3394"/>
                <a:gd name="T29" fmla="*/ 2147483647 h 948"/>
                <a:gd name="T30" fmla="*/ 2147483647 w 3394"/>
                <a:gd name="T31" fmla="*/ 2147483647 h 948"/>
                <a:gd name="T32" fmla="*/ 2147483647 w 3394"/>
                <a:gd name="T33" fmla="*/ 2147483647 h 948"/>
                <a:gd name="T34" fmla="*/ 2147483647 w 3394"/>
                <a:gd name="T35" fmla="*/ 2147483647 h 948"/>
                <a:gd name="T36" fmla="*/ 2147483647 w 3394"/>
                <a:gd name="T37" fmla="*/ 2147483647 h 948"/>
                <a:gd name="T38" fmla="*/ 2147483647 w 3394"/>
                <a:gd name="T39" fmla="*/ 2147483647 h 948"/>
                <a:gd name="T40" fmla="*/ 2147483647 w 3394"/>
                <a:gd name="T41" fmla="*/ 2147483647 h 948"/>
                <a:gd name="T42" fmla="*/ 2147483647 w 3394"/>
                <a:gd name="T43" fmla="*/ 2147483647 h 948"/>
                <a:gd name="T44" fmla="*/ 2147483647 w 3394"/>
                <a:gd name="T45" fmla="*/ 2147483647 h 948"/>
                <a:gd name="T46" fmla="*/ 2147483647 w 3394"/>
                <a:gd name="T47" fmla="*/ 2147483647 h 948"/>
                <a:gd name="T48" fmla="*/ 2147483647 w 3394"/>
                <a:gd name="T49" fmla="*/ 2147483647 h 948"/>
                <a:gd name="T50" fmla="*/ 2147483647 w 3394"/>
                <a:gd name="T51" fmla="*/ 2147483647 h 948"/>
                <a:gd name="T52" fmla="*/ 2147483647 w 3394"/>
                <a:gd name="T53" fmla="*/ 2147483647 h 948"/>
                <a:gd name="T54" fmla="*/ 2147483647 w 3394"/>
                <a:gd name="T55" fmla="*/ 2147483647 h 948"/>
                <a:gd name="T56" fmla="*/ 2147483647 w 3394"/>
                <a:gd name="T57" fmla="*/ 2147483647 h 948"/>
                <a:gd name="T58" fmla="*/ 2147483647 w 3394"/>
                <a:gd name="T59" fmla="*/ 2147483647 h 948"/>
                <a:gd name="T60" fmla="*/ 2147483647 w 3394"/>
                <a:gd name="T61" fmla="*/ 2147483647 h 948"/>
                <a:gd name="T62" fmla="*/ 2147483647 w 3394"/>
                <a:gd name="T63" fmla="*/ 2147483647 h 948"/>
                <a:gd name="T64" fmla="*/ 2147483647 w 3394"/>
                <a:gd name="T65" fmla="*/ 2147483647 h 948"/>
                <a:gd name="T66" fmla="*/ 2147483647 w 3394"/>
                <a:gd name="T67" fmla="*/ 2147483647 h 948"/>
                <a:gd name="T68" fmla="*/ 2147483647 w 3394"/>
                <a:gd name="T69" fmla="*/ 2147483647 h 948"/>
                <a:gd name="T70" fmla="*/ 2147483647 w 3394"/>
                <a:gd name="T71" fmla="*/ 2147483647 h 948"/>
                <a:gd name="T72" fmla="*/ 2147483647 w 3394"/>
                <a:gd name="T73" fmla="*/ 2147483647 h 948"/>
                <a:gd name="T74" fmla="*/ 2147483647 w 3394"/>
                <a:gd name="T75" fmla="*/ 2147483647 h 948"/>
                <a:gd name="T76" fmla="*/ 2147483647 w 3394"/>
                <a:gd name="T77" fmla="*/ 2147483647 h 948"/>
                <a:gd name="T78" fmla="*/ 2147483647 w 3394"/>
                <a:gd name="T79" fmla="*/ 2147483647 h 948"/>
                <a:gd name="T80" fmla="*/ 2147483647 w 3394"/>
                <a:gd name="T81" fmla="*/ 2147483647 h 948"/>
                <a:gd name="T82" fmla="*/ 2147483647 w 3394"/>
                <a:gd name="T83" fmla="*/ 2147483647 h 948"/>
                <a:gd name="T84" fmla="*/ 2147483647 w 3394"/>
                <a:gd name="T85" fmla="*/ 2147483647 h 948"/>
                <a:gd name="T86" fmla="*/ 2147483647 w 3394"/>
                <a:gd name="T87" fmla="*/ 2147483647 h 948"/>
                <a:gd name="T88" fmla="*/ 2147483647 w 3394"/>
                <a:gd name="T89" fmla="*/ 2147483647 h 948"/>
                <a:gd name="T90" fmla="*/ 2147483647 w 3394"/>
                <a:gd name="T91" fmla="*/ 2147483647 h 948"/>
                <a:gd name="T92" fmla="*/ 2147483647 w 3394"/>
                <a:gd name="T93" fmla="*/ 2147483647 h 948"/>
                <a:gd name="T94" fmla="*/ 2147483647 w 3394"/>
                <a:gd name="T95" fmla="*/ 2147483647 h 9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94"/>
                <a:gd name="T145" fmla="*/ 0 h 948"/>
                <a:gd name="T146" fmla="*/ 4262 w 3394"/>
                <a:gd name="T147" fmla="*/ 907 h 948"/>
                <a:gd name="connsiteX0" fmla="*/ 0 w 9912"/>
                <a:gd name="connsiteY0" fmla="*/ 654 h 9947"/>
                <a:gd name="connsiteX1" fmla="*/ 221 w 9912"/>
                <a:gd name="connsiteY1" fmla="*/ 801 h 9947"/>
                <a:gd name="connsiteX2" fmla="*/ 275 w 9912"/>
                <a:gd name="connsiteY2" fmla="*/ 527 h 9947"/>
                <a:gd name="connsiteX3" fmla="*/ 286 w 9912"/>
                <a:gd name="connsiteY3" fmla="*/ 379 h 9947"/>
                <a:gd name="connsiteX4" fmla="*/ 625 w 9912"/>
                <a:gd name="connsiteY4" fmla="*/ 190 h 9947"/>
                <a:gd name="connsiteX5" fmla="*/ 1094 w 9912"/>
                <a:gd name="connsiteY5" fmla="*/ 147 h 9947"/>
                <a:gd name="connsiteX6" fmla="*/ 1158 w 9912"/>
                <a:gd name="connsiteY6" fmla="*/ 95 h 9947"/>
                <a:gd name="connsiteX7" fmla="*/ 1235 w 9912"/>
                <a:gd name="connsiteY7" fmla="*/ 0 h 9947"/>
                <a:gd name="connsiteX8" fmla="*/ 1247 w 9912"/>
                <a:gd name="connsiteY8" fmla="*/ 147 h 9947"/>
                <a:gd name="connsiteX9" fmla="*/ 1391 w 9912"/>
                <a:gd name="connsiteY9" fmla="*/ 327 h 9947"/>
                <a:gd name="connsiteX10" fmla="*/ 1692 w 9912"/>
                <a:gd name="connsiteY10" fmla="*/ 1086 h 9947"/>
                <a:gd name="connsiteX11" fmla="*/ 1886 w 9912"/>
                <a:gd name="connsiteY11" fmla="*/ 1466 h 9947"/>
                <a:gd name="connsiteX12" fmla="*/ 1963 w 9912"/>
                <a:gd name="connsiteY12" fmla="*/ 1645 h 9947"/>
                <a:gd name="connsiteX13" fmla="*/ 2222 w 9912"/>
                <a:gd name="connsiteY13" fmla="*/ 1793 h 9947"/>
                <a:gd name="connsiteX14" fmla="*/ 2366 w 9912"/>
                <a:gd name="connsiteY14" fmla="*/ 2637 h 9947"/>
                <a:gd name="connsiteX15" fmla="*/ 2873 w 9912"/>
                <a:gd name="connsiteY15" fmla="*/ 2732 h 9947"/>
                <a:gd name="connsiteX16" fmla="*/ 3289 w 9912"/>
                <a:gd name="connsiteY16" fmla="*/ 3396 h 9947"/>
                <a:gd name="connsiteX17" fmla="*/ 3471 w 9912"/>
                <a:gd name="connsiteY17" fmla="*/ 3533 h 9947"/>
                <a:gd name="connsiteX18" fmla="*/ 3654 w 9912"/>
                <a:gd name="connsiteY18" fmla="*/ 4093 h 9947"/>
                <a:gd name="connsiteX19" fmla="*/ 3769 w 9912"/>
                <a:gd name="connsiteY19" fmla="*/ 4198 h 9947"/>
                <a:gd name="connsiteX20" fmla="*/ 3848 w 9912"/>
                <a:gd name="connsiteY20" fmla="*/ 4377 h 9947"/>
                <a:gd name="connsiteX21" fmla="*/ 3966 w 9912"/>
                <a:gd name="connsiteY21" fmla="*/ 4472 h 9947"/>
                <a:gd name="connsiteX22" fmla="*/ 4199 w 9912"/>
                <a:gd name="connsiteY22" fmla="*/ 4947 h 9947"/>
                <a:gd name="connsiteX23" fmla="*/ 4343 w 9912"/>
                <a:gd name="connsiteY23" fmla="*/ 4989 h 9947"/>
                <a:gd name="connsiteX24" fmla="*/ 4564 w 9912"/>
                <a:gd name="connsiteY24" fmla="*/ 4989 h 9947"/>
                <a:gd name="connsiteX25" fmla="*/ 4942 w 9912"/>
                <a:gd name="connsiteY25" fmla="*/ 5116 h 9947"/>
                <a:gd name="connsiteX26" fmla="*/ 5239 w 9912"/>
                <a:gd name="connsiteY26" fmla="*/ 5042 h 9947"/>
                <a:gd name="connsiteX27" fmla="*/ 5731 w 9912"/>
                <a:gd name="connsiteY27" fmla="*/ 5422 h 9947"/>
                <a:gd name="connsiteX28" fmla="*/ 6129 w 9912"/>
                <a:gd name="connsiteY28" fmla="*/ 4789 h 9947"/>
                <a:gd name="connsiteX29" fmla="*/ 6267 w 9912"/>
                <a:gd name="connsiteY29" fmla="*/ 4335 h 9947"/>
                <a:gd name="connsiteX30" fmla="*/ 6536 w 9912"/>
                <a:gd name="connsiteY30" fmla="*/ 4061 h 9947"/>
                <a:gd name="connsiteX31" fmla="*/ 6963 w 9912"/>
                <a:gd name="connsiteY31" fmla="*/ 3766 h 9947"/>
                <a:gd name="connsiteX32" fmla="*/ 7198 w 9912"/>
                <a:gd name="connsiteY32" fmla="*/ 3555 h 9947"/>
                <a:gd name="connsiteX33" fmla="*/ 7331 w 9912"/>
                <a:gd name="connsiteY33" fmla="*/ 3713 h 9947"/>
                <a:gd name="connsiteX34" fmla="*/ 7499 w 9912"/>
                <a:gd name="connsiteY34" fmla="*/ 3903 h 9947"/>
                <a:gd name="connsiteX35" fmla="*/ 7773 w 9912"/>
                <a:gd name="connsiteY35" fmla="*/ 4219 h 9947"/>
                <a:gd name="connsiteX36" fmla="*/ 7994 w 9912"/>
                <a:gd name="connsiteY36" fmla="*/ 4356 h 9947"/>
                <a:gd name="connsiteX37" fmla="*/ 8183 w 9912"/>
                <a:gd name="connsiteY37" fmla="*/ 4504 h 9947"/>
                <a:gd name="connsiteX38" fmla="*/ 8371 w 9912"/>
                <a:gd name="connsiteY38" fmla="*/ 4757 h 9947"/>
                <a:gd name="connsiteX39" fmla="*/ 8666 w 9912"/>
                <a:gd name="connsiteY39" fmla="*/ 4842 h 9947"/>
                <a:gd name="connsiteX40" fmla="*/ 8790 w 9912"/>
                <a:gd name="connsiteY40" fmla="*/ 5242 h 9947"/>
                <a:gd name="connsiteX41" fmla="*/ 8860 w 9912"/>
                <a:gd name="connsiteY41" fmla="*/ 5285 h 9947"/>
                <a:gd name="connsiteX42" fmla="*/ 8943 w 9912"/>
                <a:gd name="connsiteY42" fmla="*/ 5706 h 9947"/>
                <a:gd name="connsiteX43" fmla="*/ 9037 w 9912"/>
                <a:gd name="connsiteY43" fmla="*/ 5907 h 9947"/>
                <a:gd name="connsiteX44" fmla="*/ 9167 w 9912"/>
                <a:gd name="connsiteY44" fmla="*/ 6118 h 9947"/>
                <a:gd name="connsiteX45" fmla="*/ 9249 w 9912"/>
                <a:gd name="connsiteY45" fmla="*/ 6529 h 9947"/>
                <a:gd name="connsiteX46" fmla="*/ 9408 w 9912"/>
                <a:gd name="connsiteY46" fmla="*/ 6719 h 9947"/>
                <a:gd name="connsiteX47" fmla="*/ 9461 w 9912"/>
                <a:gd name="connsiteY47" fmla="*/ 7215 h 9947"/>
                <a:gd name="connsiteX48" fmla="*/ 9824 w 9912"/>
                <a:gd name="connsiteY48" fmla="*/ 7953 h 9947"/>
                <a:gd name="connsiteX49" fmla="*/ 9903 w 9912"/>
                <a:gd name="connsiteY49" fmla="*/ 8713 h 9947"/>
                <a:gd name="connsiteX50" fmla="*/ 9912 w 9912"/>
                <a:gd name="connsiteY50" fmla="*/ 9947 h 9947"/>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6183 w 10000"/>
                <a:gd name="connsiteY27" fmla="*/ 4815 h 10000"/>
                <a:gd name="connsiteX28" fmla="*/ 6323 w 10000"/>
                <a:gd name="connsiteY28" fmla="*/ 4358 h 10000"/>
                <a:gd name="connsiteX29" fmla="*/ 6594 w 10000"/>
                <a:gd name="connsiteY29" fmla="*/ 4083 h 10000"/>
                <a:gd name="connsiteX30" fmla="*/ 7025 w 10000"/>
                <a:gd name="connsiteY30" fmla="*/ 3786 h 10000"/>
                <a:gd name="connsiteX31" fmla="*/ 7262 w 10000"/>
                <a:gd name="connsiteY31" fmla="*/ 3574 h 10000"/>
                <a:gd name="connsiteX32" fmla="*/ 7396 w 10000"/>
                <a:gd name="connsiteY32" fmla="*/ 3733 h 10000"/>
                <a:gd name="connsiteX33" fmla="*/ 7566 w 10000"/>
                <a:gd name="connsiteY33" fmla="*/ 3924 h 10000"/>
                <a:gd name="connsiteX34" fmla="*/ 7842 w 10000"/>
                <a:gd name="connsiteY34" fmla="*/ 4241 h 10000"/>
                <a:gd name="connsiteX35" fmla="*/ 8065 w 10000"/>
                <a:gd name="connsiteY35" fmla="*/ 4379 h 10000"/>
                <a:gd name="connsiteX36" fmla="*/ 8256 w 10000"/>
                <a:gd name="connsiteY36" fmla="*/ 4528 h 10000"/>
                <a:gd name="connsiteX37" fmla="*/ 8445 w 10000"/>
                <a:gd name="connsiteY37" fmla="*/ 4782 h 10000"/>
                <a:gd name="connsiteX38" fmla="*/ 8743 w 10000"/>
                <a:gd name="connsiteY38" fmla="*/ 4868 h 10000"/>
                <a:gd name="connsiteX39" fmla="*/ 8868 w 10000"/>
                <a:gd name="connsiteY39" fmla="*/ 5270 h 10000"/>
                <a:gd name="connsiteX40" fmla="*/ 8939 w 10000"/>
                <a:gd name="connsiteY40" fmla="*/ 5313 h 10000"/>
                <a:gd name="connsiteX41" fmla="*/ 9022 w 10000"/>
                <a:gd name="connsiteY41" fmla="*/ 5736 h 10000"/>
                <a:gd name="connsiteX42" fmla="*/ 9117 w 10000"/>
                <a:gd name="connsiteY42" fmla="*/ 5938 h 10000"/>
                <a:gd name="connsiteX43" fmla="*/ 9248 w 10000"/>
                <a:gd name="connsiteY43" fmla="*/ 6151 h 10000"/>
                <a:gd name="connsiteX44" fmla="*/ 9331 w 10000"/>
                <a:gd name="connsiteY44" fmla="*/ 6564 h 10000"/>
                <a:gd name="connsiteX45" fmla="*/ 9492 w 10000"/>
                <a:gd name="connsiteY45" fmla="*/ 6755 h 10000"/>
                <a:gd name="connsiteX46" fmla="*/ 9545 w 10000"/>
                <a:gd name="connsiteY46" fmla="*/ 7253 h 10000"/>
                <a:gd name="connsiteX47" fmla="*/ 9911 w 10000"/>
                <a:gd name="connsiteY47" fmla="*/ 7995 h 10000"/>
                <a:gd name="connsiteX48" fmla="*/ 9991 w 10000"/>
                <a:gd name="connsiteY48" fmla="*/ 8759 h 10000"/>
                <a:gd name="connsiteX49" fmla="*/ 10000 w 10000"/>
                <a:gd name="connsiteY49"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6323 w 10000"/>
                <a:gd name="connsiteY27" fmla="*/ 4358 h 10000"/>
                <a:gd name="connsiteX28" fmla="*/ 6594 w 10000"/>
                <a:gd name="connsiteY28" fmla="*/ 4083 h 10000"/>
                <a:gd name="connsiteX29" fmla="*/ 7025 w 10000"/>
                <a:gd name="connsiteY29" fmla="*/ 3786 h 10000"/>
                <a:gd name="connsiteX30" fmla="*/ 7262 w 10000"/>
                <a:gd name="connsiteY30" fmla="*/ 3574 h 10000"/>
                <a:gd name="connsiteX31" fmla="*/ 7396 w 10000"/>
                <a:gd name="connsiteY31" fmla="*/ 3733 h 10000"/>
                <a:gd name="connsiteX32" fmla="*/ 7566 w 10000"/>
                <a:gd name="connsiteY32" fmla="*/ 3924 h 10000"/>
                <a:gd name="connsiteX33" fmla="*/ 7842 w 10000"/>
                <a:gd name="connsiteY33" fmla="*/ 4241 h 10000"/>
                <a:gd name="connsiteX34" fmla="*/ 8065 w 10000"/>
                <a:gd name="connsiteY34" fmla="*/ 4379 h 10000"/>
                <a:gd name="connsiteX35" fmla="*/ 8256 w 10000"/>
                <a:gd name="connsiteY35" fmla="*/ 4528 h 10000"/>
                <a:gd name="connsiteX36" fmla="*/ 8445 w 10000"/>
                <a:gd name="connsiteY36" fmla="*/ 4782 h 10000"/>
                <a:gd name="connsiteX37" fmla="*/ 8743 w 10000"/>
                <a:gd name="connsiteY37" fmla="*/ 4868 h 10000"/>
                <a:gd name="connsiteX38" fmla="*/ 8868 w 10000"/>
                <a:gd name="connsiteY38" fmla="*/ 5270 h 10000"/>
                <a:gd name="connsiteX39" fmla="*/ 8939 w 10000"/>
                <a:gd name="connsiteY39" fmla="*/ 5313 h 10000"/>
                <a:gd name="connsiteX40" fmla="*/ 9022 w 10000"/>
                <a:gd name="connsiteY40" fmla="*/ 5736 h 10000"/>
                <a:gd name="connsiteX41" fmla="*/ 9117 w 10000"/>
                <a:gd name="connsiteY41" fmla="*/ 5938 h 10000"/>
                <a:gd name="connsiteX42" fmla="*/ 9248 w 10000"/>
                <a:gd name="connsiteY42" fmla="*/ 6151 h 10000"/>
                <a:gd name="connsiteX43" fmla="*/ 9331 w 10000"/>
                <a:gd name="connsiteY43" fmla="*/ 6564 h 10000"/>
                <a:gd name="connsiteX44" fmla="*/ 9492 w 10000"/>
                <a:gd name="connsiteY44" fmla="*/ 6755 h 10000"/>
                <a:gd name="connsiteX45" fmla="*/ 9545 w 10000"/>
                <a:gd name="connsiteY45" fmla="*/ 7253 h 10000"/>
                <a:gd name="connsiteX46" fmla="*/ 9911 w 10000"/>
                <a:gd name="connsiteY46" fmla="*/ 7995 h 10000"/>
                <a:gd name="connsiteX47" fmla="*/ 9991 w 10000"/>
                <a:gd name="connsiteY47" fmla="*/ 8759 h 10000"/>
                <a:gd name="connsiteX48" fmla="*/ 10000 w 10000"/>
                <a:gd name="connsiteY48"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6594 w 10000"/>
                <a:gd name="connsiteY27" fmla="*/ 4083 h 10000"/>
                <a:gd name="connsiteX28" fmla="*/ 7025 w 10000"/>
                <a:gd name="connsiteY28" fmla="*/ 3786 h 10000"/>
                <a:gd name="connsiteX29" fmla="*/ 7262 w 10000"/>
                <a:gd name="connsiteY29" fmla="*/ 3574 h 10000"/>
                <a:gd name="connsiteX30" fmla="*/ 7396 w 10000"/>
                <a:gd name="connsiteY30" fmla="*/ 3733 h 10000"/>
                <a:gd name="connsiteX31" fmla="*/ 7566 w 10000"/>
                <a:gd name="connsiteY31" fmla="*/ 3924 h 10000"/>
                <a:gd name="connsiteX32" fmla="*/ 7842 w 10000"/>
                <a:gd name="connsiteY32" fmla="*/ 4241 h 10000"/>
                <a:gd name="connsiteX33" fmla="*/ 8065 w 10000"/>
                <a:gd name="connsiteY33" fmla="*/ 4379 h 10000"/>
                <a:gd name="connsiteX34" fmla="*/ 8256 w 10000"/>
                <a:gd name="connsiteY34" fmla="*/ 4528 h 10000"/>
                <a:gd name="connsiteX35" fmla="*/ 8445 w 10000"/>
                <a:gd name="connsiteY35" fmla="*/ 4782 h 10000"/>
                <a:gd name="connsiteX36" fmla="*/ 8743 w 10000"/>
                <a:gd name="connsiteY36" fmla="*/ 4868 h 10000"/>
                <a:gd name="connsiteX37" fmla="*/ 8868 w 10000"/>
                <a:gd name="connsiteY37" fmla="*/ 5270 h 10000"/>
                <a:gd name="connsiteX38" fmla="*/ 8939 w 10000"/>
                <a:gd name="connsiteY38" fmla="*/ 5313 h 10000"/>
                <a:gd name="connsiteX39" fmla="*/ 9022 w 10000"/>
                <a:gd name="connsiteY39" fmla="*/ 5736 h 10000"/>
                <a:gd name="connsiteX40" fmla="*/ 9117 w 10000"/>
                <a:gd name="connsiteY40" fmla="*/ 5938 h 10000"/>
                <a:gd name="connsiteX41" fmla="*/ 9248 w 10000"/>
                <a:gd name="connsiteY41" fmla="*/ 6151 h 10000"/>
                <a:gd name="connsiteX42" fmla="*/ 9331 w 10000"/>
                <a:gd name="connsiteY42" fmla="*/ 6564 h 10000"/>
                <a:gd name="connsiteX43" fmla="*/ 9492 w 10000"/>
                <a:gd name="connsiteY43" fmla="*/ 6755 h 10000"/>
                <a:gd name="connsiteX44" fmla="*/ 9545 w 10000"/>
                <a:gd name="connsiteY44" fmla="*/ 7253 h 10000"/>
                <a:gd name="connsiteX45" fmla="*/ 9911 w 10000"/>
                <a:gd name="connsiteY45" fmla="*/ 7995 h 10000"/>
                <a:gd name="connsiteX46" fmla="*/ 9991 w 10000"/>
                <a:gd name="connsiteY46" fmla="*/ 8759 h 10000"/>
                <a:gd name="connsiteX47" fmla="*/ 10000 w 10000"/>
                <a:gd name="connsiteY47"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7025 w 10000"/>
                <a:gd name="connsiteY27" fmla="*/ 3786 h 10000"/>
                <a:gd name="connsiteX28" fmla="*/ 7262 w 10000"/>
                <a:gd name="connsiteY28" fmla="*/ 3574 h 10000"/>
                <a:gd name="connsiteX29" fmla="*/ 7396 w 10000"/>
                <a:gd name="connsiteY29" fmla="*/ 3733 h 10000"/>
                <a:gd name="connsiteX30" fmla="*/ 7566 w 10000"/>
                <a:gd name="connsiteY30" fmla="*/ 3924 h 10000"/>
                <a:gd name="connsiteX31" fmla="*/ 7842 w 10000"/>
                <a:gd name="connsiteY31" fmla="*/ 4241 h 10000"/>
                <a:gd name="connsiteX32" fmla="*/ 8065 w 10000"/>
                <a:gd name="connsiteY32" fmla="*/ 4379 h 10000"/>
                <a:gd name="connsiteX33" fmla="*/ 8256 w 10000"/>
                <a:gd name="connsiteY33" fmla="*/ 4528 h 10000"/>
                <a:gd name="connsiteX34" fmla="*/ 8445 w 10000"/>
                <a:gd name="connsiteY34" fmla="*/ 4782 h 10000"/>
                <a:gd name="connsiteX35" fmla="*/ 8743 w 10000"/>
                <a:gd name="connsiteY35" fmla="*/ 4868 h 10000"/>
                <a:gd name="connsiteX36" fmla="*/ 8868 w 10000"/>
                <a:gd name="connsiteY36" fmla="*/ 5270 h 10000"/>
                <a:gd name="connsiteX37" fmla="*/ 8939 w 10000"/>
                <a:gd name="connsiteY37" fmla="*/ 5313 h 10000"/>
                <a:gd name="connsiteX38" fmla="*/ 9022 w 10000"/>
                <a:gd name="connsiteY38" fmla="*/ 5736 h 10000"/>
                <a:gd name="connsiteX39" fmla="*/ 9117 w 10000"/>
                <a:gd name="connsiteY39" fmla="*/ 5938 h 10000"/>
                <a:gd name="connsiteX40" fmla="*/ 9248 w 10000"/>
                <a:gd name="connsiteY40" fmla="*/ 6151 h 10000"/>
                <a:gd name="connsiteX41" fmla="*/ 9331 w 10000"/>
                <a:gd name="connsiteY41" fmla="*/ 6564 h 10000"/>
                <a:gd name="connsiteX42" fmla="*/ 9492 w 10000"/>
                <a:gd name="connsiteY42" fmla="*/ 6755 h 10000"/>
                <a:gd name="connsiteX43" fmla="*/ 9545 w 10000"/>
                <a:gd name="connsiteY43" fmla="*/ 7253 h 10000"/>
                <a:gd name="connsiteX44" fmla="*/ 9911 w 10000"/>
                <a:gd name="connsiteY44" fmla="*/ 7995 h 10000"/>
                <a:gd name="connsiteX45" fmla="*/ 9991 w 10000"/>
                <a:gd name="connsiteY45" fmla="*/ 8759 h 10000"/>
                <a:gd name="connsiteX46" fmla="*/ 10000 w 10000"/>
                <a:gd name="connsiteY46"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7262 w 10000"/>
                <a:gd name="connsiteY27" fmla="*/ 3574 h 10000"/>
                <a:gd name="connsiteX28" fmla="*/ 7396 w 10000"/>
                <a:gd name="connsiteY28" fmla="*/ 3733 h 10000"/>
                <a:gd name="connsiteX29" fmla="*/ 7566 w 10000"/>
                <a:gd name="connsiteY29" fmla="*/ 3924 h 10000"/>
                <a:gd name="connsiteX30" fmla="*/ 7842 w 10000"/>
                <a:gd name="connsiteY30" fmla="*/ 4241 h 10000"/>
                <a:gd name="connsiteX31" fmla="*/ 8065 w 10000"/>
                <a:gd name="connsiteY31" fmla="*/ 4379 h 10000"/>
                <a:gd name="connsiteX32" fmla="*/ 8256 w 10000"/>
                <a:gd name="connsiteY32" fmla="*/ 4528 h 10000"/>
                <a:gd name="connsiteX33" fmla="*/ 8445 w 10000"/>
                <a:gd name="connsiteY33" fmla="*/ 4782 h 10000"/>
                <a:gd name="connsiteX34" fmla="*/ 8743 w 10000"/>
                <a:gd name="connsiteY34" fmla="*/ 4868 h 10000"/>
                <a:gd name="connsiteX35" fmla="*/ 8868 w 10000"/>
                <a:gd name="connsiteY35" fmla="*/ 5270 h 10000"/>
                <a:gd name="connsiteX36" fmla="*/ 8939 w 10000"/>
                <a:gd name="connsiteY36" fmla="*/ 5313 h 10000"/>
                <a:gd name="connsiteX37" fmla="*/ 9022 w 10000"/>
                <a:gd name="connsiteY37" fmla="*/ 5736 h 10000"/>
                <a:gd name="connsiteX38" fmla="*/ 9117 w 10000"/>
                <a:gd name="connsiteY38" fmla="*/ 5938 h 10000"/>
                <a:gd name="connsiteX39" fmla="*/ 9248 w 10000"/>
                <a:gd name="connsiteY39" fmla="*/ 6151 h 10000"/>
                <a:gd name="connsiteX40" fmla="*/ 9331 w 10000"/>
                <a:gd name="connsiteY40" fmla="*/ 6564 h 10000"/>
                <a:gd name="connsiteX41" fmla="*/ 9492 w 10000"/>
                <a:gd name="connsiteY41" fmla="*/ 6755 h 10000"/>
                <a:gd name="connsiteX42" fmla="*/ 9545 w 10000"/>
                <a:gd name="connsiteY42" fmla="*/ 7253 h 10000"/>
                <a:gd name="connsiteX43" fmla="*/ 9911 w 10000"/>
                <a:gd name="connsiteY43" fmla="*/ 7995 h 10000"/>
                <a:gd name="connsiteX44" fmla="*/ 9991 w 10000"/>
                <a:gd name="connsiteY44" fmla="*/ 8759 h 10000"/>
                <a:gd name="connsiteX45" fmla="*/ 10000 w 10000"/>
                <a:gd name="connsiteY45"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7396 w 10000"/>
                <a:gd name="connsiteY27" fmla="*/ 3733 h 10000"/>
                <a:gd name="connsiteX28" fmla="*/ 7566 w 10000"/>
                <a:gd name="connsiteY28" fmla="*/ 3924 h 10000"/>
                <a:gd name="connsiteX29" fmla="*/ 7842 w 10000"/>
                <a:gd name="connsiteY29" fmla="*/ 4241 h 10000"/>
                <a:gd name="connsiteX30" fmla="*/ 8065 w 10000"/>
                <a:gd name="connsiteY30" fmla="*/ 4379 h 10000"/>
                <a:gd name="connsiteX31" fmla="*/ 8256 w 10000"/>
                <a:gd name="connsiteY31" fmla="*/ 4528 h 10000"/>
                <a:gd name="connsiteX32" fmla="*/ 8445 w 10000"/>
                <a:gd name="connsiteY32" fmla="*/ 4782 h 10000"/>
                <a:gd name="connsiteX33" fmla="*/ 8743 w 10000"/>
                <a:gd name="connsiteY33" fmla="*/ 4868 h 10000"/>
                <a:gd name="connsiteX34" fmla="*/ 8868 w 10000"/>
                <a:gd name="connsiteY34" fmla="*/ 5270 h 10000"/>
                <a:gd name="connsiteX35" fmla="*/ 8939 w 10000"/>
                <a:gd name="connsiteY35" fmla="*/ 5313 h 10000"/>
                <a:gd name="connsiteX36" fmla="*/ 9022 w 10000"/>
                <a:gd name="connsiteY36" fmla="*/ 5736 h 10000"/>
                <a:gd name="connsiteX37" fmla="*/ 9117 w 10000"/>
                <a:gd name="connsiteY37" fmla="*/ 5938 h 10000"/>
                <a:gd name="connsiteX38" fmla="*/ 9248 w 10000"/>
                <a:gd name="connsiteY38" fmla="*/ 6151 h 10000"/>
                <a:gd name="connsiteX39" fmla="*/ 9331 w 10000"/>
                <a:gd name="connsiteY39" fmla="*/ 6564 h 10000"/>
                <a:gd name="connsiteX40" fmla="*/ 9492 w 10000"/>
                <a:gd name="connsiteY40" fmla="*/ 6755 h 10000"/>
                <a:gd name="connsiteX41" fmla="*/ 9545 w 10000"/>
                <a:gd name="connsiteY41" fmla="*/ 7253 h 10000"/>
                <a:gd name="connsiteX42" fmla="*/ 9911 w 10000"/>
                <a:gd name="connsiteY42" fmla="*/ 7995 h 10000"/>
                <a:gd name="connsiteX43" fmla="*/ 9991 w 10000"/>
                <a:gd name="connsiteY43" fmla="*/ 8759 h 10000"/>
                <a:gd name="connsiteX44" fmla="*/ 10000 w 10000"/>
                <a:gd name="connsiteY44"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7566 w 10000"/>
                <a:gd name="connsiteY27" fmla="*/ 3924 h 10000"/>
                <a:gd name="connsiteX28" fmla="*/ 7842 w 10000"/>
                <a:gd name="connsiteY28" fmla="*/ 4241 h 10000"/>
                <a:gd name="connsiteX29" fmla="*/ 8065 w 10000"/>
                <a:gd name="connsiteY29" fmla="*/ 4379 h 10000"/>
                <a:gd name="connsiteX30" fmla="*/ 8256 w 10000"/>
                <a:gd name="connsiteY30" fmla="*/ 4528 h 10000"/>
                <a:gd name="connsiteX31" fmla="*/ 8445 w 10000"/>
                <a:gd name="connsiteY31" fmla="*/ 4782 h 10000"/>
                <a:gd name="connsiteX32" fmla="*/ 8743 w 10000"/>
                <a:gd name="connsiteY32" fmla="*/ 4868 h 10000"/>
                <a:gd name="connsiteX33" fmla="*/ 8868 w 10000"/>
                <a:gd name="connsiteY33" fmla="*/ 5270 h 10000"/>
                <a:gd name="connsiteX34" fmla="*/ 8939 w 10000"/>
                <a:gd name="connsiteY34" fmla="*/ 5313 h 10000"/>
                <a:gd name="connsiteX35" fmla="*/ 9022 w 10000"/>
                <a:gd name="connsiteY35" fmla="*/ 5736 h 10000"/>
                <a:gd name="connsiteX36" fmla="*/ 9117 w 10000"/>
                <a:gd name="connsiteY36" fmla="*/ 5938 h 10000"/>
                <a:gd name="connsiteX37" fmla="*/ 9248 w 10000"/>
                <a:gd name="connsiteY37" fmla="*/ 6151 h 10000"/>
                <a:gd name="connsiteX38" fmla="*/ 9331 w 10000"/>
                <a:gd name="connsiteY38" fmla="*/ 6564 h 10000"/>
                <a:gd name="connsiteX39" fmla="*/ 9492 w 10000"/>
                <a:gd name="connsiteY39" fmla="*/ 6755 h 10000"/>
                <a:gd name="connsiteX40" fmla="*/ 9545 w 10000"/>
                <a:gd name="connsiteY40" fmla="*/ 7253 h 10000"/>
                <a:gd name="connsiteX41" fmla="*/ 9911 w 10000"/>
                <a:gd name="connsiteY41" fmla="*/ 7995 h 10000"/>
                <a:gd name="connsiteX42" fmla="*/ 9991 w 10000"/>
                <a:gd name="connsiteY42" fmla="*/ 8759 h 10000"/>
                <a:gd name="connsiteX43" fmla="*/ 10000 w 10000"/>
                <a:gd name="connsiteY43"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7842 w 10000"/>
                <a:gd name="connsiteY27" fmla="*/ 4241 h 10000"/>
                <a:gd name="connsiteX28" fmla="*/ 8065 w 10000"/>
                <a:gd name="connsiteY28" fmla="*/ 4379 h 10000"/>
                <a:gd name="connsiteX29" fmla="*/ 8256 w 10000"/>
                <a:gd name="connsiteY29" fmla="*/ 4528 h 10000"/>
                <a:gd name="connsiteX30" fmla="*/ 8445 w 10000"/>
                <a:gd name="connsiteY30" fmla="*/ 4782 h 10000"/>
                <a:gd name="connsiteX31" fmla="*/ 8743 w 10000"/>
                <a:gd name="connsiteY31" fmla="*/ 4868 h 10000"/>
                <a:gd name="connsiteX32" fmla="*/ 8868 w 10000"/>
                <a:gd name="connsiteY32" fmla="*/ 5270 h 10000"/>
                <a:gd name="connsiteX33" fmla="*/ 8939 w 10000"/>
                <a:gd name="connsiteY33" fmla="*/ 5313 h 10000"/>
                <a:gd name="connsiteX34" fmla="*/ 9022 w 10000"/>
                <a:gd name="connsiteY34" fmla="*/ 5736 h 10000"/>
                <a:gd name="connsiteX35" fmla="*/ 9117 w 10000"/>
                <a:gd name="connsiteY35" fmla="*/ 5938 h 10000"/>
                <a:gd name="connsiteX36" fmla="*/ 9248 w 10000"/>
                <a:gd name="connsiteY36" fmla="*/ 6151 h 10000"/>
                <a:gd name="connsiteX37" fmla="*/ 9331 w 10000"/>
                <a:gd name="connsiteY37" fmla="*/ 6564 h 10000"/>
                <a:gd name="connsiteX38" fmla="*/ 9492 w 10000"/>
                <a:gd name="connsiteY38" fmla="*/ 6755 h 10000"/>
                <a:gd name="connsiteX39" fmla="*/ 9545 w 10000"/>
                <a:gd name="connsiteY39" fmla="*/ 7253 h 10000"/>
                <a:gd name="connsiteX40" fmla="*/ 9911 w 10000"/>
                <a:gd name="connsiteY40" fmla="*/ 7995 h 10000"/>
                <a:gd name="connsiteX41" fmla="*/ 9991 w 10000"/>
                <a:gd name="connsiteY41" fmla="*/ 8759 h 10000"/>
                <a:gd name="connsiteX42" fmla="*/ 10000 w 10000"/>
                <a:gd name="connsiteY42"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8065 w 10000"/>
                <a:gd name="connsiteY27" fmla="*/ 4379 h 10000"/>
                <a:gd name="connsiteX28" fmla="*/ 8256 w 10000"/>
                <a:gd name="connsiteY28" fmla="*/ 4528 h 10000"/>
                <a:gd name="connsiteX29" fmla="*/ 8445 w 10000"/>
                <a:gd name="connsiteY29" fmla="*/ 4782 h 10000"/>
                <a:gd name="connsiteX30" fmla="*/ 8743 w 10000"/>
                <a:gd name="connsiteY30" fmla="*/ 4868 h 10000"/>
                <a:gd name="connsiteX31" fmla="*/ 8868 w 10000"/>
                <a:gd name="connsiteY31" fmla="*/ 5270 h 10000"/>
                <a:gd name="connsiteX32" fmla="*/ 8939 w 10000"/>
                <a:gd name="connsiteY32" fmla="*/ 5313 h 10000"/>
                <a:gd name="connsiteX33" fmla="*/ 9022 w 10000"/>
                <a:gd name="connsiteY33" fmla="*/ 5736 h 10000"/>
                <a:gd name="connsiteX34" fmla="*/ 9117 w 10000"/>
                <a:gd name="connsiteY34" fmla="*/ 5938 h 10000"/>
                <a:gd name="connsiteX35" fmla="*/ 9248 w 10000"/>
                <a:gd name="connsiteY35" fmla="*/ 6151 h 10000"/>
                <a:gd name="connsiteX36" fmla="*/ 9331 w 10000"/>
                <a:gd name="connsiteY36" fmla="*/ 6564 h 10000"/>
                <a:gd name="connsiteX37" fmla="*/ 9492 w 10000"/>
                <a:gd name="connsiteY37" fmla="*/ 6755 h 10000"/>
                <a:gd name="connsiteX38" fmla="*/ 9545 w 10000"/>
                <a:gd name="connsiteY38" fmla="*/ 7253 h 10000"/>
                <a:gd name="connsiteX39" fmla="*/ 9911 w 10000"/>
                <a:gd name="connsiteY39" fmla="*/ 7995 h 10000"/>
                <a:gd name="connsiteX40" fmla="*/ 9991 w 10000"/>
                <a:gd name="connsiteY40" fmla="*/ 8759 h 10000"/>
                <a:gd name="connsiteX41" fmla="*/ 10000 w 10000"/>
                <a:gd name="connsiteY41"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8256 w 10000"/>
                <a:gd name="connsiteY27" fmla="*/ 4528 h 10000"/>
                <a:gd name="connsiteX28" fmla="*/ 8445 w 10000"/>
                <a:gd name="connsiteY28" fmla="*/ 4782 h 10000"/>
                <a:gd name="connsiteX29" fmla="*/ 8743 w 10000"/>
                <a:gd name="connsiteY29" fmla="*/ 4868 h 10000"/>
                <a:gd name="connsiteX30" fmla="*/ 8868 w 10000"/>
                <a:gd name="connsiteY30" fmla="*/ 5270 h 10000"/>
                <a:gd name="connsiteX31" fmla="*/ 8939 w 10000"/>
                <a:gd name="connsiteY31" fmla="*/ 5313 h 10000"/>
                <a:gd name="connsiteX32" fmla="*/ 9022 w 10000"/>
                <a:gd name="connsiteY32" fmla="*/ 5736 h 10000"/>
                <a:gd name="connsiteX33" fmla="*/ 9117 w 10000"/>
                <a:gd name="connsiteY33" fmla="*/ 5938 h 10000"/>
                <a:gd name="connsiteX34" fmla="*/ 9248 w 10000"/>
                <a:gd name="connsiteY34" fmla="*/ 6151 h 10000"/>
                <a:gd name="connsiteX35" fmla="*/ 9331 w 10000"/>
                <a:gd name="connsiteY35" fmla="*/ 6564 h 10000"/>
                <a:gd name="connsiteX36" fmla="*/ 9492 w 10000"/>
                <a:gd name="connsiteY36" fmla="*/ 6755 h 10000"/>
                <a:gd name="connsiteX37" fmla="*/ 9545 w 10000"/>
                <a:gd name="connsiteY37" fmla="*/ 7253 h 10000"/>
                <a:gd name="connsiteX38" fmla="*/ 9911 w 10000"/>
                <a:gd name="connsiteY38" fmla="*/ 7995 h 10000"/>
                <a:gd name="connsiteX39" fmla="*/ 9991 w 10000"/>
                <a:gd name="connsiteY39" fmla="*/ 8759 h 10000"/>
                <a:gd name="connsiteX40" fmla="*/ 10000 w 10000"/>
                <a:gd name="connsiteY40"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8445 w 10000"/>
                <a:gd name="connsiteY27" fmla="*/ 4782 h 10000"/>
                <a:gd name="connsiteX28" fmla="*/ 8743 w 10000"/>
                <a:gd name="connsiteY28" fmla="*/ 4868 h 10000"/>
                <a:gd name="connsiteX29" fmla="*/ 8868 w 10000"/>
                <a:gd name="connsiteY29" fmla="*/ 5270 h 10000"/>
                <a:gd name="connsiteX30" fmla="*/ 8939 w 10000"/>
                <a:gd name="connsiteY30" fmla="*/ 5313 h 10000"/>
                <a:gd name="connsiteX31" fmla="*/ 9022 w 10000"/>
                <a:gd name="connsiteY31" fmla="*/ 5736 h 10000"/>
                <a:gd name="connsiteX32" fmla="*/ 9117 w 10000"/>
                <a:gd name="connsiteY32" fmla="*/ 5938 h 10000"/>
                <a:gd name="connsiteX33" fmla="*/ 9248 w 10000"/>
                <a:gd name="connsiteY33" fmla="*/ 6151 h 10000"/>
                <a:gd name="connsiteX34" fmla="*/ 9331 w 10000"/>
                <a:gd name="connsiteY34" fmla="*/ 6564 h 10000"/>
                <a:gd name="connsiteX35" fmla="*/ 9492 w 10000"/>
                <a:gd name="connsiteY35" fmla="*/ 6755 h 10000"/>
                <a:gd name="connsiteX36" fmla="*/ 9545 w 10000"/>
                <a:gd name="connsiteY36" fmla="*/ 7253 h 10000"/>
                <a:gd name="connsiteX37" fmla="*/ 9911 w 10000"/>
                <a:gd name="connsiteY37" fmla="*/ 7995 h 10000"/>
                <a:gd name="connsiteX38" fmla="*/ 9991 w 10000"/>
                <a:gd name="connsiteY38" fmla="*/ 8759 h 10000"/>
                <a:gd name="connsiteX39" fmla="*/ 10000 w 10000"/>
                <a:gd name="connsiteY39"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8743 w 10000"/>
                <a:gd name="connsiteY27" fmla="*/ 4868 h 10000"/>
                <a:gd name="connsiteX28" fmla="*/ 8868 w 10000"/>
                <a:gd name="connsiteY28" fmla="*/ 5270 h 10000"/>
                <a:gd name="connsiteX29" fmla="*/ 8939 w 10000"/>
                <a:gd name="connsiteY29" fmla="*/ 5313 h 10000"/>
                <a:gd name="connsiteX30" fmla="*/ 9022 w 10000"/>
                <a:gd name="connsiteY30" fmla="*/ 5736 h 10000"/>
                <a:gd name="connsiteX31" fmla="*/ 9117 w 10000"/>
                <a:gd name="connsiteY31" fmla="*/ 5938 h 10000"/>
                <a:gd name="connsiteX32" fmla="*/ 9248 w 10000"/>
                <a:gd name="connsiteY32" fmla="*/ 6151 h 10000"/>
                <a:gd name="connsiteX33" fmla="*/ 9331 w 10000"/>
                <a:gd name="connsiteY33" fmla="*/ 6564 h 10000"/>
                <a:gd name="connsiteX34" fmla="*/ 9492 w 10000"/>
                <a:gd name="connsiteY34" fmla="*/ 6755 h 10000"/>
                <a:gd name="connsiteX35" fmla="*/ 9545 w 10000"/>
                <a:gd name="connsiteY35" fmla="*/ 7253 h 10000"/>
                <a:gd name="connsiteX36" fmla="*/ 9911 w 10000"/>
                <a:gd name="connsiteY36" fmla="*/ 7995 h 10000"/>
                <a:gd name="connsiteX37" fmla="*/ 9991 w 10000"/>
                <a:gd name="connsiteY37" fmla="*/ 8759 h 10000"/>
                <a:gd name="connsiteX38" fmla="*/ 10000 w 10000"/>
                <a:gd name="connsiteY38"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8868 w 10000"/>
                <a:gd name="connsiteY27" fmla="*/ 5270 h 10000"/>
                <a:gd name="connsiteX28" fmla="*/ 8939 w 10000"/>
                <a:gd name="connsiteY28" fmla="*/ 5313 h 10000"/>
                <a:gd name="connsiteX29" fmla="*/ 9022 w 10000"/>
                <a:gd name="connsiteY29" fmla="*/ 5736 h 10000"/>
                <a:gd name="connsiteX30" fmla="*/ 9117 w 10000"/>
                <a:gd name="connsiteY30" fmla="*/ 5938 h 10000"/>
                <a:gd name="connsiteX31" fmla="*/ 9248 w 10000"/>
                <a:gd name="connsiteY31" fmla="*/ 6151 h 10000"/>
                <a:gd name="connsiteX32" fmla="*/ 9331 w 10000"/>
                <a:gd name="connsiteY32" fmla="*/ 6564 h 10000"/>
                <a:gd name="connsiteX33" fmla="*/ 9492 w 10000"/>
                <a:gd name="connsiteY33" fmla="*/ 6755 h 10000"/>
                <a:gd name="connsiteX34" fmla="*/ 9545 w 10000"/>
                <a:gd name="connsiteY34" fmla="*/ 7253 h 10000"/>
                <a:gd name="connsiteX35" fmla="*/ 9911 w 10000"/>
                <a:gd name="connsiteY35" fmla="*/ 7995 h 10000"/>
                <a:gd name="connsiteX36" fmla="*/ 9991 w 10000"/>
                <a:gd name="connsiteY36" fmla="*/ 8759 h 10000"/>
                <a:gd name="connsiteX37" fmla="*/ 10000 w 10000"/>
                <a:gd name="connsiteY37"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5921 w 10000"/>
                <a:gd name="connsiteY27" fmla="*/ 5059 h 10000"/>
                <a:gd name="connsiteX28" fmla="*/ 8939 w 10000"/>
                <a:gd name="connsiteY28" fmla="*/ 5313 h 10000"/>
                <a:gd name="connsiteX29" fmla="*/ 9022 w 10000"/>
                <a:gd name="connsiteY29" fmla="*/ 5736 h 10000"/>
                <a:gd name="connsiteX30" fmla="*/ 9117 w 10000"/>
                <a:gd name="connsiteY30" fmla="*/ 5938 h 10000"/>
                <a:gd name="connsiteX31" fmla="*/ 9248 w 10000"/>
                <a:gd name="connsiteY31" fmla="*/ 6151 h 10000"/>
                <a:gd name="connsiteX32" fmla="*/ 9331 w 10000"/>
                <a:gd name="connsiteY32" fmla="*/ 6564 h 10000"/>
                <a:gd name="connsiteX33" fmla="*/ 9492 w 10000"/>
                <a:gd name="connsiteY33" fmla="*/ 6755 h 10000"/>
                <a:gd name="connsiteX34" fmla="*/ 9545 w 10000"/>
                <a:gd name="connsiteY34" fmla="*/ 7253 h 10000"/>
                <a:gd name="connsiteX35" fmla="*/ 9911 w 10000"/>
                <a:gd name="connsiteY35" fmla="*/ 7995 h 10000"/>
                <a:gd name="connsiteX36" fmla="*/ 9991 w 10000"/>
                <a:gd name="connsiteY36" fmla="*/ 8759 h 10000"/>
                <a:gd name="connsiteX37" fmla="*/ 10000 w 10000"/>
                <a:gd name="connsiteY37"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8939 w 10000"/>
                <a:gd name="connsiteY27" fmla="*/ 5313 h 10000"/>
                <a:gd name="connsiteX28" fmla="*/ 9022 w 10000"/>
                <a:gd name="connsiteY28" fmla="*/ 5736 h 10000"/>
                <a:gd name="connsiteX29" fmla="*/ 9117 w 10000"/>
                <a:gd name="connsiteY29" fmla="*/ 5938 h 10000"/>
                <a:gd name="connsiteX30" fmla="*/ 9248 w 10000"/>
                <a:gd name="connsiteY30" fmla="*/ 6151 h 10000"/>
                <a:gd name="connsiteX31" fmla="*/ 9331 w 10000"/>
                <a:gd name="connsiteY31" fmla="*/ 6564 h 10000"/>
                <a:gd name="connsiteX32" fmla="*/ 9492 w 10000"/>
                <a:gd name="connsiteY32" fmla="*/ 6755 h 10000"/>
                <a:gd name="connsiteX33" fmla="*/ 9545 w 10000"/>
                <a:gd name="connsiteY33" fmla="*/ 7253 h 10000"/>
                <a:gd name="connsiteX34" fmla="*/ 9911 w 10000"/>
                <a:gd name="connsiteY34" fmla="*/ 7995 h 10000"/>
                <a:gd name="connsiteX35" fmla="*/ 9991 w 10000"/>
                <a:gd name="connsiteY35" fmla="*/ 8759 h 10000"/>
                <a:gd name="connsiteX36" fmla="*/ 10000 w 10000"/>
                <a:gd name="connsiteY36"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9022 w 10000"/>
                <a:gd name="connsiteY27" fmla="*/ 5736 h 10000"/>
                <a:gd name="connsiteX28" fmla="*/ 9117 w 10000"/>
                <a:gd name="connsiteY28" fmla="*/ 5938 h 10000"/>
                <a:gd name="connsiteX29" fmla="*/ 9248 w 10000"/>
                <a:gd name="connsiteY29" fmla="*/ 6151 h 10000"/>
                <a:gd name="connsiteX30" fmla="*/ 9331 w 10000"/>
                <a:gd name="connsiteY30" fmla="*/ 6564 h 10000"/>
                <a:gd name="connsiteX31" fmla="*/ 9492 w 10000"/>
                <a:gd name="connsiteY31" fmla="*/ 6755 h 10000"/>
                <a:gd name="connsiteX32" fmla="*/ 9545 w 10000"/>
                <a:gd name="connsiteY32" fmla="*/ 7253 h 10000"/>
                <a:gd name="connsiteX33" fmla="*/ 9911 w 10000"/>
                <a:gd name="connsiteY33" fmla="*/ 7995 h 10000"/>
                <a:gd name="connsiteX34" fmla="*/ 9991 w 10000"/>
                <a:gd name="connsiteY34" fmla="*/ 8759 h 10000"/>
                <a:gd name="connsiteX35" fmla="*/ 10000 w 10000"/>
                <a:gd name="connsiteY35"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9117 w 10000"/>
                <a:gd name="connsiteY27" fmla="*/ 5938 h 10000"/>
                <a:gd name="connsiteX28" fmla="*/ 9248 w 10000"/>
                <a:gd name="connsiteY28" fmla="*/ 6151 h 10000"/>
                <a:gd name="connsiteX29" fmla="*/ 9331 w 10000"/>
                <a:gd name="connsiteY29" fmla="*/ 6564 h 10000"/>
                <a:gd name="connsiteX30" fmla="*/ 9492 w 10000"/>
                <a:gd name="connsiteY30" fmla="*/ 6755 h 10000"/>
                <a:gd name="connsiteX31" fmla="*/ 9545 w 10000"/>
                <a:gd name="connsiteY31" fmla="*/ 7253 h 10000"/>
                <a:gd name="connsiteX32" fmla="*/ 9911 w 10000"/>
                <a:gd name="connsiteY32" fmla="*/ 7995 h 10000"/>
                <a:gd name="connsiteX33" fmla="*/ 9991 w 10000"/>
                <a:gd name="connsiteY33" fmla="*/ 8759 h 10000"/>
                <a:gd name="connsiteX34" fmla="*/ 10000 w 10000"/>
                <a:gd name="connsiteY34"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9248 w 10000"/>
                <a:gd name="connsiteY27" fmla="*/ 6151 h 10000"/>
                <a:gd name="connsiteX28" fmla="*/ 9331 w 10000"/>
                <a:gd name="connsiteY28" fmla="*/ 6564 h 10000"/>
                <a:gd name="connsiteX29" fmla="*/ 9492 w 10000"/>
                <a:gd name="connsiteY29" fmla="*/ 6755 h 10000"/>
                <a:gd name="connsiteX30" fmla="*/ 9545 w 10000"/>
                <a:gd name="connsiteY30" fmla="*/ 7253 h 10000"/>
                <a:gd name="connsiteX31" fmla="*/ 9911 w 10000"/>
                <a:gd name="connsiteY31" fmla="*/ 7995 h 10000"/>
                <a:gd name="connsiteX32" fmla="*/ 9991 w 10000"/>
                <a:gd name="connsiteY32" fmla="*/ 8759 h 10000"/>
                <a:gd name="connsiteX33" fmla="*/ 10000 w 10000"/>
                <a:gd name="connsiteY33"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6387 w 10000"/>
                <a:gd name="connsiteY27" fmla="*/ 3939 h 10000"/>
                <a:gd name="connsiteX28" fmla="*/ 9331 w 10000"/>
                <a:gd name="connsiteY28" fmla="*/ 6564 h 10000"/>
                <a:gd name="connsiteX29" fmla="*/ 9492 w 10000"/>
                <a:gd name="connsiteY29" fmla="*/ 6755 h 10000"/>
                <a:gd name="connsiteX30" fmla="*/ 9545 w 10000"/>
                <a:gd name="connsiteY30" fmla="*/ 7253 h 10000"/>
                <a:gd name="connsiteX31" fmla="*/ 9911 w 10000"/>
                <a:gd name="connsiteY31" fmla="*/ 7995 h 10000"/>
                <a:gd name="connsiteX32" fmla="*/ 9991 w 10000"/>
                <a:gd name="connsiteY32" fmla="*/ 8759 h 10000"/>
                <a:gd name="connsiteX33" fmla="*/ 10000 w 10000"/>
                <a:gd name="connsiteY33"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9331 w 10000"/>
                <a:gd name="connsiteY27" fmla="*/ 6564 h 10000"/>
                <a:gd name="connsiteX28" fmla="*/ 9492 w 10000"/>
                <a:gd name="connsiteY28" fmla="*/ 6755 h 10000"/>
                <a:gd name="connsiteX29" fmla="*/ 9545 w 10000"/>
                <a:gd name="connsiteY29" fmla="*/ 7253 h 10000"/>
                <a:gd name="connsiteX30" fmla="*/ 9911 w 10000"/>
                <a:gd name="connsiteY30" fmla="*/ 7995 h 10000"/>
                <a:gd name="connsiteX31" fmla="*/ 9991 w 10000"/>
                <a:gd name="connsiteY31" fmla="*/ 8759 h 10000"/>
                <a:gd name="connsiteX32" fmla="*/ 10000 w 10000"/>
                <a:gd name="connsiteY32"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9492 w 10000"/>
                <a:gd name="connsiteY27" fmla="*/ 6755 h 10000"/>
                <a:gd name="connsiteX28" fmla="*/ 9545 w 10000"/>
                <a:gd name="connsiteY28" fmla="*/ 7253 h 10000"/>
                <a:gd name="connsiteX29" fmla="*/ 9911 w 10000"/>
                <a:gd name="connsiteY29" fmla="*/ 7995 h 10000"/>
                <a:gd name="connsiteX30" fmla="*/ 9991 w 10000"/>
                <a:gd name="connsiteY30" fmla="*/ 8759 h 10000"/>
                <a:gd name="connsiteX31" fmla="*/ 10000 w 10000"/>
                <a:gd name="connsiteY31"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9545 w 10000"/>
                <a:gd name="connsiteY27" fmla="*/ 7253 h 10000"/>
                <a:gd name="connsiteX28" fmla="*/ 9911 w 10000"/>
                <a:gd name="connsiteY28" fmla="*/ 7995 h 10000"/>
                <a:gd name="connsiteX29" fmla="*/ 9991 w 10000"/>
                <a:gd name="connsiteY29" fmla="*/ 8759 h 10000"/>
                <a:gd name="connsiteX30" fmla="*/ 10000 w 10000"/>
                <a:gd name="connsiteY30"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9911 w 10000"/>
                <a:gd name="connsiteY27" fmla="*/ 7995 h 10000"/>
                <a:gd name="connsiteX28" fmla="*/ 9991 w 10000"/>
                <a:gd name="connsiteY28" fmla="*/ 8759 h 10000"/>
                <a:gd name="connsiteX29" fmla="*/ 10000 w 10000"/>
                <a:gd name="connsiteY29"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9991 w 10000"/>
                <a:gd name="connsiteY27" fmla="*/ 8759 h 10000"/>
                <a:gd name="connsiteX28" fmla="*/ 10000 w 10000"/>
                <a:gd name="connsiteY28" fmla="*/ 10000 h 10000"/>
                <a:gd name="connsiteX0" fmla="*/ 0 w 10000"/>
                <a:gd name="connsiteY0" fmla="*/ 657 h 10000"/>
                <a:gd name="connsiteX1" fmla="*/ 223 w 10000"/>
                <a:gd name="connsiteY1" fmla="*/ 805 h 10000"/>
                <a:gd name="connsiteX2" fmla="*/ 277 w 10000"/>
                <a:gd name="connsiteY2" fmla="*/ 530 h 10000"/>
                <a:gd name="connsiteX3" fmla="*/ 289 w 10000"/>
                <a:gd name="connsiteY3" fmla="*/ 381 h 10000"/>
                <a:gd name="connsiteX4" fmla="*/ 631 w 10000"/>
                <a:gd name="connsiteY4" fmla="*/ 191 h 10000"/>
                <a:gd name="connsiteX5" fmla="*/ 1104 w 10000"/>
                <a:gd name="connsiteY5" fmla="*/ 148 h 10000"/>
                <a:gd name="connsiteX6" fmla="*/ 1168 w 10000"/>
                <a:gd name="connsiteY6" fmla="*/ 96 h 10000"/>
                <a:gd name="connsiteX7" fmla="*/ 1246 w 10000"/>
                <a:gd name="connsiteY7" fmla="*/ 0 h 10000"/>
                <a:gd name="connsiteX8" fmla="*/ 1258 w 10000"/>
                <a:gd name="connsiteY8" fmla="*/ 148 h 10000"/>
                <a:gd name="connsiteX9" fmla="*/ 1403 w 10000"/>
                <a:gd name="connsiteY9" fmla="*/ 329 h 10000"/>
                <a:gd name="connsiteX10" fmla="*/ 1707 w 10000"/>
                <a:gd name="connsiteY10" fmla="*/ 1092 h 10000"/>
                <a:gd name="connsiteX11" fmla="*/ 1903 w 10000"/>
                <a:gd name="connsiteY11" fmla="*/ 1474 h 10000"/>
                <a:gd name="connsiteX12" fmla="*/ 1980 w 10000"/>
                <a:gd name="connsiteY12" fmla="*/ 1654 h 10000"/>
                <a:gd name="connsiteX13" fmla="*/ 2242 w 10000"/>
                <a:gd name="connsiteY13" fmla="*/ 1803 h 10000"/>
                <a:gd name="connsiteX14" fmla="*/ 2387 w 10000"/>
                <a:gd name="connsiteY14" fmla="*/ 2651 h 10000"/>
                <a:gd name="connsiteX15" fmla="*/ 2899 w 10000"/>
                <a:gd name="connsiteY15" fmla="*/ 2747 h 10000"/>
                <a:gd name="connsiteX16" fmla="*/ 3318 w 10000"/>
                <a:gd name="connsiteY16" fmla="*/ 3414 h 10000"/>
                <a:gd name="connsiteX17" fmla="*/ 3502 w 10000"/>
                <a:gd name="connsiteY17" fmla="*/ 3552 h 10000"/>
                <a:gd name="connsiteX18" fmla="*/ 3686 w 10000"/>
                <a:gd name="connsiteY18" fmla="*/ 4115 h 10000"/>
                <a:gd name="connsiteX19" fmla="*/ 3802 w 10000"/>
                <a:gd name="connsiteY19" fmla="*/ 4220 h 10000"/>
                <a:gd name="connsiteX20" fmla="*/ 3882 w 10000"/>
                <a:gd name="connsiteY20" fmla="*/ 4400 h 10000"/>
                <a:gd name="connsiteX21" fmla="*/ 4001 w 10000"/>
                <a:gd name="connsiteY21" fmla="*/ 4496 h 10000"/>
                <a:gd name="connsiteX22" fmla="*/ 4236 w 10000"/>
                <a:gd name="connsiteY22" fmla="*/ 4973 h 10000"/>
                <a:gd name="connsiteX23" fmla="*/ 4382 w 10000"/>
                <a:gd name="connsiteY23" fmla="*/ 5016 h 10000"/>
                <a:gd name="connsiteX24" fmla="*/ 4605 w 10000"/>
                <a:gd name="connsiteY24" fmla="*/ 5016 h 10000"/>
                <a:gd name="connsiteX25" fmla="*/ 4986 w 10000"/>
                <a:gd name="connsiteY25" fmla="*/ 5143 h 10000"/>
                <a:gd name="connsiteX26" fmla="*/ 5286 w 10000"/>
                <a:gd name="connsiteY26" fmla="*/ 5069 h 10000"/>
                <a:gd name="connsiteX27" fmla="*/ 10000 w 10000"/>
                <a:gd name="connsiteY27" fmla="*/ 10000 h 10000"/>
                <a:gd name="connsiteX0" fmla="*/ 0 w 5286"/>
                <a:gd name="connsiteY0" fmla="*/ 657 h 5143"/>
                <a:gd name="connsiteX1" fmla="*/ 223 w 5286"/>
                <a:gd name="connsiteY1" fmla="*/ 805 h 5143"/>
                <a:gd name="connsiteX2" fmla="*/ 277 w 5286"/>
                <a:gd name="connsiteY2" fmla="*/ 530 h 5143"/>
                <a:gd name="connsiteX3" fmla="*/ 289 w 5286"/>
                <a:gd name="connsiteY3" fmla="*/ 381 h 5143"/>
                <a:gd name="connsiteX4" fmla="*/ 631 w 5286"/>
                <a:gd name="connsiteY4" fmla="*/ 191 h 5143"/>
                <a:gd name="connsiteX5" fmla="*/ 1104 w 5286"/>
                <a:gd name="connsiteY5" fmla="*/ 148 h 5143"/>
                <a:gd name="connsiteX6" fmla="*/ 1168 w 5286"/>
                <a:gd name="connsiteY6" fmla="*/ 96 h 5143"/>
                <a:gd name="connsiteX7" fmla="*/ 1246 w 5286"/>
                <a:gd name="connsiteY7" fmla="*/ 0 h 5143"/>
                <a:gd name="connsiteX8" fmla="*/ 1258 w 5286"/>
                <a:gd name="connsiteY8" fmla="*/ 148 h 5143"/>
                <a:gd name="connsiteX9" fmla="*/ 1403 w 5286"/>
                <a:gd name="connsiteY9" fmla="*/ 329 h 5143"/>
                <a:gd name="connsiteX10" fmla="*/ 1707 w 5286"/>
                <a:gd name="connsiteY10" fmla="*/ 1092 h 5143"/>
                <a:gd name="connsiteX11" fmla="*/ 1903 w 5286"/>
                <a:gd name="connsiteY11" fmla="*/ 1474 h 5143"/>
                <a:gd name="connsiteX12" fmla="*/ 1980 w 5286"/>
                <a:gd name="connsiteY12" fmla="*/ 1654 h 5143"/>
                <a:gd name="connsiteX13" fmla="*/ 2242 w 5286"/>
                <a:gd name="connsiteY13" fmla="*/ 1803 h 5143"/>
                <a:gd name="connsiteX14" fmla="*/ 2387 w 5286"/>
                <a:gd name="connsiteY14" fmla="*/ 2651 h 5143"/>
                <a:gd name="connsiteX15" fmla="*/ 2899 w 5286"/>
                <a:gd name="connsiteY15" fmla="*/ 2747 h 5143"/>
                <a:gd name="connsiteX16" fmla="*/ 3318 w 5286"/>
                <a:gd name="connsiteY16" fmla="*/ 3414 h 5143"/>
                <a:gd name="connsiteX17" fmla="*/ 3502 w 5286"/>
                <a:gd name="connsiteY17" fmla="*/ 3552 h 5143"/>
                <a:gd name="connsiteX18" fmla="*/ 3686 w 5286"/>
                <a:gd name="connsiteY18" fmla="*/ 4115 h 5143"/>
                <a:gd name="connsiteX19" fmla="*/ 3802 w 5286"/>
                <a:gd name="connsiteY19" fmla="*/ 4220 h 5143"/>
                <a:gd name="connsiteX20" fmla="*/ 3882 w 5286"/>
                <a:gd name="connsiteY20" fmla="*/ 4400 h 5143"/>
                <a:gd name="connsiteX21" fmla="*/ 4001 w 5286"/>
                <a:gd name="connsiteY21" fmla="*/ 4496 h 5143"/>
                <a:gd name="connsiteX22" fmla="*/ 4236 w 5286"/>
                <a:gd name="connsiteY22" fmla="*/ 4973 h 5143"/>
                <a:gd name="connsiteX23" fmla="*/ 4382 w 5286"/>
                <a:gd name="connsiteY23" fmla="*/ 5016 h 5143"/>
                <a:gd name="connsiteX24" fmla="*/ 4605 w 5286"/>
                <a:gd name="connsiteY24" fmla="*/ 5016 h 5143"/>
                <a:gd name="connsiteX25" fmla="*/ 4986 w 5286"/>
                <a:gd name="connsiteY25" fmla="*/ 5143 h 5143"/>
                <a:gd name="connsiteX26" fmla="*/ 5286 w 5286"/>
                <a:gd name="connsiteY26" fmla="*/ 5069 h 5143"/>
                <a:gd name="connsiteX0" fmla="*/ 0 w 10000"/>
                <a:gd name="connsiteY0" fmla="*/ 1277 h 10000"/>
                <a:gd name="connsiteX1" fmla="*/ 422 w 10000"/>
                <a:gd name="connsiteY1" fmla="*/ 1565 h 10000"/>
                <a:gd name="connsiteX2" fmla="*/ 524 w 10000"/>
                <a:gd name="connsiteY2" fmla="*/ 1031 h 10000"/>
                <a:gd name="connsiteX3" fmla="*/ 547 w 10000"/>
                <a:gd name="connsiteY3" fmla="*/ 741 h 10000"/>
                <a:gd name="connsiteX4" fmla="*/ 1194 w 10000"/>
                <a:gd name="connsiteY4" fmla="*/ 371 h 10000"/>
                <a:gd name="connsiteX5" fmla="*/ 2089 w 10000"/>
                <a:gd name="connsiteY5" fmla="*/ 288 h 10000"/>
                <a:gd name="connsiteX6" fmla="*/ 2210 w 10000"/>
                <a:gd name="connsiteY6" fmla="*/ 187 h 10000"/>
                <a:gd name="connsiteX7" fmla="*/ 2357 w 10000"/>
                <a:gd name="connsiteY7" fmla="*/ 0 h 10000"/>
                <a:gd name="connsiteX8" fmla="*/ 2380 w 10000"/>
                <a:gd name="connsiteY8" fmla="*/ 288 h 10000"/>
                <a:gd name="connsiteX9" fmla="*/ 2654 w 10000"/>
                <a:gd name="connsiteY9" fmla="*/ 640 h 10000"/>
                <a:gd name="connsiteX10" fmla="*/ 3229 w 10000"/>
                <a:gd name="connsiteY10" fmla="*/ 2123 h 10000"/>
                <a:gd name="connsiteX11" fmla="*/ 3600 w 10000"/>
                <a:gd name="connsiteY11" fmla="*/ 2866 h 10000"/>
                <a:gd name="connsiteX12" fmla="*/ 3746 w 10000"/>
                <a:gd name="connsiteY12" fmla="*/ 3216 h 10000"/>
                <a:gd name="connsiteX13" fmla="*/ 4241 w 10000"/>
                <a:gd name="connsiteY13" fmla="*/ 3506 h 10000"/>
                <a:gd name="connsiteX14" fmla="*/ 4516 w 10000"/>
                <a:gd name="connsiteY14" fmla="*/ 5155 h 10000"/>
                <a:gd name="connsiteX15" fmla="*/ 5484 w 10000"/>
                <a:gd name="connsiteY15" fmla="*/ 5341 h 10000"/>
                <a:gd name="connsiteX16" fmla="*/ 6277 w 10000"/>
                <a:gd name="connsiteY16" fmla="*/ 6638 h 10000"/>
                <a:gd name="connsiteX17" fmla="*/ 6625 w 10000"/>
                <a:gd name="connsiteY17" fmla="*/ 6906 h 10000"/>
                <a:gd name="connsiteX18" fmla="*/ 6973 w 10000"/>
                <a:gd name="connsiteY18" fmla="*/ 8001 h 10000"/>
                <a:gd name="connsiteX19" fmla="*/ 7193 w 10000"/>
                <a:gd name="connsiteY19" fmla="*/ 8205 h 10000"/>
                <a:gd name="connsiteX20" fmla="*/ 7344 w 10000"/>
                <a:gd name="connsiteY20" fmla="*/ 8555 h 10000"/>
                <a:gd name="connsiteX21" fmla="*/ 7569 w 10000"/>
                <a:gd name="connsiteY21" fmla="*/ 8742 h 10000"/>
                <a:gd name="connsiteX22" fmla="*/ 8014 w 10000"/>
                <a:gd name="connsiteY22" fmla="*/ 9669 h 10000"/>
                <a:gd name="connsiteX23" fmla="*/ 8290 w 10000"/>
                <a:gd name="connsiteY23" fmla="*/ 9753 h 10000"/>
                <a:gd name="connsiteX24" fmla="*/ 8521 w 10000"/>
                <a:gd name="connsiteY24" fmla="*/ 9753 h 10000"/>
                <a:gd name="connsiteX25" fmla="*/ 9432 w 10000"/>
                <a:gd name="connsiteY25" fmla="*/ 10000 h 10000"/>
                <a:gd name="connsiteX26" fmla="*/ 10000 w 10000"/>
                <a:gd name="connsiteY26" fmla="*/ 9856 h 10000"/>
                <a:gd name="connsiteX0" fmla="*/ 0 w 10000"/>
                <a:gd name="connsiteY0" fmla="*/ 1277 h 10000"/>
                <a:gd name="connsiteX1" fmla="*/ 422 w 10000"/>
                <a:gd name="connsiteY1" fmla="*/ 1565 h 10000"/>
                <a:gd name="connsiteX2" fmla="*/ 524 w 10000"/>
                <a:gd name="connsiteY2" fmla="*/ 1031 h 10000"/>
                <a:gd name="connsiteX3" fmla="*/ 547 w 10000"/>
                <a:gd name="connsiteY3" fmla="*/ 741 h 10000"/>
                <a:gd name="connsiteX4" fmla="*/ 1194 w 10000"/>
                <a:gd name="connsiteY4" fmla="*/ 371 h 10000"/>
                <a:gd name="connsiteX5" fmla="*/ 2089 w 10000"/>
                <a:gd name="connsiteY5" fmla="*/ 288 h 10000"/>
                <a:gd name="connsiteX6" fmla="*/ 2210 w 10000"/>
                <a:gd name="connsiteY6" fmla="*/ 187 h 10000"/>
                <a:gd name="connsiteX7" fmla="*/ 2357 w 10000"/>
                <a:gd name="connsiteY7" fmla="*/ 0 h 10000"/>
                <a:gd name="connsiteX8" fmla="*/ 2380 w 10000"/>
                <a:gd name="connsiteY8" fmla="*/ 288 h 10000"/>
                <a:gd name="connsiteX9" fmla="*/ 2654 w 10000"/>
                <a:gd name="connsiteY9" fmla="*/ 640 h 10000"/>
                <a:gd name="connsiteX10" fmla="*/ 3229 w 10000"/>
                <a:gd name="connsiteY10" fmla="*/ 2123 h 10000"/>
                <a:gd name="connsiteX11" fmla="*/ 3600 w 10000"/>
                <a:gd name="connsiteY11" fmla="*/ 2866 h 10000"/>
                <a:gd name="connsiteX12" fmla="*/ 3746 w 10000"/>
                <a:gd name="connsiteY12" fmla="*/ 3216 h 10000"/>
                <a:gd name="connsiteX13" fmla="*/ 4241 w 10000"/>
                <a:gd name="connsiteY13" fmla="*/ 3506 h 10000"/>
                <a:gd name="connsiteX14" fmla="*/ 4516 w 10000"/>
                <a:gd name="connsiteY14" fmla="*/ 5155 h 10000"/>
                <a:gd name="connsiteX15" fmla="*/ 5484 w 10000"/>
                <a:gd name="connsiteY15" fmla="*/ 5341 h 10000"/>
                <a:gd name="connsiteX16" fmla="*/ 6277 w 10000"/>
                <a:gd name="connsiteY16" fmla="*/ 6638 h 10000"/>
                <a:gd name="connsiteX17" fmla="*/ 6625 w 10000"/>
                <a:gd name="connsiteY17" fmla="*/ 6906 h 10000"/>
                <a:gd name="connsiteX18" fmla="*/ 6973 w 10000"/>
                <a:gd name="connsiteY18" fmla="*/ 8001 h 10000"/>
                <a:gd name="connsiteX19" fmla="*/ 7193 w 10000"/>
                <a:gd name="connsiteY19" fmla="*/ 8205 h 10000"/>
                <a:gd name="connsiteX20" fmla="*/ 7344 w 10000"/>
                <a:gd name="connsiteY20" fmla="*/ 8555 h 10000"/>
                <a:gd name="connsiteX21" fmla="*/ 7569 w 10000"/>
                <a:gd name="connsiteY21" fmla="*/ 8742 h 10000"/>
                <a:gd name="connsiteX22" fmla="*/ 8014 w 10000"/>
                <a:gd name="connsiteY22" fmla="*/ 9669 h 10000"/>
                <a:gd name="connsiteX23" fmla="*/ 8290 w 10000"/>
                <a:gd name="connsiteY23" fmla="*/ 9753 h 10000"/>
                <a:gd name="connsiteX24" fmla="*/ 9432 w 10000"/>
                <a:gd name="connsiteY24" fmla="*/ 10000 h 10000"/>
                <a:gd name="connsiteX25" fmla="*/ 10000 w 10000"/>
                <a:gd name="connsiteY25" fmla="*/ 9856 h 10000"/>
                <a:gd name="connsiteX0" fmla="*/ 0 w 10000"/>
                <a:gd name="connsiteY0" fmla="*/ 1277 h 9856"/>
                <a:gd name="connsiteX1" fmla="*/ 422 w 10000"/>
                <a:gd name="connsiteY1" fmla="*/ 1565 h 9856"/>
                <a:gd name="connsiteX2" fmla="*/ 524 w 10000"/>
                <a:gd name="connsiteY2" fmla="*/ 1031 h 9856"/>
                <a:gd name="connsiteX3" fmla="*/ 547 w 10000"/>
                <a:gd name="connsiteY3" fmla="*/ 741 h 9856"/>
                <a:gd name="connsiteX4" fmla="*/ 1194 w 10000"/>
                <a:gd name="connsiteY4" fmla="*/ 371 h 9856"/>
                <a:gd name="connsiteX5" fmla="*/ 2089 w 10000"/>
                <a:gd name="connsiteY5" fmla="*/ 288 h 9856"/>
                <a:gd name="connsiteX6" fmla="*/ 2210 w 10000"/>
                <a:gd name="connsiteY6" fmla="*/ 187 h 9856"/>
                <a:gd name="connsiteX7" fmla="*/ 2357 w 10000"/>
                <a:gd name="connsiteY7" fmla="*/ 0 h 9856"/>
                <a:gd name="connsiteX8" fmla="*/ 2380 w 10000"/>
                <a:gd name="connsiteY8" fmla="*/ 288 h 9856"/>
                <a:gd name="connsiteX9" fmla="*/ 2654 w 10000"/>
                <a:gd name="connsiteY9" fmla="*/ 640 h 9856"/>
                <a:gd name="connsiteX10" fmla="*/ 3229 w 10000"/>
                <a:gd name="connsiteY10" fmla="*/ 2123 h 9856"/>
                <a:gd name="connsiteX11" fmla="*/ 3600 w 10000"/>
                <a:gd name="connsiteY11" fmla="*/ 2866 h 9856"/>
                <a:gd name="connsiteX12" fmla="*/ 3746 w 10000"/>
                <a:gd name="connsiteY12" fmla="*/ 3216 h 9856"/>
                <a:gd name="connsiteX13" fmla="*/ 4241 w 10000"/>
                <a:gd name="connsiteY13" fmla="*/ 3506 h 9856"/>
                <a:gd name="connsiteX14" fmla="*/ 4516 w 10000"/>
                <a:gd name="connsiteY14" fmla="*/ 5155 h 9856"/>
                <a:gd name="connsiteX15" fmla="*/ 5484 w 10000"/>
                <a:gd name="connsiteY15" fmla="*/ 5341 h 9856"/>
                <a:gd name="connsiteX16" fmla="*/ 6277 w 10000"/>
                <a:gd name="connsiteY16" fmla="*/ 6638 h 9856"/>
                <a:gd name="connsiteX17" fmla="*/ 6625 w 10000"/>
                <a:gd name="connsiteY17" fmla="*/ 6906 h 9856"/>
                <a:gd name="connsiteX18" fmla="*/ 6973 w 10000"/>
                <a:gd name="connsiteY18" fmla="*/ 8001 h 9856"/>
                <a:gd name="connsiteX19" fmla="*/ 7193 w 10000"/>
                <a:gd name="connsiteY19" fmla="*/ 8205 h 9856"/>
                <a:gd name="connsiteX20" fmla="*/ 7344 w 10000"/>
                <a:gd name="connsiteY20" fmla="*/ 8555 h 9856"/>
                <a:gd name="connsiteX21" fmla="*/ 7569 w 10000"/>
                <a:gd name="connsiteY21" fmla="*/ 8742 h 9856"/>
                <a:gd name="connsiteX22" fmla="*/ 8014 w 10000"/>
                <a:gd name="connsiteY22" fmla="*/ 9669 h 9856"/>
                <a:gd name="connsiteX23" fmla="*/ 8290 w 10000"/>
                <a:gd name="connsiteY23" fmla="*/ 9753 h 9856"/>
                <a:gd name="connsiteX24" fmla="*/ 10000 w 10000"/>
                <a:gd name="connsiteY24" fmla="*/ 9856 h 9856"/>
                <a:gd name="connsiteX0" fmla="*/ 0 w 8290"/>
                <a:gd name="connsiteY0" fmla="*/ 1296 h 9895"/>
                <a:gd name="connsiteX1" fmla="*/ 422 w 8290"/>
                <a:gd name="connsiteY1" fmla="*/ 1588 h 9895"/>
                <a:gd name="connsiteX2" fmla="*/ 524 w 8290"/>
                <a:gd name="connsiteY2" fmla="*/ 1046 h 9895"/>
                <a:gd name="connsiteX3" fmla="*/ 547 w 8290"/>
                <a:gd name="connsiteY3" fmla="*/ 752 h 9895"/>
                <a:gd name="connsiteX4" fmla="*/ 1194 w 8290"/>
                <a:gd name="connsiteY4" fmla="*/ 376 h 9895"/>
                <a:gd name="connsiteX5" fmla="*/ 2089 w 8290"/>
                <a:gd name="connsiteY5" fmla="*/ 292 h 9895"/>
                <a:gd name="connsiteX6" fmla="*/ 2210 w 8290"/>
                <a:gd name="connsiteY6" fmla="*/ 190 h 9895"/>
                <a:gd name="connsiteX7" fmla="*/ 2357 w 8290"/>
                <a:gd name="connsiteY7" fmla="*/ 0 h 9895"/>
                <a:gd name="connsiteX8" fmla="*/ 2380 w 8290"/>
                <a:gd name="connsiteY8" fmla="*/ 292 h 9895"/>
                <a:gd name="connsiteX9" fmla="*/ 2654 w 8290"/>
                <a:gd name="connsiteY9" fmla="*/ 649 h 9895"/>
                <a:gd name="connsiteX10" fmla="*/ 3229 w 8290"/>
                <a:gd name="connsiteY10" fmla="*/ 2154 h 9895"/>
                <a:gd name="connsiteX11" fmla="*/ 3600 w 8290"/>
                <a:gd name="connsiteY11" fmla="*/ 2908 h 9895"/>
                <a:gd name="connsiteX12" fmla="*/ 3746 w 8290"/>
                <a:gd name="connsiteY12" fmla="*/ 3263 h 9895"/>
                <a:gd name="connsiteX13" fmla="*/ 4241 w 8290"/>
                <a:gd name="connsiteY13" fmla="*/ 3557 h 9895"/>
                <a:gd name="connsiteX14" fmla="*/ 4516 w 8290"/>
                <a:gd name="connsiteY14" fmla="*/ 5230 h 9895"/>
                <a:gd name="connsiteX15" fmla="*/ 5484 w 8290"/>
                <a:gd name="connsiteY15" fmla="*/ 5419 h 9895"/>
                <a:gd name="connsiteX16" fmla="*/ 6277 w 8290"/>
                <a:gd name="connsiteY16" fmla="*/ 6735 h 9895"/>
                <a:gd name="connsiteX17" fmla="*/ 6625 w 8290"/>
                <a:gd name="connsiteY17" fmla="*/ 7007 h 9895"/>
                <a:gd name="connsiteX18" fmla="*/ 6973 w 8290"/>
                <a:gd name="connsiteY18" fmla="*/ 8118 h 9895"/>
                <a:gd name="connsiteX19" fmla="*/ 7193 w 8290"/>
                <a:gd name="connsiteY19" fmla="*/ 8325 h 9895"/>
                <a:gd name="connsiteX20" fmla="*/ 7344 w 8290"/>
                <a:gd name="connsiteY20" fmla="*/ 8680 h 9895"/>
                <a:gd name="connsiteX21" fmla="*/ 7569 w 8290"/>
                <a:gd name="connsiteY21" fmla="*/ 8870 h 9895"/>
                <a:gd name="connsiteX22" fmla="*/ 8014 w 8290"/>
                <a:gd name="connsiteY22" fmla="*/ 9810 h 9895"/>
                <a:gd name="connsiteX23" fmla="*/ 8290 w 8290"/>
                <a:gd name="connsiteY23" fmla="*/ 9895 h 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90" h="9895">
                  <a:moveTo>
                    <a:pt x="0" y="1296"/>
                  </a:moveTo>
                  <a:cubicBezTo>
                    <a:pt x="344" y="1757"/>
                    <a:pt x="-157" y="1778"/>
                    <a:pt x="422" y="1588"/>
                  </a:cubicBezTo>
                  <a:cubicBezTo>
                    <a:pt x="456" y="1401"/>
                    <a:pt x="490" y="1233"/>
                    <a:pt x="524" y="1046"/>
                  </a:cubicBezTo>
                  <a:cubicBezTo>
                    <a:pt x="541" y="963"/>
                    <a:pt x="528" y="815"/>
                    <a:pt x="547" y="752"/>
                  </a:cubicBezTo>
                  <a:cubicBezTo>
                    <a:pt x="681" y="251"/>
                    <a:pt x="1154" y="376"/>
                    <a:pt x="1194" y="376"/>
                  </a:cubicBezTo>
                  <a:cubicBezTo>
                    <a:pt x="1574" y="-105"/>
                    <a:pt x="1288" y="190"/>
                    <a:pt x="2089" y="292"/>
                  </a:cubicBezTo>
                  <a:cubicBezTo>
                    <a:pt x="2126" y="251"/>
                    <a:pt x="2166" y="251"/>
                    <a:pt x="2210" y="190"/>
                  </a:cubicBezTo>
                  <a:cubicBezTo>
                    <a:pt x="2255" y="146"/>
                    <a:pt x="2357" y="0"/>
                    <a:pt x="2357" y="0"/>
                  </a:cubicBezTo>
                  <a:cubicBezTo>
                    <a:pt x="2369" y="102"/>
                    <a:pt x="2363" y="230"/>
                    <a:pt x="2380" y="292"/>
                  </a:cubicBezTo>
                  <a:cubicBezTo>
                    <a:pt x="2435" y="397"/>
                    <a:pt x="2565" y="438"/>
                    <a:pt x="2654" y="649"/>
                  </a:cubicBezTo>
                  <a:cubicBezTo>
                    <a:pt x="2779" y="1360"/>
                    <a:pt x="3016" y="1882"/>
                    <a:pt x="3229" y="2154"/>
                  </a:cubicBezTo>
                  <a:cubicBezTo>
                    <a:pt x="3313" y="2655"/>
                    <a:pt x="3454" y="2718"/>
                    <a:pt x="3600" y="2908"/>
                  </a:cubicBezTo>
                  <a:cubicBezTo>
                    <a:pt x="3657" y="2991"/>
                    <a:pt x="3695" y="3137"/>
                    <a:pt x="3746" y="3263"/>
                  </a:cubicBezTo>
                  <a:cubicBezTo>
                    <a:pt x="3937" y="3764"/>
                    <a:pt x="3791" y="3451"/>
                    <a:pt x="4241" y="3557"/>
                  </a:cubicBezTo>
                  <a:cubicBezTo>
                    <a:pt x="4336" y="4080"/>
                    <a:pt x="4461" y="4623"/>
                    <a:pt x="4516" y="5230"/>
                  </a:cubicBezTo>
                  <a:cubicBezTo>
                    <a:pt x="4724" y="4957"/>
                    <a:pt x="5271" y="5375"/>
                    <a:pt x="5484" y="5419"/>
                  </a:cubicBezTo>
                  <a:cubicBezTo>
                    <a:pt x="5698" y="6633"/>
                    <a:pt x="5910" y="6633"/>
                    <a:pt x="6277" y="6735"/>
                  </a:cubicBezTo>
                  <a:cubicBezTo>
                    <a:pt x="6396" y="6862"/>
                    <a:pt x="6502" y="6946"/>
                    <a:pt x="6625" y="7007"/>
                  </a:cubicBezTo>
                  <a:cubicBezTo>
                    <a:pt x="6731" y="7282"/>
                    <a:pt x="6839" y="8055"/>
                    <a:pt x="6973" y="8118"/>
                  </a:cubicBezTo>
                  <a:cubicBezTo>
                    <a:pt x="7015" y="8159"/>
                    <a:pt x="7142" y="8201"/>
                    <a:pt x="7193" y="8325"/>
                  </a:cubicBezTo>
                  <a:cubicBezTo>
                    <a:pt x="7249" y="8431"/>
                    <a:pt x="7289" y="8638"/>
                    <a:pt x="7344" y="8680"/>
                  </a:cubicBezTo>
                  <a:cubicBezTo>
                    <a:pt x="7384" y="8702"/>
                    <a:pt x="7514" y="8767"/>
                    <a:pt x="7569" y="8870"/>
                  </a:cubicBezTo>
                  <a:cubicBezTo>
                    <a:pt x="7711" y="9164"/>
                    <a:pt x="7845" y="9747"/>
                    <a:pt x="8014" y="9810"/>
                  </a:cubicBezTo>
                  <a:cubicBezTo>
                    <a:pt x="8104" y="9833"/>
                    <a:pt x="8193" y="9876"/>
                    <a:pt x="8290" y="9895"/>
                  </a:cubicBezTo>
                </a:path>
              </a:pathLst>
            </a:custGeom>
            <a:noFill/>
            <a:ln w="19050" cap="flat" cmpd="sng">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dirty="0">
                <a:solidFill>
                  <a:srgbClr val="000000"/>
                </a:solidFill>
                <a:latin typeface="Arial" pitchFamily="34" charset="0"/>
              </a:endParaRPr>
            </a:p>
          </p:txBody>
        </p:sp>
        <p:sp>
          <p:nvSpPr>
            <p:cNvPr id="127" name="Freeform 298"/>
            <p:cNvSpPr>
              <a:spLocks/>
            </p:cNvSpPr>
            <p:nvPr/>
          </p:nvSpPr>
          <p:spPr bwMode="auto">
            <a:xfrm>
              <a:off x="2689251" y="3132739"/>
              <a:ext cx="333939" cy="243975"/>
            </a:xfrm>
            <a:custGeom>
              <a:avLst/>
              <a:gdLst>
                <a:gd name="T0" fmla="*/ 0 w 210"/>
                <a:gd name="T1" fmla="*/ 0 h 168"/>
                <a:gd name="T2" fmla="*/ 2147483647 w 210"/>
                <a:gd name="T3" fmla="*/ 2147483647 h 168"/>
                <a:gd name="T4" fmla="*/ 2147483647 w 210"/>
                <a:gd name="T5" fmla="*/ 2147483647 h 168"/>
                <a:gd name="T6" fmla="*/ 2147483647 w 210"/>
                <a:gd name="T7" fmla="*/ 2147483647 h 168"/>
                <a:gd name="T8" fmla="*/ 2147483647 w 210"/>
                <a:gd name="T9" fmla="*/ 2147483647 h 168"/>
                <a:gd name="T10" fmla="*/ 2147483647 w 210"/>
                <a:gd name="T11" fmla="*/ 2147483647 h 168"/>
                <a:gd name="T12" fmla="*/ 2147483647 w 210"/>
                <a:gd name="T13" fmla="*/ 2147483647 h 168"/>
                <a:gd name="T14" fmla="*/ 2147483647 w 210"/>
                <a:gd name="T15" fmla="*/ 2147483647 h 168"/>
                <a:gd name="T16" fmla="*/ 0 60000 65536"/>
                <a:gd name="T17" fmla="*/ 0 60000 65536"/>
                <a:gd name="T18" fmla="*/ 0 60000 65536"/>
                <a:gd name="T19" fmla="*/ 0 60000 65536"/>
                <a:gd name="T20" fmla="*/ 0 60000 65536"/>
                <a:gd name="T21" fmla="*/ 0 60000 65536"/>
                <a:gd name="T22" fmla="*/ 0 60000 65536"/>
                <a:gd name="T23" fmla="*/ 0 60000 65536"/>
                <a:gd name="T24" fmla="*/ 0 w 210"/>
                <a:gd name="T25" fmla="*/ 0 h 168"/>
                <a:gd name="T26" fmla="*/ 210 w 210"/>
                <a:gd name="T27" fmla="*/ 168 h 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 h="168">
                  <a:moveTo>
                    <a:pt x="0" y="0"/>
                  </a:moveTo>
                  <a:cubicBezTo>
                    <a:pt x="2" y="14"/>
                    <a:pt x="0" y="29"/>
                    <a:pt x="6" y="42"/>
                  </a:cubicBezTo>
                  <a:cubicBezTo>
                    <a:pt x="11" y="53"/>
                    <a:pt x="58" y="65"/>
                    <a:pt x="60" y="66"/>
                  </a:cubicBezTo>
                  <a:cubicBezTo>
                    <a:pt x="67" y="68"/>
                    <a:pt x="71" y="75"/>
                    <a:pt x="78" y="78"/>
                  </a:cubicBezTo>
                  <a:cubicBezTo>
                    <a:pt x="104" y="89"/>
                    <a:pt x="135" y="101"/>
                    <a:pt x="162" y="108"/>
                  </a:cubicBezTo>
                  <a:cubicBezTo>
                    <a:pt x="164" y="122"/>
                    <a:pt x="160" y="139"/>
                    <a:pt x="168" y="150"/>
                  </a:cubicBezTo>
                  <a:cubicBezTo>
                    <a:pt x="174" y="158"/>
                    <a:pt x="189" y="152"/>
                    <a:pt x="198" y="156"/>
                  </a:cubicBezTo>
                  <a:cubicBezTo>
                    <a:pt x="203" y="158"/>
                    <a:pt x="206" y="164"/>
                    <a:pt x="210" y="168"/>
                  </a:cubicBezTo>
                </a:path>
              </a:pathLst>
            </a:custGeom>
            <a:noFill/>
            <a:ln w="19050" cap="flat" cmpd="sng">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dirty="0">
                <a:solidFill>
                  <a:srgbClr val="000000"/>
                </a:solidFill>
                <a:latin typeface="Arial" pitchFamily="34" charset="0"/>
              </a:endParaRPr>
            </a:p>
          </p:txBody>
        </p:sp>
        <p:sp>
          <p:nvSpPr>
            <p:cNvPr id="128" name="Freeform 303"/>
            <p:cNvSpPr>
              <a:spLocks/>
            </p:cNvSpPr>
            <p:nvPr/>
          </p:nvSpPr>
          <p:spPr bwMode="auto">
            <a:xfrm>
              <a:off x="2392312" y="2828931"/>
              <a:ext cx="158975" cy="589203"/>
            </a:xfrm>
            <a:custGeom>
              <a:avLst/>
              <a:gdLst>
                <a:gd name="T0" fmla="*/ 2147483647 w 129"/>
                <a:gd name="T1" fmla="*/ 0 h 372"/>
                <a:gd name="T2" fmla="*/ 2147483647 w 129"/>
                <a:gd name="T3" fmla="*/ 2147483647 h 372"/>
                <a:gd name="T4" fmla="*/ 2147483647 w 129"/>
                <a:gd name="T5" fmla="*/ 2147483647 h 372"/>
                <a:gd name="T6" fmla="*/ 2147483647 w 129"/>
                <a:gd name="T7" fmla="*/ 2147483647 h 372"/>
                <a:gd name="T8" fmla="*/ 2147483647 w 129"/>
                <a:gd name="T9" fmla="*/ 2147483647 h 372"/>
                <a:gd name="T10" fmla="*/ 2147483647 w 129"/>
                <a:gd name="T11" fmla="*/ 2147483647 h 372"/>
                <a:gd name="T12" fmla="*/ 2147483647 w 129"/>
                <a:gd name="T13" fmla="*/ 2147483647 h 372"/>
                <a:gd name="T14" fmla="*/ 2147483647 w 129"/>
                <a:gd name="T15" fmla="*/ 2147483647 h 372"/>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372"/>
                <a:gd name="T26" fmla="*/ 129 w 129"/>
                <a:gd name="T27" fmla="*/ 372 h 372"/>
                <a:gd name="connsiteX0" fmla="*/ 7912 w 10599"/>
                <a:gd name="connsiteY0" fmla="*/ 0 h 10000"/>
                <a:gd name="connsiteX1" fmla="*/ 4191 w 10599"/>
                <a:gd name="connsiteY1" fmla="*/ 323 h 10000"/>
                <a:gd name="connsiteX2" fmla="*/ 3726 w 10599"/>
                <a:gd name="connsiteY2" fmla="*/ 806 h 10000"/>
                <a:gd name="connsiteX3" fmla="*/ 2331 w 10599"/>
                <a:gd name="connsiteY3" fmla="*/ 1129 h 10000"/>
                <a:gd name="connsiteX4" fmla="*/ 3726 w 10599"/>
                <a:gd name="connsiteY4" fmla="*/ 3871 h 10000"/>
                <a:gd name="connsiteX5" fmla="*/ 1865 w 10599"/>
                <a:gd name="connsiteY5" fmla="*/ 5000 h 10000"/>
                <a:gd name="connsiteX6" fmla="*/ 5 w 10599"/>
                <a:gd name="connsiteY6" fmla="*/ 5968 h 10000"/>
                <a:gd name="connsiteX7" fmla="*/ 10595 w 10599"/>
                <a:gd name="connsiteY7" fmla="*/ 9451 h 10000"/>
                <a:gd name="connsiteX8" fmla="*/ 1400 w 10599"/>
                <a:gd name="connsiteY8" fmla="*/ 10000 h 10000"/>
                <a:gd name="connsiteX0" fmla="*/ 7912 w 10600"/>
                <a:gd name="connsiteY0" fmla="*/ 0 h 12658"/>
                <a:gd name="connsiteX1" fmla="*/ 4191 w 10600"/>
                <a:gd name="connsiteY1" fmla="*/ 323 h 12658"/>
                <a:gd name="connsiteX2" fmla="*/ 3726 w 10600"/>
                <a:gd name="connsiteY2" fmla="*/ 806 h 12658"/>
                <a:gd name="connsiteX3" fmla="*/ 2331 w 10600"/>
                <a:gd name="connsiteY3" fmla="*/ 1129 h 12658"/>
                <a:gd name="connsiteX4" fmla="*/ 3726 w 10600"/>
                <a:gd name="connsiteY4" fmla="*/ 3871 h 12658"/>
                <a:gd name="connsiteX5" fmla="*/ 1865 w 10600"/>
                <a:gd name="connsiteY5" fmla="*/ 5000 h 12658"/>
                <a:gd name="connsiteX6" fmla="*/ 5 w 10600"/>
                <a:gd name="connsiteY6" fmla="*/ 5968 h 12658"/>
                <a:gd name="connsiteX7" fmla="*/ 10595 w 10600"/>
                <a:gd name="connsiteY7" fmla="*/ 9451 h 12658"/>
                <a:gd name="connsiteX8" fmla="*/ 3229 w 10600"/>
                <a:gd name="connsiteY8" fmla="*/ 12658 h 12658"/>
                <a:gd name="connsiteX0" fmla="*/ 7911 w 13890"/>
                <a:gd name="connsiteY0" fmla="*/ 0 h 12658"/>
                <a:gd name="connsiteX1" fmla="*/ 4190 w 13890"/>
                <a:gd name="connsiteY1" fmla="*/ 323 h 12658"/>
                <a:gd name="connsiteX2" fmla="*/ 3725 w 13890"/>
                <a:gd name="connsiteY2" fmla="*/ 806 h 12658"/>
                <a:gd name="connsiteX3" fmla="*/ 2330 w 13890"/>
                <a:gd name="connsiteY3" fmla="*/ 1129 h 12658"/>
                <a:gd name="connsiteX4" fmla="*/ 3725 w 13890"/>
                <a:gd name="connsiteY4" fmla="*/ 3871 h 12658"/>
                <a:gd name="connsiteX5" fmla="*/ 1864 w 13890"/>
                <a:gd name="connsiteY5" fmla="*/ 5000 h 12658"/>
                <a:gd name="connsiteX6" fmla="*/ 4 w 13890"/>
                <a:gd name="connsiteY6" fmla="*/ 5968 h 12658"/>
                <a:gd name="connsiteX7" fmla="*/ 13887 w 13890"/>
                <a:gd name="connsiteY7" fmla="*/ 10210 h 12658"/>
                <a:gd name="connsiteX8" fmla="*/ 3228 w 13890"/>
                <a:gd name="connsiteY8" fmla="*/ 12658 h 12658"/>
                <a:gd name="connsiteX0" fmla="*/ 7911 w 14109"/>
                <a:gd name="connsiteY0" fmla="*/ 0 h 12658"/>
                <a:gd name="connsiteX1" fmla="*/ 4190 w 14109"/>
                <a:gd name="connsiteY1" fmla="*/ 323 h 12658"/>
                <a:gd name="connsiteX2" fmla="*/ 3725 w 14109"/>
                <a:gd name="connsiteY2" fmla="*/ 806 h 12658"/>
                <a:gd name="connsiteX3" fmla="*/ 2330 w 14109"/>
                <a:gd name="connsiteY3" fmla="*/ 1129 h 12658"/>
                <a:gd name="connsiteX4" fmla="*/ 3725 w 14109"/>
                <a:gd name="connsiteY4" fmla="*/ 3871 h 12658"/>
                <a:gd name="connsiteX5" fmla="*/ 1864 w 14109"/>
                <a:gd name="connsiteY5" fmla="*/ 5000 h 12658"/>
                <a:gd name="connsiteX6" fmla="*/ 4 w 14109"/>
                <a:gd name="connsiteY6" fmla="*/ 5968 h 12658"/>
                <a:gd name="connsiteX7" fmla="*/ 13887 w 14109"/>
                <a:gd name="connsiteY7" fmla="*/ 10210 h 12658"/>
                <a:gd name="connsiteX8" fmla="*/ 8399 w 14109"/>
                <a:gd name="connsiteY8" fmla="*/ 11983 h 12658"/>
                <a:gd name="connsiteX9" fmla="*/ 3228 w 14109"/>
                <a:gd name="connsiteY9" fmla="*/ 12658 h 12658"/>
                <a:gd name="connsiteX0" fmla="*/ 6106 w 12304"/>
                <a:gd name="connsiteY0" fmla="*/ 0 h 12658"/>
                <a:gd name="connsiteX1" fmla="*/ 2385 w 12304"/>
                <a:gd name="connsiteY1" fmla="*/ 323 h 12658"/>
                <a:gd name="connsiteX2" fmla="*/ 1920 w 12304"/>
                <a:gd name="connsiteY2" fmla="*/ 806 h 12658"/>
                <a:gd name="connsiteX3" fmla="*/ 525 w 12304"/>
                <a:gd name="connsiteY3" fmla="*/ 1129 h 12658"/>
                <a:gd name="connsiteX4" fmla="*/ 1920 w 12304"/>
                <a:gd name="connsiteY4" fmla="*/ 3871 h 12658"/>
                <a:gd name="connsiteX5" fmla="*/ 59 w 12304"/>
                <a:gd name="connsiteY5" fmla="*/ 5000 h 12658"/>
                <a:gd name="connsiteX6" fmla="*/ 5150 w 12304"/>
                <a:gd name="connsiteY6" fmla="*/ 6727 h 12658"/>
                <a:gd name="connsiteX7" fmla="*/ 12082 w 12304"/>
                <a:gd name="connsiteY7" fmla="*/ 10210 h 12658"/>
                <a:gd name="connsiteX8" fmla="*/ 6594 w 12304"/>
                <a:gd name="connsiteY8" fmla="*/ 11983 h 12658"/>
                <a:gd name="connsiteX9" fmla="*/ 1423 w 12304"/>
                <a:gd name="connsiteY9" fmla="*/ 12658 h 12658"/>
                <a:gd name="connsiteX0" fmla="*/ 5581 w 11779"/>
                <a:gd name="connsiteY0" fmla="*/ 0 h 12658"/>
                <a:gd name="connsiteX1" fmla="*/ 1860 w 11779"/>
                <a:gd name="connsiteY1" fmla="*/ 323 h 12658"/>
                <a:gd name="connsiteX2" fmla="*/ 1395 w 11779"/>
                <a:gd name="connsiteY2" fmla="*/ 806 h 12658"/>
                <a:gd name="connsiteX3" fmla="*/ 0 w 11779"/>
                <a:gd name="connsiteY3" fmla="*/ 1129 h 12658"/>
                <a:gd name="connsiteX4" fmla="*/ 1395 w 11779"/>
                <a:gd name="connsiteY4" fmla="*/ 3871 h 12658"/>
                <a:gd name="connsiteX5" fmla="*/ 5753 w 11779"/>
                <a:gd name="connsiteY5" fmla="*/ 4620 h 12658"/>
                <a:gd name="connsiteX6" fmla="*/ 4625 w 11779"/>
                <a:gd name="connsiteY6" fmla="*/ 6727 h 12658"/>
                <a:gd name="connsiteX7" fmla="*/ 11557 w 11779"/>
                <a:gd name="connsiteY7" fmla="*/ 10210 h 12658"/>
                <a:gd name="connsiteX8" fmla="*/ 6069 w 11779"/>
                <a:gd name="connsiteY8" fmla="*/ 11983 h 12658"/>
                <a:gd name="connsiteX9" fmla="*/ 898 w 11779"/>
                <a:gd name="connsiteY9" fmla="*/ 12658 h 12658"/>
                <a:gd name="connsiteX0" fmla="*/ 5581 w 11779"/>
                <a:gd name="connsiteY0" fmla="*/ 0 h 12658"/>
                <a:gd name="connsiteX1" fmla="*/ 1860 w 11779"/>
                <a:gd name="connsiteY1" fmla="*/ 323 h 12658"/>
                <a:gd name="connsiteX2" fmla="*/ 1395 w 11779"/>
                <a:gd name="connsiteY2" fmla="*/ 806 h 12658"/>
                <a:gd name="connsiteX3" fmla="*/ 0 w 11779"/>
                <a:gd name="connsiteY3" fmla="*/ 1129 h 12658"/>
                <a:gd name="connsiteX4" fmla="*/ 7614 w 11779"/>
                <a:gd name="connsiteY4" fmla="*/ 2479 h 12658"/>
                <a:gd name="connsiteX5" fmla="*/ 5753 w 11779"/>
                <a:gd name="connsiteY5" fmla="*/ 4620 h 12658"/>
                <a:gd name="connsiteX6" fmla="*/ 4625 w 11779"/>
                <a:gd name="connsiteY6" fmla="*/ 6727 h 12658"/>
                <a:gd name="connsiteX7" fmla="*/ 11557 w 11779"/>
                <a:gd name="connsiteY7" fmla="*/ 10210 h 12658"/>
                <a:gd name="connsiteX8" fmla="*/ 6069 w 11779"/>
                <a:gd name="connsiteY8" fmla="*/ 11983 h 12658"/>
                <a:gd name="connsiteX9" fmla="*/ 898 w 11779"/>
                <a:gd name="connsiteY9" fmla="*/ 12658 h 12658"/>
                <a:gd name="connsiteX0" fmla="*/ 5581 w 11779"/>
                <a:gd name="connsiteY0" fmla="*/ 0 h 12658"/>
                <a:gd name="connsiteX1" fmla="*/ 1860 w 11779"/>
                <a:gd name="connsiteY1" fmla="*/ 323 h 12658"/>
                <a:gd name="connsiteX2" fmla="*/ 5785 w 11779"/>
                <a:gd name="connsiteY2" fmla="*/ 553 h 12658"/>
                <a:gd name="connsiteX3" fmla="*/ 0 w 11779"/>
                <a:gd name="connsiteY3" fmla="*/ 1129 h 12658"/>
                <a:gd name="connsiteX4" fmla="*/ 7614 w 11779"/>
                <a:gd name="connsiteY4" fmla="*/ 2479 h 12658"/>
                <a:gd name="connsiteX5" fmla="*/ 5753 w 11779"/>
                <a:gd name="connsiteY5" fmla="*/ 4620 h 12658"/>
                <a:gd name="connsiteX6" fmla="*/ 4625 w 11779"/>
                <a:gd name="connsiteY6" fmla="*/ 6727 h 12658"/>
                <a:gd name="connsiteX7" fmla="*/ 11557 w 11779"/>
                <a:gd name="connsiteY7" fmla="*/ 10210 h 12658"/>
                <a:gd name="connsiteX8" fmla="*/ 6069 w 11779"/>
                <a:gd name="connsiteY8" fmla="*/ 11983 h 12658"/>
                <a:gd name="connsiteX9" fmla="*/ 898 w 11779"/>
                <a:gd name="connsiteY9" fmla="*/ 12658 h 12658"/>
                <a:gd name="connsiteX0" fmla="*/ 4683 w 10881"/>
                <a:gd name="connsiteY0" fmla="*/ 0 h 12658"/>
                <a:gd name="connsiteX1" fmla="*/ 962 w 10881"/>
                <a:gd name="connsiteY1" fmla="*/ 323 h 12658"/>
                <a:gd name="connsiteX2" fmla="*/ 4887 w 10881"/>
                <a:gd name="connsiteY2" fmla="*/ 553 h 12658"/>
                <a:gd name="connsiteX3" fmla="*/ 6053 w 10881"/>
                <a:gd name="connsiteY3" fmla="*/ 749 h 12658"/>
                <a:gd name="connsiteX4" fmla="*/ 6716 w 10881"/>
                <a:gd name="connsiteY4" fmla="*/ 2479 h 12658"/>
                <a:gd name="connsiteX5" fmla="*/ 4855 w 10881"/>
                <a:gd name="connsiteY5" fmla="*/ 4620 h 12658"/>
                <a:gd name="connsiteX6" fmla="*/ 3727 w 10881"/>
                <a:gd name="connsiteY6" fmla="*/ 6727 h 12658"/>
                <a:gd name="connsiteX7" fmla="*/ 10659 w 10881"/>
                <a:gd name="connsiteY7" fmla="*/ 10210 h 12658"/>
                <a:gd name="connsiteX8" fmla="*/ 5171 w 10881"/>
                <a:gd name="connsiteY8" fmla="*/ 11983 h 12658"/>
                <a:gd name="connsiteX9" fmla="*/ 0 w 10881"/>
                <a:gd name="connsiteY9" fmla="*/ 12658 h 12658"/>
                <a:gd name="connsiteX0" fmla="*/ 4683 w 10881"/>
                <a:gd name="connsiteY0" fmla="*/ 0 h 12658"/>
                <a:gd name="connsiteX1" fmla="*/ 6816 w 10881"/>
                <a:gd name="connsiteY1" fmla="*/ 196 h 12658"/>
                <a:gd name="connsiteX2" fmla="*/ 4887 w 10881"/>
                <a:gd name="connsiteY2" fmla="*/ 553 h 12658"/>
                <a:gd name="connsiteX3" fmla="*/ 6053 w 10881"/>
                <a:gd name="connsiteY3" fmla="*/ 749 h 12658"/>
                <a:gd name="connsiteX4" fmla="*/ 6716 w 10881"/>
                <a:gd name="connsiteY4" fmla="*/ 2479 h 12658"/>
                <a:gd name="connsiteX5" fmla="*/ 4855 w 10881"/>
                <a:gd name="connsiteY5" fmla="*/ 4620 h 12658"/>
                <a:gd name="connsiteX6" fmla="*/ 3727 w 10881"/>
                <a:gd name="connsiteY6" fmla="*/ 6727 h 12658"/>
                <a:gd name="connsiteX7" fmla="*/ 10659 w 10881"/>
                <a:gd name="connsiteY7" fmla="*/ 10210 h 12658"/>
                <a:gd name="connsiteX8" fmla="*/ 5171 w 10881"/>
                <a:gd name="connsiteY8" fmla="*/ 11983 h 12658"/>
                <a:gd name="connsiteX9" fmla="*/ 0 w 10881"/>
                <a:gd name="connsiteY9" fmla="*/ 12658 h 12658"/>
                <a:gd name="connsiteX0" fmla="*/ 4683 w 10881"/>
                <a:gd name="connsiteY0" fmla="*/ 0 h 12658"/>
                <a:gd name="connsiteX1" fmla="*/ 6816 w 10881"/>
                <a:gd name="connsiteY1" fmla="*/ 196 h 12658"/>
                <a:gd name="connsiteX2" fmla="*/ 4887 w 10881"/>
                <a:gd name="connsiteY2" fmla="*/ 553 h 12658"/>
                <a:gd name="connsiteX3" fmla="*/ 6053 w 10881"/>
                <a:gd name="connsiteY3" fmla="*/ 749 h 12658"/>
                <a:gd name="connsiteX4" fmla="*/ 10009 w 10881"/>
                <a:gd name="connsiteY4" fmla="*/ 2479 h 12658"/>
                <a:gd name="connsiteX5" fmla="*/ 4855 w 10881"/>
                <a:gd name="connsiteY5" fmla="*/ 4620 h 12658"/>
                <a:gd name="connsiteX6" fmla="*/ 3727 w 10881"/>
                <a:gd name="connsiteY6" fmla="*/ 6727 h 12658"/>
                <a:gd name="connsiteX7" fmla="*/ 10659 w 10881"/>
                <a:gd name="connsiteY7" fmla="*/ 10210 h 12658"/>
                <a:gd name="connsiteX8" fmla="*/ 5171 w 10881"/>
                <a:gd name="connsiteY8" fmla="*/ 11983 h 12658"/>
                <a:gd name="connsiteX9" fmla="*/ 0 w 10881"/>
                <a:gd name="connsiteY9" fmla="*/ 12658 h 12658"/>
                <a:gd name="connsiteX0" fmla="*/ 4683 w 10881"/>
                <a:gd name="connsiteY0" fmla="*/ 0 h 12658"/>
                <a:gd name="connsiteX1" fmla="*/ 9377 w 10881"/>
                <a:gd name="connsiteY1" fmla="*/ 69 h 12658"/>
                <a:gd name="connsiteX2" fmla="*/ 4887 w 10881"/>
                <a:gd name="connsiteY2" fmla="*/ 553 h 12658"/>
                <a:gd name="connsiteX3" fmla="*/ 6053 w 10881"/>
                <a:gd name="connsiteY3" fmla="*/ 749 h 12658"/>
                <a:gd name="connsiteX4" fmla="*/ 10009 w 10881"/>
                <a:gd name="connsiteY4" fmla="*/ 2479 h 12658"/>
                <a:gd name="connsiteX5" fmla="*/ 4855 w 10881"/>
                <a:gd name="connsiteY5" fmla="*/ 4620 h 12658"/>
                <a:gd name="connsiteX6" fmla="*/ 3727 w 10881"/>
                <a:gd name="connsiteY6" fmla="*/ 6727 h 12658"/>
                <a:gd name="connsiteX7" fmla="*/ 10659 w 10881"/>
                <a:gd name="connsiteY7" fmla="*/ 10210 h 12658"/>
                <a:gd name="connsiteX8" fmla="*/ 5171 w 10881"/>
                <a:gd name="connsiteY8" fmla="*/ 11983 h 12658"/>
                <a:gd name="connsiteX9" fmla="*/ 0 w 10881"/>
                <a:gd name="connsiteY9" fmla="*/ 12658 h 12658"/>
                <a:gd name="connsiteX0" fmla="*/ 4683 w 10881"/>
                <a:gd name="connsiteY0" fmla="*/ 681 h 13339"/>
                <a:gd name="connsiteX1" fmla="*/ 9377 w 10881"/>
                <a:gd name="connsiteY1" fmla="*/ 750 h 13339"/>
                <a:gd name="connsiteX2" fmla="*/ 7732 w 10881"/>
                <a:gd name="connsiteY2" fmla="*/ 6 h 13339"/>
                <a:gd name="connsiteX3" fmla="*/ 4887 w 10881"/>
                <a:gd name="connsiteY3" fmla="*/ 1234 h 13339"/>
                <a:gd name="connsiteX4" fmla="*/ 6053 w 10881"/>
                <a:gd name="connsiteY4" fmla="*/ 1430 h 13339"/>
                <a:gd name="connsiteX5" fmla="*/ 10009 w 10881"/>
                <a:gd name="connsiteY5" fmla="*/ 3160 h 13339"/>
                <a:gd name="connsiteX6" fmla="*/ 4855 w 10881"/>
                <a:gd name="connsiteY6" fmla="*/ 5301 h 13339"/>
                <a:gd name="connsiteX7" fmla="*/ 3727 w 10881"/>
                <a:gd name="connsiteY7" fmla="*/ 7408 h 13339"/>
                <a:gd name="connsiteX8" fmla="*/ 10659 w 10881"/>
                <a:gd name="connsiteY8" fmla="*/ 10891 h 13339"/>
                <a:gd name="connsiteX9" fmla="*/ 5171 w 10881"/>
                <a:gd name="connsiteY9" fmla="*/ 12664 h 13339"/>
                <a:gd name="connsiteX10" fmla="*/ 0 w 10881"/>
                <a:gd name="connsiteY10" fmla="*/ 13339 h 13339"/>
                <a:gd name="connsiteX0" fmla="*/ 4683 w 10881"/>
                <a:gd name="connsiteY0" fmla="*/ 0 h 12658"/>
                <a:gd name="connsiteX1" fmla="*/ 9377 w 10881"/>
                <a:gd name="connsiteY1" fmla="*/ 69 h 12658"/>
                <a:gd name="connsiteX2" fmla="*/ 7732 w 10881"/>
                <a:gd name="connsiteY2" fmla="*/ 84 h 12658"/>
                <a:gd name="connsiteX3" fmla="*/ 4887 w 10881"/>
                <a:gd name="connsiteY3" fmla="*/ 553 h 12658"/>
                <a:gd name="connsiteX4" fmla="*/ 6053 w 10881"/>
                <a:gd name="connsiteY4" fmla="*/ 749 h 12658"/>
                <a:gd name="connsiteX5" fmla="*/ 10009 w 10881"/>
                <a:gd name="connsiteY5" fmla="*/ 2479 h 12658"/>
                <a:gd name="connsiteX6" fmla="*/ 4855 w 10881"/>
                <a:gd name="connsiteY6" fmla="*/ 4620 h 12658"/>
                <a:gd name="connsiteX7" fmla="*/ 3727 w 10881"/>
                <a:gd name="connsiteY7" fmla="*/ 6727 h 12658"/>
                <a:gd name="connsiteX8" fmla="*/ 10659 w 10881"/>
                <a:gd name="connsiteY8" fmla="*/ 10210 h 12658"/>
                <a:gd name="connsiteX9" fmla="*/ 5171 w 10881"/>
                <a:gd name="connsiteY9" fmla="*/ 11983 h 12658"/>
                <a:gd name="connsiteX10" fmla="*/ 0 w 10881"/>
                <a:gd name="connsiteY10" fmla="*/ 12658 h 12658"/>
                <a:gd name="connsiteX0" fmla="*/ 4683 w 10881"/>
                <a:gd name="connsiteY0" fmla="*/ 0 h 12658"/>
                <a:gd name="connsiteX1" fmla="*/ 7732 w 10881"/>
                <a:gd name="connsiteY1" fmla="*/ 84 h 12658"/>
                <a:gd name="connsiteX2" fmla="*/ 4887 w 10881"/>
                <a:gd name="connsiteY2" fmla="*/ 553 h 12658"/>
                <a:gd name="connsiteX3" fmla="*/ 6053 w 10881"/>
                <a:gd name="connsiteY3" fmla="*/ 749 h 12658"/>
                <a:gd name="connsiteX4" fmla="*/ 10009 w 10881"/>
                <a:gd name="connsiteY4" fmla="*/ 2479 h 12658"/>
                <a:gd name="connsiteX5" fmla="*/ 4855 w 10881"/>
                <a:gd name="connsiteY5" fmla="*/ 4620 h 12658"/>
                <a:gd name="connsiteX6" fmla="*/ 3727 w 10881"/>
                <a:gd name="connsiteY6" fmla="*/ 6727 h 12658"/>
                <a:gd name="connsiteX7" fmla="*/ 10659 w 10881"/>
                <a:gd name="connsiteY7" fmla="*/ 10210 h 12658"/>
                <a:gd name="connsiteX8" fmla="*/ 5171 w 10881"/>
                <a:gd name="connsiteY8" fmla="*/ 11983 h 12658"/>
                <a:gd name="connsiteX9" fmla="*/ 0 w 10881"/>
                <a:gd name="connsiteY9" fmla="*/ 12658 h 12658"/>
                <a:gd name="connsiteX0" fmla="*/ 4683 w 10881"/>
                <a:gd name="connsiteY0" fmla="*/ 0 h 12658"/>
                <a:gd name="connsiteX1" fmla="*/ 4887 w 10881"/>
                <a:gd name="connsiteY1" fmla="*/ 553 h 12658"/>
                <a:gd name="connsiteX2" fmla="*/ 6053 w 10881"/>
                <a:gd name="connsiteY2" fmla="*/ 749 h 12658"/>
                <a:gd name="connsiteX3" fmla="*/ 10009 w 10881"/>
                <a:gd name="connsiteY3" fmla="*/ 2479 h 12658"/>
                <a:gd name="connsiteX4" fmla="*/ 4855 w 10881"/>
                <a:gd name="connsiteY4" fmla="*/ 4620 h 12658"/>
                <a:gd name="connsiteX5" fmla="*/ 3727 w 10881"/>
                <a:gd name="connsiteY5" fmla="*/ 6727 h 12658"/>
                <a:gd name="connsiteX6" fmla="*/ 10659 w 10881"/>
                <a:gd name="connsiteY6" fmla="*/ 10210 h 12658"/>
                <a:gd name="connsiteX7" fmla="*/ 5171 w 10881"/>
                <a:gd name="connsiteY7" fmla="*/ 11983 h 12658"/>
                <a:gd name="connsiteX8" fmla="*/ 0 w 10881"/>
                <a:gd name="connsiteY8" fmla="*/ 12658 h 12658"/>
                <a:gd name="connsiteX0" fmla="*/ 4683 w 10881"/>
                <a:gd name="connsiteY0" fmla="*/ 0 h 12658"/>
                <a:gd name="connsiteX1" fmla="*/ 5985 w 10881"/>
                <a:gd name="connsiteY1" fmla="*/ 300 h 12658"/>
                <a:gd name="connsiteX2" fmla="*/ 6053 w 10881"/>
                <a:gd name="connsiteY2" fmla="*/ 749 h 12658"/>
                <a:gd name="connsiteX3" fmla="*/ 10009 w 10881"/>
                <a:gd name="connsiteY3" fmla="*/ 2479 h 12658"/>
                <a:gd name="connsiteX4" fmla="*/ 4855 w 10881"/>
                <a:gd name="connsiteY4" fmla="*/ 4620 h 12658"/>
                <a:gd name="connsiteX5" fmla="*/ 3727 w 10881"/>
                <a:gd name="connsiteY5" fmla="*/ 6727 h 12658"/>
                <a:gd name="connsiteX6" fmla="*/ 10659 w 10881"/>
                <a:gd name="connsiteY6" fmla="*/ 10210 h 12658"/>
                <a:gd name="connsiteX7" fmla="*/ 5171 w 10881"/>
                <a:gd name="connsiteY7" fmla="*/ 11983 h 12658"/>
                <a:gd name="connsiteX8" fmla="*/ 0 w 10881"/>
                <a:gd name="connsiteY8" fmla="*/ 12658 h 12658"/>
                <a:gd name="connsiteX0" fmla="*/ 4683 w 10881"/>
                <a:gd name="connsiteY0" fmla="*/ 0 h 12658"/>
                <a:gd name="connsiteX1" fmla="*/ 5985 w 10881"/>
                <a:gd name="connsiteY1" fmla="*/ 300 h 12658"/>
                <a:gd name="connsiteX2" fmla="*/ 6053 w 10881"/>
                <a:gd name="connsiteY2" fmla="*/ 243 h 12658"/>
                <a:gd name="connsiteX3" fmla="*/ 10009 w 10881"/>
                <a:gd name="connsiteY3" fmla="*/ 2479 h 12658"/>
                <a:gd name="connsiteX4" fmla="*/ 4855 w 10881"/>
                <a:gd name="connsiteY4" fmla="*/ 4620 h 12658"/>
                <a:gd name="connsiteX5" fmla="*/ 3727 w 10881"/>
                <a:gd name="connsiteY5" fmla="*/ 6727 h 12658"/>
                <a:gd name="connsiteX6" fmla="*/ 10659 w 10881"/>
                <a:gd name="connsiteY6" fmla="*/ 10210 h 12658"/>
                <a:gd name="connsiteX7" fmla="*/ 5171 w 10881"/>
                <a:gd name="connsiteY7" fmla="*/ 11983 h 12658"/>
                <a:gd name="connsiteX8" fmla="*/ 0 w 10881"/>
                <a:gd name="connsiteY8" fmla="*/ 12658 h 12658"/>
                <a:gd name="connsiteX0" fmla="*/ 12366 w 12366"/>
                <a:gd name="connsiteY0" fmla="*/ 0 h 16202"/>
                <a:gd name="connsiteX1" fmla="*/ 5985 w 12366"/>
                <a:gd name="connsiteY1" fmla="*/ 3844 h 16202"/>
                <a:gd name="connsiteX2" fmla="*/ 6053 w 12366"/>
                <a:gd name="connsiteY2" fmla="*/ 3787 h 16202"/>
                <a:gd name="connsiteX3" fmla="*/ 10009 w 12366"/>
                <a:gd name="connsiteY3" fmla="*/ 6023 h 16202"/>
                <a:gd name="connsiteX4" fmla="*/ 4855 w 12366"/>
                <a:gd name="connsiteY4" fmla="*/ 8164 h 16202"/>
                <a:gd name="connsiteX5" fmla="*/ 3727 w 12366"/>
                <a:gd name="connsiteY5" fmla="*/ 10271 h 16202"/>
                <a:gd name="connsiteX6" fmla="*/ 10659 w 12366"/>
                <a:gd name="connsiteY6" fmla="*/ 13754 h 16202"/>
                <a:gd name="connsiteX7" fmla="*/ 5171 w 12366"/>
                <a:gd name="connsiteY7" fmla="*/ 15527 h 16202"/>
                <a:gd name="connsiteX8" fmla="*/ 0 w 12366"/>
                <a:gd name="connsiteY8" fmla="*/ 16202 h 1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6" h="16202">
                  <a:moveTo>
                    <a:pt x="12366" y="0"/>
                  </a:moveTo>
                  <a:cubicBezTo>
                    <a:pt x="12408" y="115"/>
                    <a:pt x="5757" y="3719"/>
                    <a:pt x="5985" y="3844"/>
                  </a:cubicBezTo>
                  <a:cubicBezTo>
                    <a:pt x="5597" y="4006"/>
                    <a:pt x="6518" y="3680"/>
                    <a:pt x="6053" y="3787"/>
                  </a:cubicBezTo>
                  <a:cubicBezTo>
                    <a:pt x="6363" y="4835"/>
                    <a:pt x="9079" y="5082"/>
                    <a:pt x="10009" y="6023"/>
                  </a:cubicBezTo>
                  <a:cubicBezTo>
                    <a:pt x="9234" y="7152"/>
                    <a:pt x="6871" y="7250"/>
                    <a:pt x="4855" y="8164"/>
                  </a:cubicBezTo>
                  <a:cubicBezTo>
                    <a:pt x="4158" y="8460"/>
                    <a:pt x="3727" y="10271"/>
                    <a:pt x="3727" y="10271"/>
                  </a:cubicBezTo>
                  <a:cubicBezTo>
                    <a:pt x="3475" y="10506"/>
                    <a:pt x="10427" y="13082"/>
                    <a:pt x="10659" y="13754"/>
                  </a:cubicBezTo>
                  <a:cubicBezTo>
                    <a:pt x="11997" y="14651"/>
                    <a:pt x="6947" y="15119"/>
                    <a:pt x="5171" y="15527"/>
                  </a:cubicBezTo>
                  <a:cubicBezTo>
                    <a:pt x="3395" y="15935"/>
                    <a:pt x="801" y="15984"/>
                    <a:pt x="0" y="16202"/>
                  </a:cubicBezTo>
                </a:path>
              </a:pathLst>
            </a:custGeom>
            <a:noFill/>
            <a:ln w="19050" cap="flat" cmpd="sng">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dirty="0">
                <a:solidFill>
                  <a:srgbClr val="000000"/>
                </a:solidFill>
                <a:latin typeface="Arial" pitchFamily="34" charset="0"/>
              </a:endParaRPr>
            </a:p>
          </p:txBody>
        </p:sp>
        <p:sp>
          <p:nvSpPr>
            <p:cNvPr id="129" name="Freeform 297"/>
            <p:cNvSpPr>
              <a:spLocks/>
            </p:cNvSpPr>
            <p:nvPr/>
          </p:nvSpPr>
          <p:spPr bwMode="auto">
            <a:xfrm>
              <a:off x="2747258" y="2060173"/>
              <a:ext cx="291609" cy="1307334"/>
            </a:xfrm>
            <a:custGeom>
              <a:avLst/>
              <a:gdLst>
                <a:gd name="T0" fmla="*/ 2147483647 w 252"/>
                <a:gd name="T1" fmla="*/ 0 h 870"/>
                <a:gd name="T2" fmla="*/ 2147483647 w 252"/>
                <a:gd name="T3" fmla="*/ 2147483647 h 870"/>
                <a:gd name="T4" fmla="*/ 2147483647 w 252"/>
                <a:gd name="T5" fmla="*/ 2147483647 h 870"/>
                <a:gd name="T6" fmla="*/ 2147483647 w 252"/>
                <a:gd name="T7" fmla="*/ 2147483647 h 870"/>
                <a:gd name="T8" fmla="*/ 2147483647 w 252"/>
                <a:gd name="T9" fmla="*/ 2147483647 h 870"/>
                <a:gd name="T10" fmla="*/ 2147483647 w 252"/>
                <a:gd name="T11" fmla="*/ 2147483647 h 870"/>
                <a:gd name="T12" fmla="*/ 2147483647 w 252"/>
                <a:gd name="T13" fmla="*/ 2147483647 h 870"/>
                <a:gd name="T14" fmla="*/ 2147483647 w 252"/>
                <a:gd name="T15" fmla="*/ 2147483647 h 870"/>
                <a:gd name="T16" fmla="*/ 2147483647 w 252"/>
                <a:gd name="T17" fmla="*/ 2147483647 h 870"/>
                <a:gd name="T18" fmla="*/ 2147483647 w 252"/>
                <a:gd name="T19" fmla="*/ 2147483647 h 870"/>
                <a:gd name="T20" fmla="*/ 0 w 252"/>
                <a:gd name="T21" fmla="*/ 2147483647 h 870"/>
                <a:gd name="T22" fmla="*/ 2147483647 w 252"/>
                <a:gd name="T23" fmla="*/ 2147483647 h 870"/>
                <a:gd name="T24" fmla="*/ 2147483647 w 252"/>
                <a:gd name="T25" fmla="*/ 2147483647 h 870"/>
                <a:gd name="T26" fmla="*/ 2147483647 w 252"/>
                <a:gd name="T27" fmla="*/ 2147483647 h 870"/>
                <a:gd name="T28" fmla="*/ 2147483647 w 252"/>
                <a:gd name="T29" fmla="*/ 2147483647 h 870"/>
                <a:gd name="T30" fmla="*/ 2147483647 w 252"/>
                <a:gd name="T31" fmla="*/ 2147483647 h 870"/>
                <a:gd name="T32" fmla="*/ 2147483647 w 252"/>
                <a:gd name="T33" fmla="*/ 2147483647 h 870"/>
                <a:gd name="T34" fmla="*/ 2147483647 w 252"/>
                <a:gd name="T35" fmla="*/ 2147483647 h 870"/>
                <a:gd name="T36" fmla="*/ 2147483647 w 252"/>
                <a:gd name="T37" fmla="*/ 2147483647 h 8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2"/>
                <a:gd name="T58" fmla="*/ 0 h 870"/>
                <a:gd name="T59" fmla="*/ 252 w 252"/>
                <a:gd name="T60" fmla="*/ 870 h 8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2" h="870">
                  <a:moveTo>
                    <a:pt x="252" y="0"/>
                  </a:moveTo>
                  <a:cubicBezTo>
                    <a:pt x="232" y="7"/>
                    <a:pt x="198" y="30"/>
                    <a:pt x="198" y="30"/>
                  </a:cubicBezTo>
                  <a:cubicBezTo>
                    <a:pt x="179" y="59"/>
                    <a:pt x="188" y="41"/>
                    <a:pt x="174" y="84"/>
                  </a:cubicBezTo>
                  <a:cubicBezTo>
                    <a:pt x="172" y="90"/>
                    <a:pt x="168" y="102"/>
                    <a:pt x="168" y="102"/>
                  </a:cubicBezTo>
                  <a:cubicBezTo>
                    <a:pt x="166" y="116"/>
                    <a:pt x="168" y="131"/>
                    <a:pt x="162" y="144"/>
                  </a:cubicBezTo>
                  <a:cubicBezTo>
                    <a:pt x="159" y="150"/>
                    <a:pt x="148" y="146"/>
                    <a:pt x="144" y="150"/>
                  </a:cubicBezTo>
                  <a:cubicBezTo>
                    <a:pt x="132" y="162"/>
                    <a:pt x="142" y="185"/>
                    <a:pt x="132" y="198"/>
                  </a:cubicBezTo>
                  <a:cubicBezTo>
                    <a:pt x="123" y="209"/>
                    <a:pt x="96" y="222"/>
                    <a:pt x="96" y="222"/>
                  </a:cubicBezTo>
                  <a:cubicBezTo>
                    <a:pt x="83" y="242"/>
                    <a:pt x="68" y="247"/>
                    <a:pt x="60" y="270"/>
                  </a:cubicBezTo>
                  <a:cubicBezTo>
                    <a:pt x="59" y="286"/>
                    <a:pt x="60" y="335"/>
                    <a:pt x="48" y="360"/>
                  </a:cubicBezTo>
                  <a:cubicBezTo>
                    <a:pt x="38" y="379"/>
                    <a:pt x="0" y="402"/>
                    <a:pt x="0" y="402"/>
                  </a:cubicBezTo>
                  <a:cubicBezTo>
                    <a:pt x="2" y="464"/>
                    <a:pt x="2" y="526"/>
                    <a:pt x="6" y="588"/>
                  </a:cubicBezTo>
                  <a:cubicBezTo>
                    <a:pt x="6" y="594"/>
                    <a:pt x="7" y="602"/>
                    <a:pt x="12" y="606"/>
                  </a:cubicBezTo>
                  <a:cubicBezTo>
                    <a:pt x="42" y="627"/>
                    <a:pt x="104" y="632"/>
                    <a:pt x="138" y="636"/>
                  </a:cubicBezTo>
                  <a:cubicBezTo>
                    <a:pt x="150" y="640"/>
                    <a:pt x="162" y="644"/>
                    <a:pt x="174" y="648"/>
                  </a:cubicBezTo>
                  <a:cubicBezTo>
                    <a:pt x="180" y="650"/>
                    <a:pt x="192" y="654"/>
                    <a:pt x="192" y="654"/>
                  </a:cubicBezTo>
                  <a:cubicBezTo>
                    <a:pt x="203" y="686"/>
                    <a:pt x="211" y="664"/>
                    <a:pt x="222" y="696"/>
                  </a:cubicBezTo>
                  <a:cubicBezTo>
                    <a:pt x="177" y="726"/>
                    <a:pt x="214" y="780"/>
                    <a:pt x="186" y="822"/>
                  </a:cubicBezTo>
                  <a:cubicBezTo>
                    <a:pt x="187" y="828"/>
                    <a:pt x="203" y="870"/>
                    <a:pt x="192" y="870"/>
                  </a:cubicBezTo>
                </a:path>
              </a:pathLst>
            </a:custGeom>
            <a:noFill/>
            <a:ln w="19050" cap="flat" cmpd="sng">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dirty="0">
                <a:solidFill>
                  <a:srgbClr val="000000"/>
                </a:solidFill>
                <a:latin typeface="Arial" pitchFamily="34" charset="0"/>
              </a:endParaRPr>
            </a:p>
          </p:txBody>
        </p:sp>
        <p:sp>
          <p:nvSpPr>
            <p:cNvPr id="130" name="Text Box 56"/>
            <p:cNvSpPr txBox="1">
              <a:spLocks noChangeArrowheads="1"/>
            </p:cNvSpPr>
            <p:nvPr/>
          </p:nvSpPr>
          <p:spPr bwMode="auto">
            <a:xfrm>
              <a:off x="571174" y="4028991"/>
              <a:ext cx="1292643"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081088" eaLnBrk="0" hangingPunct="0">
                <a:defRPr sz="1200">
                  <a:solidFill>
                    <a:schemeClr val="tx1"/>
                  </a:solidFill>
                  <a:latin typeface="Arial" pitchFamily="34" charset="0"/>
                  <a:ea typeface="LF_Kai" pitchFamily="2" charset="-122"/>
                </a:defRPr>
              </a:lvl1pPr>
              <a:lvl2pPr marL="742950" indent="-285750" defTabSz="1081088" eaLnBrk="0" hangingPunct="0">
                <a:defRPr sz="1200">
                  <a:solidFill>
                    <a:schemeClr val="tx1"/>
                  </a:solidFill>
                  <a:latin typeface="Arial" pitchFamily="34" charset="0"/>
                  <a:ea typeface="LF_Kai" pitchFamily="2" charset="-122"/>
                </a:defRPr>
              </a:lvl2pPr>
              <a:lvl3pPr marL="1143000" indent="-228600" defTabSz="1081088" eaLnBrk="0" hangingPunct="0">
                <a:defRPr sz="1200">
                  <a:solidFill>
                    <a:schemeClr val="tx1"/>
                  </a:solidFill>
                  <a:latin typeface="Arial" pitchFamily="34" charset="0"/>
                  <a:ea typeface="LF_Kai" pitchFamily="2" charset="-122"/>
                </a:defRPr>
              </a:lvl3pPr>
              <a:lvl4pPr marL="1600200" indent="-228600" defTabSz="1081088" eaLnBrk="0" hangingPunct="0">
                <a:defRPr sz="1200">
                  <a:solidFill>
                    <a:schemeClr val="tx1"/>
                  </a:solidFill>
                  <a:latin typeface="Arial" pitchFamily="34" charset="0"/>
                  <a:ea typeface="LF_Kai" pitchFamily="2" charset="-122"/>
                </a:defRPr>
              </a:lvl4pPr>
              <a:lvl5pPr marL="2057400" indent="-228600" defTabSz="1081088" eaLnBrk="0" hangingPunct="0">
                <a:defRPr sz="1200">
                  <a:solidFill>
                    <a:schemeClr val="tx1"/>
                  </a:solidFill>
                  <a:latin typeface="Arial" pitchFamily="34" charset="0"/>
                  <a:ea typeface="LF_Kai" pitchFamily="2" charset="-122"/>
                </a:defRPr>
              </a:lvl5pPr>
              <a:lvl6pPr marL="25146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6pPr>
              <a:lvl7pPr marL="29718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7pPr>
              <a:lvl8pPr marL="34290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8pPr>
              <a:lvl9pPr marL="38862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9pPr>
            </a:lstStyle>
            <a:p>
              <a:pPr algn="l" eaLnBrk="1" hangingPunct="1">
                <a:lnSpc>
                  <a:spcPct val="85000"/>
                </a:lnSpc>
              </a:pPr>
              <a:r>
                <a:rPr lang="en-CA" sz="700" b="1" dirty="0" smtClean="0">
                  <a:solidFill>
                    <a:srgbClr val="003369"/>
                  </a:solidFill>
                </a:rPr>
                <a:t>Westshore Terminals</a:t>
              </a:r>
              <a:endParaRPr lang="en-CA" sz="700" b="1" dirty="0">
                <a:solidFill>
                  <a:srgbClr val="003369"/>
                </a:solidFill>
              </a:endParaRPr>
            </a:p>
          </p:txBody>
        </p:sp>
        <p:sp>
          <p:nvSpPr>
            <p:cNvPr id="131" name="Text Box 58"/>
            <p:cNvSpPr txBox="1">
              <a:spLocks noChangeArrowheads="1"/>
            </p:cNvSpPr>
            <p:nvPr/>
          </p:nvSpPr>
          <p:spPr bwMode="auto">
            <a:xfrm>
              <a:off x="590231" y="2574433"/>
              <a:ext cx="1266776"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081088" eaLnBrk="0" hangingPunct="0">
                <a:defRPr sz="1200">
                  <a:solidFill>
                    <a:schemeClr val="tx1"/>
                  </a:solidFill>
                  <a:latin typeface="Arial" pitchFamily="34" charset="0"/>
                  <a:ea typeface="LF_Kai" pitchFamily="2" charset="-122"/>
                </a:defRPr>
              </a:lvl1pPr>
              <a:lvl2pPr marL="742950" indent="-285750" defTabSz="1081088" eaLnBrk="0" hangingPunct="0">
                <a:defRPr sz="1200">
                  <a:solidFill>
                    <a:schemeClr val="tx1"/>
                  </a:solidFill>
                  <a:latin typeface="Arial" pitchFamily="34" charset="0"/>
                  <a:ea typeface="LF_Kai" pitchFamily="2" charset="-122"/>
                </a:defRPr>
              </a:lvl2pPr>
              <a:lvl3pPr marL="1143000" indent="-228600" defTabSz="1081088" eaLnBrk="0" hangingPunct="0">
                <a:defRPr sz="1200">
                  <a:solidFill>
                    <a:schemeClr val="tx1"/>
                  </a:solidFill>
                  <a:latin typeface="Arial" pitchFamily="34" charset="0"/>
                  <a:ea typeface="LF_Kai" pitchFamily="2" charset="-122"/>
                </a:defRPr>
              </a:lvl3pPr>
              <a:lvl4pPr marL="1600200" indent="-228600" defTabSz="1081088" eaLnBrk="0" hangingPunct="0">
                <a:defRPr sz="1200">
                  <a:solidFill>
                    <a:schemeClr val="tx1"/>
                  </a:solidFill>
                  <a:latin typeface="Arial" pitchFamily="34" charset="0"/>
                  <a:ea typeface="LF_Kai" pitchFamily="2" charset="-122"/>
                </a:defRPr>
              </a:lvl4pPr>
              <a:lvl5pPr marL="2057400" indent="-228600" defTabSz="1081088" eaLnBrk="0" hangingPunct="0">
                <a:defRPr sz="1200">
                  <a:solidFill>
                    <a:schemeClr val="tx1"/>
                  </a:solidFill>
                  <a:latin typeface="Arial" pitchFamily="34" charset="0"/>
                  <a:ea typeface="LF_Kai" pitchFamily="2" charset="-122"/>
                </a:defRPr>
              </a:lvl5pPr>
              <a:lvl6pPr marL="25146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6pPr>
              <a:lvl7pPr marL="29718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7pPr>
              <a:lvl8pPr marL="34290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8pPr>
              <a:lvl9pPr marL="38862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9pPr>
            </a:lstStyle>
            <a:p>
              <a:pPr algn="l" eaLnBrk="1" hangingPunct="1">
                <a:lnSpc>
                  <a:spcPct val="85000"/>
                </a:lnSpc>
              </a:pPr>
              <a:r>
                <a:rPr lang="en-CA" sz="700" b="1" dirty="0" smtClean="0">
                  <a:solidFill>
                    <a:srgbClr val="003369"/>
                  </a:solidFill>
                </a:rPr>
                <a:t>Ridley Terminals</a:t>
              </a:r>
              <a:endParaRPr lang="en-CA" sz="700" b="1" dirty="0">
                <a:solidFill>
                  <a:srgbClr val="003369"/>
                </a:solidFill>
              </a:endParaRPr>
            </a:p>
          </p:txBody>
        </p:sp>
        <p:sp>
          <p:nvSpPr>
            <p:cNvPr id="132" name="Text Box 86"/>
            <p:cNvSpPr txBox="1">
              <a:spLocks noChangeArrowheads="1"/>
            </p:cNvSpPr>
            <p:nvPr/>
          </p:nvSpPr>
          <p:spPr bwMode="auto">
            <a:xfrm>
              <a:off x="1157911" y="2771792"/>
              <a:ext cx="373945" cy="22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lvl1pPr defTabSz="1081088" eaLnBrk="0" hangingPunct="0">
                <a:defRPr sz="1200">
                  <a:solidFill>
                    <a:schemeClr val="tx1"/>
                  </a:solidFill>
                  <a:latin typeface="Arial" pitchFamily="34" charset="0"/>
                  <a:ea typeface="LF_Kai" pitchFamily="2" charset="-122"/>
                </a:defRPr>
              </a:lvl1pPr>
              <a:lvl2pPr marL="742950" indent="-285750" defTabSz="1081088" eaLnBrk="0" hangingPunct="0">
                <a:defRPr sz="1200">
                  <a:solidFill>
                    <a:schemeClr val="tx1"/>
                  </a:solidFill>
                  <a:latin typeface="Arial" pitchFamily="34" charset="0"/>
                  <a:ea typeface="LF_Kai" pitchFamily="2" charset="-122"/>
                </a:defRPr>
              </a:lvl2pPr>
              <a:lvl3pPr marL="1143000" indent="-228600" defTabSz="1081088" eaLnBrk="0" hangingPunct="0">
                <a:defRPr sz="1200">
                  <a:solidFill>
                    <a:schemeClr val="tx1"/>
                  </a:solidFill>
                  <a:latin typeface="Arial" pitchFamily="34" charset="0"/>
                  <a:ea typeface="LF_Kai" pitchFamily="2" charset="-122"/>
                </a:defRPr>
              </a:lvl3pPr>
              <a:lvl4pPr marL="1600200" indent="-228600" defTabSz="1081088" eaLnBrk="0" hangingPunct="0">
                <a:defRPr sz="1200">
                  <a:solidFill>
                    <a:schemeClr val="tx1"/>
                  </a:solidFill>
                  <a:latin typeface="Arial" pitchFamily="34" charset="0"/>
                  <a:ea typeface="LF_Kai" pitchFamily="2" charset="-122"/>
                </a:defRPr>
              </a:lvl4pPr>
              <a:lvl5pPr marL="2057400" indent="-228600" defTabSz="1081088" eaLnBrk="0" hangingPunct="0">
                <a:defRPr sz="1200">
                  <a:solidFill>
                    <a:schemeClr val="tx1"/>
                  </a:solidFill>
                  <a:latin typeface="Arial" pitchFamily="34" charset="0"/>
                  <a:ea typeface="LF_Kai" pitchFamily="2" charset="-122"/>
                </a:defRPr>
              </a:lvl5pPr>
              <a:lvl6pPr marL="25146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6pPr>
              <a:lvl7pPr marL="29718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7pPr>
              <a:lvl8pPr marL="34290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8pPr>
              <a:lvl9pPr marL="38862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9pPr>
            </a:lstStyle>
            <a:p>
              <a:pPr eaLnBrk="1" hangingPunct="1">
                <a:spcBef>
                  <a:spcPts val="200"/>
                </a:spcBef>
              </a:pPr>
              <a:r>
                <a:rPr lang="en-CA" sz="700" b="1" dirty="0"/>
                <a:t>PRINCE </a:t>
              </a:r>
              <a:br>
                <a:rPr lang="en-CA" sz="700" b="1" dirty="0"/>
              </a:br>
              <a:r>
                <a:rPr lang="en-CA" sz="700" b="1" dirty="0"/>
                <a:t>RUPERT</a:t>
              </a:r>
            </a:p>
          </p:txBody>
        </p:sp>
        <p:sp>
          <p:nvSpPr>
            <p:cNvPr id="135" name="Text Box 86"/>
            <p:cNvSpPr txBox="1">
              <a:spLocks noChangeArrowheads="1"/>
            </p:cNvSpPr>
            <p:nvPr/>
          </p:nvSpPr>
          <p:spPr bwMode="auto">
            <a:xfrm>
              <a:off x="1931505" y="2014104"/>
              <a:ext cx="653769"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lvl1pPr defTabSz="1081088" eaLnBrk="0" hangingPunct="0">
                <a:defRPr sz="1200">
                  <a:solidFill>
                    <a:schemeClr val="tx1"/>
                  </a:solidFill>
                  <a:latin typeface="Arial" pitchFamily="34" charset="0"/>
                  <a:ea typeface="LF_Kai" pitchFamily="2" charset="-122"/>
                </a:defRPr>
              </a:lvl1pPr>
              <a:lvl2pPr marL="742950" indent="-285750" defTabSz="1081088" eaLnBrk="0" hangingPunct="0">
                <a:defRPr sz="1200">
                  <a:solidFill>
                    <a:schemeClr val="tx1"/>
                  </a:solidFill>
                  <a:latin typeface="Arial" pitchFamily="34" charset="0"/>
                  <a:ea typeface="LF_Kai" pitchFamily="2" charset="-122"/>
                </a:defRPr>
              </a:lvl2pPr>
              <a:lvl3pPr marL="1143000" indent="-228600" defTabSz="1081088" eaLnBrk="0" hangingPunct="0">
                <a:defRPr sz="1200">
                  <a:solidFill>
                    <a:schemeClr val="tx1"/>
                  </a:solidFill>
                  <a:latin typeface="Arial" pitchFamily="34" charset="0"/>
                  <a:ea typeface="LF_Kai" pitchFamily="2" charset="-122"/>
                </a:defRPr>
              </a:lvl3pPr>
              <a:lvl4pPr marL="1600200" indent="-228600" defTabSz="1081088" eaLnBrk="0" hangingPunct="0">
                <a:defRPr sz="1200">
                  <a:solidFill>
                    <a:schemeClr val="tx1"/>
                  </a:solidFill>
                  <a:latin typeface="Arial" pitchFamily="34" charset="0"/>
                  <a:ea typeface="LF_Kai" pitchFamily="2" charset="-122"/>
                </a:defRPr>
              </a:lvl4pPr>
              <a:lvl5pPr marL="2057400" indent="-228600" defTabSz="1081088" eaLnBrk="0" hangingPunct="0">
                <a:defRPr sz="1200">
                  <a:solidFill>
                    <a:schemeClr val="tx1"/>
                  </a:solidFill>
                  <a:latin typeface="Arial" pitchFamily="34" charset="0"/>
                  <a:ea typeface="LF_Kai" pitchFamily="2" charset="-122"/>
                </a:defRPr>
              </a:lvl5pPr>
              <a:lvl6pPr marL="25146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6pPr>
              <a:lvl7pPr marL="29718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7pPr>
              <a:lvl8pPr marL="34290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8pPr>
              <a:lvl9pPr marL="38862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9pPr>
            </a:lstStyle>
            <a:p>
              <a:pPr eaLnBrk="1" hangingPunct="1">
                <a:lnSpc>
                  <a:spcPct val="85000"/>
                </a:lnSpc>
              </a:pPr>
              <a:r>
                <a:rPr lang="en-CA" sz="700" b="1" dirty="0">
                  <a:solidFill>
                    <a:srgbClr val="000000"/>
                  </a:solidFill>
                </a:rPr>
                <a:t>FORT NELSON</a:t>
              </a:r>
            </a:p>
          </p:txBody>
        </p:sp>
        <p:sp>
          <p:nvSpPr>
            <p:cNvPr id="136" name="Text Box 57"/>
            <p:cNvSpPr txBox="1">
              <a:spLocks noChangeArrowheads="1"/>
            </p:cNvSpPr>
            <p:nvPr/>
          </p:nvSpPr>
          <p:spPr bwMode="auto">
            <a:xfrm>
              <a:off x="552118" y="3911797"/>
              <a:ext cx="1126494"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081088" eaLnBrk="0" hangingPunct="0">
                <a:defRPr sz="1200">
                  <a:solidFill>
                    <a:schemeClr val="tx1"/>
                  </a:solidFill>
                  <a:latin typeface="Arial" pitchFamily="34" charset="0"/>
                  <a:ea typeface="LF_Kai" pitchFamily="2" charset="-122"/>
                </a:defRPr>
              </a:lvl1pPr>
              <a:lvl2pPr marL="742950" indent="-285750" defTabSz="1081088" eaLnBrk="0" hangingPunct="0">
                <a:defRPr sz="1200">
                  <a:solidFill>
                    <a:schemeClr val="tx1"/>
                  </a:solidFill>
                  <a:latin typeface="Arial" pitchFamily="34" charset="0"/>
                  <a:ea typeface="LF_Kai" pitchFamily="2" charset="-122"/>
                </a:defRPr>
              </a:lvl2pPr>
              <a:lvl3pPr marL="1143000" indent="-228600" defTabSz="1081088" eaLnBrk="0" hangingPunct="0">
                <a:defRPr sz="1200">
                  <a:solidFill>
                    <a:schemeClr val="tx1"/>
                  </a:solidFill>
                  <a:latin typeface="Arial" pitchFamily="34" charset="0"/>
                  <a:ea typeface="LF_Kai" pitchFamily="2" charset="-122"/>
                </a:defRPr>
              </a:lvl3pPr>
              <a:lvl4pPr marL="1600200" indent="-228600" defTabSz="1081088" eaLnBrk="0" hangingPunct="0">
                <a:defRPr sz="1200">
                  <a:solidFill>
                    <a:schemeClr val="tx1"/>
                  </a:solidFill>
                  <a:latin typeface="Arial" pitchFamily="34" charset="0"/>
                  <a:ea typeface="LF_Kai" pitchFamily="2" charset="-122"/>
                </a:defRPr>
              </a:lvl4pPr>
              <a:lvl5pPr marL="2057400" indent="-228600" defTabSz="1081088" eaLnBrk="0" hangingPunct="0">
                <a:defRPr sz="1200">
                  <a:solidFill>
                    <a:schemeClr val="tx1"/>
                  </a:solidFill>
                  <a:latin typeface="Arial" pitchFamily="34" charset="0"/>
                  <a:ea typeface="LF_Kai" pitchFamily="2" charset="-122"/>
                </a:defRPr>
              </a:lvl5pPr>
              <a:lvl6pPr marL="25146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6pPr>
              <a:lvl7pPr marL="29718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7pPr>
              <a:lvl8pPr marL="34290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8pPr>
              <a:lvl9pPr marL="38862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9pPr>
            </a:lstStyle>
            <a:p>
              <a:pPr algn="l" eaLnBrk="1" hangingPunct="1">
                <a:lnSpc>
                  <a:spcPct val="85000"/>
                </a:lnSpc>
              </a:pPr>
              <a:r>
                <a:rPr lang="en-CA" sz="700" b="1" dirty="0" smtClean="0">
                  <a:solidFill>
                    <a:srgbClr val="003369"/>
                  </a:solidFill>
                </a:rPr>
                <a:t>Neptune Terminals</a:t>
              </a:r>
              <a:endParaRPr lang="en-CA" sz="700" b="1" dirty="0">
                <a:solidFill>
                  <a:srgbClr val="003369"/>
                </a:solidFill>
              </a:endParaRPr>
            </a:p>
          </p:txBody>
        </p:sp>
        <p:sp>
          <p:nvSpPr>
            <p:cNvPr id="137" name="Freeform 294"/>
            <p:cNvSpPr>
              <a:spLocks/>
            </p:cNvSpPr>
            <p:nvPr/>
          </p:nvSpPr>
          <p:spPr bwMode="auto">
            <a:xfrm>
              <a:off x="1819126" y="2538915"/>
              <a:ext cx="202245" cy="432709"/>
            </a:xfrm>
            <a:custGeom>
              <a:avLst/>
              <a:gdLst>
                <a:gd name="T0" fmla="*/ 2147483647 w 157"/>
                <a:gd name="T1" fmla="*/ 0 h 342"/>
                <a:gd name="T2" fmla="*/ 2147483647 w 157"/>
                <a:gd name="T3" fmla="*/ 2147483647 h 342"/>
                <a:gd name="T4" fmla="*/ 2147483647 w 157"/>
                <a:gd name="T5" fmla="*/ 2147483647 h 342"/>
                <a:gd name="T6" fmla="*/ 2147483647 w 157"/>
                <a:gd name="T7" fmla="*/ 2147483647 h 342"/>
                <a:gd name="T8" fmla="*/ 0 60000 65536"/>
                <a:gd name="T9" fmla="*/ 0 60000 65536"/>
                <a:gd name="T10" fmla="*/ 0 60000 65536"/>
                <a:gd name="T11" fmla="*/ 0 60000 65536"/>
                <a:gd name="T12" fmla="*/ 0 w 157"/>
                <a:gd name="T13" fmla="*/ 0 h 342"/>
                <a:gd name="T14" fmla="*/ 157 w 157"/>
                <a:gd name="T15" fmla="*/ 342 h 342"/>
              </a:gdLst>
              <a:ahLst/>
              <a:cxnLst>
                <a:cxn ang="T8">
                  <a:pos x="T0" y="T1"/>
                </a:cxn>
                <a:cxn ang="T9">
                  <a:pos x="T2" y="T3"/>
                </a:cxn>
                <a:cxn ang="T10">
                  <a:pos x="T4" y="T5"/>
                </a:cxn>
                <a:cxn ang="T11">
                  <a:pos x="T6" y="T7"/>
                </a:cxn>
              </a:cxnLst>
              <a:rect l="T12" t="T13" r="T14" b="T15"/>
              <a:pathLst>
                <a:path w="157" h="342">
                  <a:moveTo>
                    <a:pt x="7" y="0"/>
                  </a:moveTo>
                  <a:cubicBezTo>
                    <a:pt x="3" y="53"/>
                    <a:pt x="0" y="107"/>
                    <a:pt x="19" y="144"/>
                  </a:cubicBezTo>
                  <a:cubicBezTo>
                    <a:pt x="38" y="181"/>
                    <a:pt x="98" y="189"/>
                    <a:pt x="121" y="222"/>
                  </a:cubicBezTo>
                  <a:cubicBezTo>
                    <a:pt x="144" y="255"/>
                    <a:pt x="148" y="324"/>
                    <a:pt x="157" y="342"/>
                  </a:cubicBezTo>
                </a:path>
              </a:pathLst>
            </a:custGeom>
            <a:noFill/>
            <a:ln w="19050" cap="flat" cmpd="sng">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dirty="0">
                <a:solidFill>
                  <a:srgbClr val="000000"/>
                </a:solidFill>
                <a:latin typeface="Arial" pitchFamily="34" charset="0"/>
              </a:endParaRPr>
            </a:p>
          </p:txBody>
        </p:sp>
        <p:sp>
          <p:nvSpPr>
            <p:cNvPr id="138" name="Freeform 265"/>
            <p:cNvSpPr>
              <a:spLocks/>
            </p:cNvSpPr>
            <p:nvPr/>
          </p:nvSpPr>
          <p:spPr bwMode="auto">
            <a:xfrm rot="21170433">
              <a:off x="1364518" y="2599559"/>
              <a:ext cx="969841" cy="1427020"/>
            </a:xfrm>
            <a:custGeom>
              <a:avLst/>
              <a:gdLst>
                <a:gd name="T0" fmla="*/ 0 w 257"/>
                <a:gd name="T1" fmla="*/ 2147483647 h 328"/>
                <a:gd name="T2" fmla="*/ 2147483647 w 257"/>
                <a:gd name="T3" fmla="*/ 2147483647 h 328"/>
                <a:gd name="T4" fmla="*/ 2147483647 w 257"/>
                <a:gd name="T5" fmla="*/ 2147483647 h 328"/>
                <a:gd name="T6" fmla="*/ 2147483647 w 257"/>
                <a:gd name="T7" fmla="*/ 2147483647 h 328"/>
                <a:gd name="T8" fmla="*/ 2147483647 w 257"/>
                <a:gd name="T9" fmla="*/ 2147483647 h 328"/>
                <a:gd name="T10" fmla="*/ 2147483647 w 257"/>
                <a:gd name="T11" fmla="*/ 2147483647 h 328"/>
                <a:gd name="T12" fmla="*/ 2147483647 w 257"/>
                <a:gd name="T13" fmla="*/ 2147483647 h 328"/>
                <a:gd name="T14" fmla="*/ 2147483647 w 257"/>
                <a:gd name="T15" fmla="*/ 2147483647 h 328"/>
                <a:gd name="T16" fmla="*/ 2147483647 w 257"/>
                <a:gd name="T17" fmla="*/ 2147483647 h 328"/>
                <a:gd name="T18" fmla="*/ 2147483647 w 257"/>
                <a:gd name="T19" fmla="*/ 2147483647 h 328"/>
                <a:gd name="T20" fmla="*/ 2147483647 w 257"/>
                <a:gd name="T21" fmla="*/ 2147483647 h 328"/>
                <a:gd name="T22" fmla="*/ 2147483647 w 257"/>
                <a:gd name="T23" fmla="*/ 2147483647 h 328"/>
                <a:gd name="T24" fmla="*/ 2147483647 w 257"/>
                <a:gd name="T25" fmla="*/ 2147483647 h 328"/>
                <a:gd name="T26" fmla="*/ 2147483647 w 257"/>
                <a:gd name="T27" fmla="*/ 2147483647 h 328"/>
                <a:gd name="T28" fmla="*/ 2147483647 w 257"/>
                <a:gd name="T29" fmla="*/ 2147483647 h 328"/>
                <a:gd name="T30" fmla="*/ 2147483647 w 257"/>
                <a:gd name="T31" fmla="*/ 2147483647 h 328"/>
                <a:gd name="T32" fmla="*/ 2147483647 w 257"/>
                <a:gd name="T33" fmla="*/ 2147483647 h 328"/>
                <a:gd name="T34" fmla="*/ 2147483647 w 257"/>
                <a:gd name="T35" fmla="*/ 2147483647 h 328"/>
                <a:gd name="T36" fmla="*/ 2147483647 w 257"/>
                <a:gd name="T37" fmla="*/ 2147483647 h 328"/>
                <a:gd name="T38" fmla="*/ 2147483647 w 257"/>
                <a:gd name="T39" fmla="*/ 2147483647 h 328"/>
                <a:gd name="T40" fmla="*/ 2147483647 w 257"/>
                <a:gd name="T41" fmla="*/ 2147483647 h 328"/>
                <a:gd name="T42" fmla="*/ 2147483647 w 257"/>
                <a:gd name="T43" fmla="*/ 2147483647 h 328"/>
                <a:gd name="T44" fmla="*/ 2147483647 w 257"/>
                <a:gd name="T45" fmla="*/ 2147483647 h 328"/>
                <a:gd name="T46" fmla="*/ 2147483647 w 257"/>
                <a:gd name="T47" fmla="*/ 2147483647 h 328"/>
                <a:gd name="T48" fmla="*/ 2147483647 w 257"/>
                <a:gd name="T49" fmla="*/ 2147483647 h 328"/>
                <a:gd name="T50" fmla="*/ 2147483647 w 257"/>
                <a:gd name="T51" fmla="*/ 2147483647 h 328"/>
                <a:gd name="T52" fmla="*/ 2147483647 w 257"/>
                <a:gd name="T53" fmla="*/ 2147483647 h 328"/>
                <a:gd name="T54" fmla="*/ 2147483647 w 257"/>
                <a:gd name="T55" fmla="*/ 2147483647 h 328"/>
                <a:gd name="T56" fmla="*/ 2147483647 w 257"/>
                <a:gd name="T57" fmla="*/ 2147483647 h 3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7"/>
                <a:gd name="T88" fmla="*/ 0 h 328"/>
                <a:gd name="T89" fmla="*/ 257 w 257"/>
                <a:gd name="T90" fmla="*/ 328 h 3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7" h="328">
                  <a:moveTo>
                    <a:pt x="0" y="13"/>
                  </a:moveTo>
                  <a:cubicBezTo>
                    <a:pt x="4" y="16"/>
                    <a:pt x="9" y="23"/>
                    <a:pt x="14" y="24"/>
                  </a:cubicBezTo>
                  <a:cubicBezTo>
                    <a:pt x="19" y="25"/>
                    <a:pt x="27" y="22"/>
                    <a:pt x="32" y="22"/>
                  </a:cubicBezTo>
                  <a:cubicBezTo>
                    <a:pt x="39" y="22"/>
                    <a:pt x="44" y="23"/>
                    <a:pt x="48" y="18"/>
                  </a:cubicBezTo>
                  <a:cubicBezTo>
                    <a:pt x="52" y="12"/>
                    <a:pt x="55" y="7"/>
                    <a:pt x="62" y="4"/>
                  </a:cubicBezTo>
                  <a:cubicBezTo>
                    <a:pt x="69" y="0"/>
                    <a:pt x="72" y="3"/>
                    <a:pt x="79" y="6"/>
                  </a:cubicBezTo>
                  <a:cubicBezTo>
                    <a:pt x="82" y="7"/>
                    <a:pt x="83" y="19"/>
                    <a:pt x="83" y="23"/>
                  </a:cubicBezTo>
                  <a:cubicBezTo>
                    <a:pt x="83" y="29"/>
                    <a:pt x="84" y="35"/>
                    <a:pt x="85" y="41"/>
                  </a:cubicBezTo>
                  <a:cubicBezTo>
                    <a:pt x="86" y="46"/>
                    <a:pt x="97" y="49"/>
                    <a:pt x="100" y="51"/>
                  </a:cubicBezTo>
                  <a:cubicBezTo>
                    <a:pt x="110" y="57"/>
                    <a:pt x="113" y="72"/>
                    <a:pt x="124" y="78"/>
                  </a:cubicBezTo>
                  <a:cubicBezTo>
                    <a:pt x="136" y="84"/>
                    <a:pt x="148" y="90"/>
                    <a:pt x="159" y="97"/>
                  </a:cubicBezTo>
                  <a:cubicBezTo>
                    <a:pt x="164" y="100"/>
                    <a:pt x="170" y="102"/>
                    <a:pt x="175" y="105"/>
                  </a:cubicBezTo>
                  <a:cubicBezTo>
                    <a:pt x="179" y="107"/>
                    <a:pt x="190" y="101"/>
                    <a:pt x="194" y="100"/>
                  </a:cubicBezTo>
                  <a:cubicBezTo>
                    <a:pt x="203" y="97"/>
                    <a:pt x="213" y="121"/>
                    <a:pt x="216" y="126"/>
                  </a:cubicBezTo>
                  <a:cubicBezTo>
                    <a:pt x="225" y="140"/>
                    <a:pt x="233" y="155"/>
                    <a:pt x="241" y="169"/>
                  </a:cubicBezTo>
                  <a:cubicBezTo>
                    <a:pt x="245" y="174"/>
                    <a:pt x="255" y="176"/>
                    <a:pt x="255" y="183"/>
                  </a:cubicBezTo>
                  <a:cubicBezTo>
                    <a:pt x="255" y="190"/>
                    <a:pt x="257" y="201"/>
                    <a:pt x="252" y="207"/>
                  </a:cubicBezTo>
                  <a:cubicBezTo>
                    <a:pt x="247" y="213"/>
                    <a:pt x="245" y="221"/>
                    <a:pt x="241" y="227"/>
                  </a:cubicBezTo>
                  <a:cubicBezTo>
                    <a:pt x="235" y="235"/>
                    <a:pt x="230" y="235"/>
                    <a:pt x="221" y="238"/>
                  </a:cubicBezTo>
                  <a:cubicBezTo>
                    <a:pt x="212" y="241"/>
                    <a:pt x="209" y="243"/>
                    <a:pt x="206" y="252"/>
                  </a:cubicBezTo>
                  <a:cubicBezTo>
                    <a:pt x="203" y="261"/>
                    <a:pt x="200" y="268"/>
                    <a:pt x="194" y="276"/>
                  </a:cubicBezTo>
                  <a:cubicBezTo>
                    <a:pt x="190" y="272"/>
                    <a:pt x="188" y="267"/>
                    <a:pt x="182" y="268"/>
                  </a:cubicBezTo>
                  <a:cubicBezTo>
                    <a:pt x="178" y="268"/>
                    <a:pt x="166" y="266"/>
                    <a:pt x="163" y="269"/>
                  </a:cubicBezTo>
                  <a:cubicBezTo>
                    <a:pt x="160" y="273"/>
                    <a:pt x="151" y="279"/>
                    <a:pt x="151" y="284"/>
                  </a:cubicBezTo>
                  <a:cubicBezTo>
                    <a:pt x="150" y="290"/>
                    <a:pt x="150" y="297"/>
                    <a:pt x="149" y="303"/>
                  </a:cubicBezTo>
                  <a:cubicBezTo>
                    <a:pt x="146" y="311"/>
                    <a:pt x="146" y="315"/>
                    <a:pt x="140" y="320"/>
                  </a:cubicBezTo>
                  <a:cubicBezTo>
                    <a:pt x="133" y="324"/>
                    <a:pt x="130" y="328"/>
                    <a:pt x="123" y="327"/>
                  </a:cubicBezTo>
                  <a:cubicBezTo>
                    <a:pt x="117" y="327"/>
                    <a:pt x="110" y="328"/>
                    <a:pt x="105" y="325"/>
                  </a:cubicBezTo>
                  <a:cubicBezTo>
                    <a:pt x="99" y="321"/>
                    <a:pt x="93" y="316"/>
                    <a:pt x="87" y="312"/>
                  </a:cubicBezTo>
                </a:path>
              </a:pathLst>
            </a:custGeom>
            <a:noFill/>
            <a:ln w="19050" cap="flat" cmpd="sng">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dirty="0">
                <a:solidFill>
                  <a:srgbClr val="000000"/>
                </a:solidFill>
                <a:latin typeface="Arial" pitchFamily="34" charset="0"/>
              </a:endParaRPr>
            </a:p>
          </p:txBody>
        </p:sp>
        <p:sp>
          <p:nvSpPr>
            <p:cNvPr id="139" name="Freeform 271"/>
            <p:cNvSpPr>
              <a:spLocks/>
            </p:cNvSpPr>
            <p:nvPr/>
          </p:nvSpPr>
          <p:spPr bwMode="auto">
            <a:xfrm rot="21170433">
              <a:off x="1670187" y="2184461"/>
              <a:ext cx="791734" cy="1772267"/>
            </a:xfrm>
            <a:custGeom>
              <a:avLst/>
              <a:gdLst>
                <a:gd name="T0" fmla="*/ 0 w 206"/>
                <a:gd name="T1" fmla="*/ 2147483647 h 403"/>
                <a:gd name="T2" fmla="*/ 2147483647 w 206"/>
                <a:gd name="T3" fmla="*/ 2147483647 h 403"/>
                <a:gd name="T4" fmla="*/ 2147483647 w 206"/>
                <a:gd name="T5" fmla="*/ 2147483647 h 403"/>
                <a:gd name="T6" fmla="*/ 2147483647 w 206"/>
                <a:gd name="T7" fmla="*/ 2147483647 h 403"/>
                <a:gd name="T8" fmla="*/ 2147483647 w 206"/>
                <a:gd name="T9" fmla="*/ 2147483647 h 403"/>
                <a:gd name="T10" fmla="*/ 2147483647 w 206"/>
                <a:gd name="T11" fmla="*/ 2147483647 h 403"/>
                <a:gd name="T12" fmla="*/ 2147483647 w 206"/>
                <a:gd name="T13" fmla="*/ 2147483647 h 403"/>
                <a:gd name="T14" fmla="*/ 2147483647 w 206"/>
                <a:gd name="T15" fmla="*/ 2147483647 h 403"/>
                <a:gd name="T16" fmla="*/ 2147483647 w 206"/>
                <a:gd name="T17" fmla="*/ 2147483647 h 403"/>
                <a:gd name="T18" fmla="*/ 2147483647 w 206"/>
                <a:gd name="T19" fmla="*/ 2147483647 h 403"/>
                <a:gd name="T20" fmla="*/ 2147483647 w 206"/>
                <a:gd name="T21" fmla="*/ 2147483647 h 403"/>
                <a:gd name="T22" fmla="*/ 2147483647 w 206"/>
                <a:gd name="T23" fmla="*/ 2147483647 h 403"/>
                <a:gd name="T24" fmla="*/ 2147483647 w 206"/>
                <a:gd name="T25" fmla="*/ 2147483647 h 403"/>
                <a:gd name="T26" fmla="*/ 2147483647 w 206"/>
                <a:gd name="T27" fmla="*/ 2147483647 h 403"/>
                <a:gd name="T28" fmla="*/ 2147483647 w 206"/>
                <a:gd name="T29" fmla="*/ 2147483647 h 403"/>
                <a:gd name="T30" fmla="*/ 2147483647 w 206"/>
                <a:gd name="T31" fmla="*/ 2147483647 h 403"/>
                <a:gd name="T32" fmla="*/ 2147483647 w 206"/>
                <a:gd name="T33" fmla="*/ 2147483647 h 403"/>
                <a:gd name="T34" fmla="*/ 2147483647 w 206"/>
                <a:gd name="T35" fmla="*/ 2147483647 h 403"/>
                <a:gd name="T36" fmla="*/ 2147483647 w 206"/>
                <a:gd name="T37" fmla="*/ 2147483647 h 403"/>
                <a:gd name="T38" fmla="*/ 2147483647 w 206"/>
                <a:gd name="T39" fmla="*/ 0 h 4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6"/>
                <a:gd name="T61" fmla="*/ 0 h 403"/>
                <a:gd name="T62" fmla="*/ 206 w 206"/>
                <a:gd name="T63" fmla="*/ 403 h 4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6" h="403">
                  <a:moveTo>
                    <a:pt x="0" y="403"/>
                  </a:moveTo>
                  <a:cubicBezTo>
                    <a:pt x="6" y="388"/>
                    <a:pt x="9" y="366"/>
                    <a:pt x="22" y="357"/>
                  </a:cubicBezTo>
                  <a:cubicBezTo>
                    <a:pt x="30" y="351"/>
                    <a:pt x="25" y="345"/>
                    <a:pt x="33" y="339"/>
                  </a:cubicBezTo>
                  <a:cubicBezTo>
                    <a:pt x="36" y="337"/>
                    <a:pt x="60" y="333"/>
                    <a:pt x="63" y="329"/>
                  </a:cubicBezTo>
                  <a:cubicBezTo>
                    <a:pt x="67" y="322"/>
                    <a:pt x="74" y="321"/>
                    <a:pt x="72" y="310"/>
                  </a:cubicBezTo>
                  <a:cubicBezTo>
                    <a:pt x="69" y="308"/>
                    <a:pt x="61" y="293"/>
                    <a:pt x="61" y="289"/>
                  </a:cubicBezTo>
                  <a:cubicBezTo>
                    <a:pt x="60" y="279"/>
                    <a:pt x="68" y="260"/>
                    <a:pt x="71" y="249"/>
                  </a:cubicBezTo>
                  <a:cubicBezTo>
                    <a:pt x="77" y="233"/>
                    <a:pt x="81" y="214"/>
                    <a:pt x="87" y="198"/>
                  </a:cubicBezTo>
                  <a:cubicBezTo>
                    <a:pt x="88" y="197"/>
                    <a:pt x="88" y="197"/>
                    <a:pt x="88" y="197"/>
                  </a:cubicBezTo>
                  <a:cubicBezTo>
                    <a:pt x="93" y="185"/>
                    <a:pt x="98" y="165"/>
                    <a:pt x="101" y="162"/>
                  </a:cubicBezTo>
                  <a:cubicBezTo>
                    <a:pt x="104" y="159"/>
                    <a:pt x="123" y="128"/>
                    <a:pt x="121" y="125"/>
                  </a:cubicBezTo>
                  <a:cubicBezTo>
                    <a:pt x="120" y="121"/>
                    <a:pt x="119" y="107"/>
                    <a:pt x="124" y="105"/>
                  </a:cubicBezTo>
                  <a:cubicBezTo>
                    <a:pt x="130" y="102"/>
                    <a:pt x="132" y="105"/>
                    <a:pt x="137" y="108"/>
                  </a:cubicBezTo>
                  <a:cubicBezTo>
                    <a:pt x="141" y="110"/>
                    <a:pt x="153" y="117"/>
                    <a:pt x="158" y="116"/>
                  </a:cubicBezTo>
                  <a:cubicBezTo>
                    <a:pt x="161" y="115"/>
                    <a:pt x="169" y="109"/>
                    <a:pt x="171" y="108"/>
                  </a:cubicBezTo>
                  <a:cubicBezTo>
                    <a:pt x="186" y="95"/>
                    <a:pt x="202" y="90"/>
                    <a:pt x="196" y="86"/>
                  </a:cubicBezTo>
                  <a:cubicBezTo>
                    <a:pt x="179" y="74"/>
                    <a:pt x="199" y="62"/>
                    <a:pt x="204" y="50"/>
                  </a:cubicBezTo>
                  <a:cubicBezTo>
                    <a:pt x="206" y="43"/>
                    <a:pt x="203" y="37"/>
                    <a:pt x="204" y="30"/>
                  </a:cubicBezTo>
                  <a:cubicBezTo>
                    <a:pt x="206" y="22"/>
                    <a:pt x="201" y="18"/>
                    <a:pt x="196" y="13"/>
                  </a:cubicBezTo>
                  <a:cubicBezTo>
                    <a:pt x="190" y="11"/>
                    <a:pt x="184" y="6"/>
                    <a:pt x="181" y="0"/>
                  </a:cubicBezTo>
                </a:path>
              </a:pathLst>
            </a:custGeom>
            <a:noFill/>
            <a:ln w="19050" cap="flat" cmpd="sng">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dirty="0">
                <a:solidFill>
                  <a:srgbClr val="000000"/>
                </a:solidFill>
                <a:latin typeface="Arial" pitchFamily="34" charset="0"/>
              </a:endParaRPr>
            </a:p>
          </p:txBody>
        </p:sp>
        <p:sp>
          <p:nvSpPr>
            <p:cNvPr id="140" name="Oval 85"/>
            <p:cNvSpPr>
              <a:spLocks noChangeArrowheads="1"/>
            </p:cNvSpPr>
            <p:nvPr/>
          </p:nvSpPr>
          <p:spPr bwMode="auto">
            <a:xfrm>
              <a:off x="2215778" y="2127688"/>
              <a:ext cx="64279" cy="62911"/>
            </a:xfrm>
            <a:prstGeom prst="ellipse">
              <a:avLst/>
            </a:prstGeom>
            <a:solidFill>
              <a:schemeClr val="tx1"/>
            </a:solidFill>
            <a:ln w="9525" algn="ctr">
              <a:solidFill>
                <a:schemeClr val="accent1"/>
              </a:solidFill>
              <a:round/>
              <a:headEnd/>
              <a:tailEnd/>
            </a:ln>
          </p:spPr>
          <p:txBody>
            <a:bodyPr wrap="none" anchor="ctr"/>
            <a:lstStyle/>
            <a:p>
              <a:endParaRPr lang="en-US" sz="1100" dirty="0">
                <a:solidFill>
                  <a:srgbClr val="000000"/>
                </a:solidFill>
                <a:latin typeface="Arial" pitchFamily="34" charset="0"/>
              </a:endParaRPr>
            </a:p>
          </p:txBody>
        </p:sp>
        <p:sp>
          <p:nvSpPr>
            <p:cNvPr id="141" name="Oval 85"/>
            <p:cNvSpPr>
              <a:spLocks noChangeArrowheads="1"/>
            </p:cNvSpPr>
            <p:nvPr/>
          </p:nvSpPr>
          <p:spPr bwMode="auto">
            <a:xfrm>
              <a:off x="3012215" y="2023346"/>
              <a:ext cx="64279" cy="62911"/>
            </a:xfrm>
            <a:prstGeom prst="ellipse">
              <a:avLst/>
            </a:prstGeom>
            <a:solidFill>
              <a:schemeClr val="tx1"/>
            </a:solidFill>
            <a:ln w="9525" algn="ctr">
              <a:solidFill>
                <a:schemeClr val="accent1"/>
              </a:solidFill>
              <a:round/>
              <a:headEnd/>
              <a:tailEnd/>
            </a:ln>
          </p:spPr>
          <p:txBody>
            <a:bodyPr wrap="none" anchor="ctr"/>
            <a:lstStyle/>
            <a:p>
              <a:endParaRPr lang="en-US" sz="1100" dirty="0">
                <a:solidFill>
                  <a:srgbClr val="000000"/>
                </a:solidFill>
                <a:latin typeface="Arial" pitchFamily="34" charset="0"/>
              </a:endParaRPr>
            </a:p>
          </p:txBody>
        </p:sp>
        <p:sp>
          <p:nvSpPr>
            <p:cNvPr id="142" name="Oval 85"/>
            <p:cNvSpPr>
              <a:spLocks noChangeArrowheads="1"/>
            </p:cNvSpPr>
            <p:nvPr/>
          </p:nvSpPr>
          <p:spPr bwMode="auto">
            <a:xfrm>
              <a:off x="3375943" y="2931729"/>
              <a:ext cx="64279" cy="62911"/>
            </a:xfrm>
            <a:prstGeom prst="ellipse">
              <a:avLst/>
            </a:prstGeom>
            <a:solidFill>
              <a:schemeClr val="tx1"/>
            </a:solidFill>
            <a:ln w="9525" algn="ctr">
              <a:solidFill>
                <a:schemeClr val="accent1"/>
              </a:solidFill>
              <a:round/>
              <a:headEnd/>
              <a:tailEnd/>
            </a:ln>
          </p:spPr>
          <p:txBody>
            <a:bodyPr wrap="none" anchor="ctr"/>
            <a:lstStyle/>
            <a:p>
              <a:endParaRPr lang="en-US" sz="1100" dirty="0">
                <a:solidFill>
                  <a:srgbClr val="000000"/>
                </a:solidFill>
                <a:latin typeface="Arial" pitchFamily="34" charset="0"/>
              </a:endParaRPr>
            </a:p>
          </p:txBody>
        </p:sp>
        <p:sp>
          <p:nvSpPr>
            <p:cNvPr id="143" name="Oval 85"/>
            <p:cNvSpPr>
              <a:spLocks noChangeArrowheads="1"/>
            </p:cNvSpPr>
            <p:nvPr/>
          </p:nvSpPr>
          <p:spPr bwMode="auto">
            <a:xfrm>
              <a:off x="1964931" y="2999244"/>
              <a:ext cx="64279" cy="62911"/>
            </a:xfrm>
            <a:prstGeom prst="ellipse">
              <a:avLst/>
            </a:prstGeom>
            <a:solidFill>
              <a:schemeClr val="tx1"/>
            </a:solidFill>
            <a:ln w="9525" algn="ctr">
              <a:solidFill>
                <a:schemeClr val="accent1"/>
              </a:solidFill>
              <a:round/>
              <a:headEnd/>
              <a:tailEnd/>
            </a:ln>
          </p:spPr>
          <p:txBody>
            <a:bodyPr wrap="none" anchor="ctr"/>
            <a:lstStyle/>
            <a:p>
              <a:endParaRPr lang="en-US" sz="1100" dirty="0">
                <a:solidFill>
                  <a:srgbClr val="000000"/>
                </a:solidFill>
                <a:latin typeface="Arial" pitchFamily="34" charset="0"/>
              </a:endParaRPr>
            </a:p>
          </p:txBody>
        </p:sp>
        <p:sp>
          <p:nvSpPr>
            <p:cNvPr id="144" name="Oval 85"/>
            <p:cNvSpPr>
              <a:spLocks noChangeArrowheads="1"/>
            </p:cNvSpPr>
            <p:nvPr/>
          </p:nvSpPr>
          <p:spPr bwMode="auto">
            <a:xfrm>
              <a:off x="1286077" y="2719977"/>
              <a:ext cx="64280" cy="62911"/>
            </a:xfrm>
            <a:prstGeom prst="ellipse">
              <a:avLst/>
            </a:prstGeom>
            <a:solidFill>
              <a:schemeClr val="tx1"/>
            </a:solidFill>
            <a:ln w="9525" algn="ctr">
              <a:solidFill>
                <a:schemeClr val="accent1"/>
              </a:solidFill>
              <a:round/>
              <a:headEnd/>
              <a:tailEnd/>
            </a:ln>
          </p:spPr>
          <p:txBody>
            <a:bodyPr wrap="none" anchor="ctr"/>
            <a:lstStyle/>
            <a:p>
              <a:endParaRPr lang="en-US" sz="1100" dirty="0">
                <a:solidFill>
                  <a:srgbClr val="000000"/>
                </a:solidFill>
                <a:latin typeface="Arial" pitchFamily="34" charset="0"/>
              </a:endParaRPr>
            </a:p>
          </p:txBody>
        </p:sp>
        <p:sp>
          <p:nvSpPr>
            <p:cNvPr id="145" name="Oval 85"/>
            <p:cNvSpPr>
              <a:spLocks noChangeArrowheads="1"/>
            </p:cNvSpPr>
            <p:nvPr/>
          </p:nvSpPr>
          <p:spPr bwMode="auto">
            <a:xfrm>
              <a:off x="1701542" y="3907626"/>
              <a:ext cx="64279" cy="62911"/>
            </a:xfrm>
            <a:prstGeom prst="ellipse">
              <a:avLst/>
            </a:prstGeom>
            <a:solidFill>
              <a:schemeClr val="tx1"/>
            </a:solidFill>
            <a:ln w="9525" algn="ctr">
              <a:solidFill>
                <a:schemeClr val="accent1"/>
              </a:solidFill>
              <a:round/>
              <a:headEnd/>
              <a:tailEnd/>
            </a:ln>
          </p:spPr>
          <p:txBody>
            <a:bodyPr wrap="none" anchor="ctr"/>
            <a:lstStyle/>
            <a:p>
              <a:endParaRPr lang="en-US" sz="1100" dirty="0">
                <a:solidFill>
                  <a:srgbClr val="000000"/>
                </a:solidFill>
                <a:latin typeface="Arial" pitchFamily="34" charset="0"/>
              </a:endParaRPr>
            </a:p>
          </p:txBody>
        </p:sp>
        <p:sp>
          <p:nvSpPr>
            <p:cNvPr id="146" name="Oval 85"/>
            <p:cNvSpPr>
              <a:spLocks noChangeArrowheads="1"/>
            </p:cNvSpPr>
            <p:nvPr/>
          </p:nvSpPr>
          <p:spPr bwMode="auto">
            <a:xfrm>
              <a:off x="1726627" y="3950590"/>
              <a:ext cx="64279" cy="62911"/>
            </a:xfrm>
            <a:prstGeom prst="ellipse">
              <a:avLst/>
            </a:prstGeom>
            <a:solidFill>
              <a:schemeClr val="tx1"/>
            </a:solidFill>
            <a:ln w="9525" algn="ctr">
              <a:solidFill>
                <a:schemeClr val="accent1"/>
              </a:solidFill>
              <a:round/>
              <a:headEnd/>
              <a:tailEnd/>
            </a:ln>
          </p:spPr>
          <p:txBody>
            <a:bodyPr wrap="none" anchor="ctr"/>
            <a:lstStyle/>
            <a:p>
              <a:endParaRPr lang="en-US" sz="1100" dirty="0">
                <a:solidFill>
                  <a:srgbClr val="000000"/>
                </a:solidFill>
                <a:latin typeface="Arial" pitchFamily="34" charset="0"/>
              </a:endParaRPr>
            </a:p>
          </p:txBody>
        </p:sp>
        <p:sp>
          <p:nvSpPr>
            <p:cNvPr id="157" name="Oval 85"/>
            <p:cNvSpPr>
              <a:spLocks noChangeArrowheads="1"/>
            </p:cNvSpPr>
            <p:nvPr/>
          </p:nvSpPr>
          <p:spPr bwMode="auto">
            <a:xfrm>
              <a:off x="2786454" y="3741908"/>
              <a:ext cx="64279" cy="62911"/>
            </a:xfrm>
            <a:prstGeom prst="ellipse">
              <a:avLst/>
            </a:prstGeom>
            <a:solidFill>
              <a:schemeClr val="tx1"/>
            </a:solidFill>
            <a:ln w="9525" algn="ctr">
              <a:solidFill>
                <a:schemeClr val="accent1"/>
              </a:solidFill>
              <a:round/>
              <a:headEnd/>
              <a:tailEnd/>
            </a:ln>
          </p:spPr>
          <p:txBody>
            <a:bodyPr wrap="none" anchor="ctr"/>
            <a:lstStyle/>
            <a:p>
              <a:endParaRPr lang="en-US" sz="1100" dirty="0">
                <a:solidFill>
                  <a:srgbClr val="000000"/>
                </a:solidFill>
                <a:latin typeface="Arial" pitchFamily="34" charset="0"/>
              </a:endParaRPr>
            </a:p>
          </p:txBody>
        </p:sp>
        <p:sp>
          <p:nvSpPr>
            <p:cNvPr id="158" name="Oval 85"/>
            <p:cNvSpPr>
              <a:spLocks noChangeArrowheads="1"/>
            </p:cNvSpPr>
            <p:nvPr/>
          </p:nvSpPr>
          <p:spPr bwMode="auto">
            <a:xfrm>
              <a:off x="3664416" y="3705081"/>
              <a:ext cx="64279" cy="62911"/>
            </a:xfrm>
            <a:prstGeom prst="ellipse">
              <a:avLst/>
            </a:prstGeom>
            <a:solidFill>
              <a:schemeClr val="tx1"/>
            </a:solidFill>
            <a:ln w="9525" algn="ctr">
              <a:solidFill>
                <a:schemeClr val="accent1"/>
              </a:solidFill>
              <a:round/>
              <a:headEnd/>
              <a:tailEnd/>
            </a:ln>
          </p:spPr>
          <p:txBody>
            <a:bodyPr wrap="none" anchor="ctr"/>
            <a:lstStyle/>
            <a:p>
              <a:endParaRPr lang="en-US" sz="1100" dirty="0">
                <a:solidFill>
                  <a:srgbClr val="000000"/>
                </a:solidFill>
                <a:latin typeface="Arial" pitchFamily="34" charset="0"/>
              </a:endParaRPr>
            </a:p>
          </p:txBody>
        </p:sp>
        <p:sp>
          <p:nvSpPr>
            <p:cNvPr id="159" name="Oval 85"/>
            <p:cNvSpPr>
              <a:spLocks noChangeArrowheads="1"/>
            </p:cNvSpPr>
            <p:nvPr/>
          </p:nvSpPr>
          <p:spPr bwMode="auto">
            <a:xfrm>
              <a:off x="2993402" y="3324543"/>
              <a:ext cx="64279" cy="62911"/>
            </a:xfrm>
            <a:prstGeom prst="ellipse">
              <a:avLst/>
            </a:prstGeom>
            <a:solidFill>
              <a:schemeClr val="tx1"/>
            </a:solidFill>
            <a:ln w="9525" algn="ctr">
              <a:solidFill>
                <a:schemeClr val="accent1"/>
              </a:solidFill>
              <a:round/>
              <a:headEnd/>
              <a:tailEnd/>
            </a:ln>
          </p:spPr>
          <p:txBody>
            <a:bodyPr wrap="none" anchor="ctr"/>
            <a:lstStyle/>
            <a:p>
              <a:endParaRPr lang="en-US" sz="1100" dirty="0">
                <a:solidFill>
                  <a:srgbClr val="000000"/>
                </a:solidFill>
                <a:latin typeface="Arial" pitchFamily="34" charset="0"/>
              </a:endParaRPr>
            </a:p>
          </p:txBody>
        </p:sp>
        <p:sp>
          <p:nvSpPr>
            <p:cNvPr id="160" name="Oval 85"/>
            <p:cNvSpPr>
              <a:spLocks noChangeArrowheads="1"/>
            </p:cNvSpPr>
            <p:nvPr/>
          </p:nvSpPr>
          <p:spPr bwMode="auto">
            <a:xfrm>
              <a:off x="3833738" y="4048794"/>
              <a:ext cx="64279" cy="62911"/>
            </a:xfrm>
            <a:prstGeom prst="ellipse">
              <a:avLst/>
            </a:prstGeom>
            <a:solidFill>
              <a:schemeClr val="tx1"/>
            </a:solidFill>
            <a:ln w="9525" algn="ctr">
              <a:solidFill>
                <a:schemeClr val="accent1"/>
              </a:solidFill>
              <a:round/>
              <a:headEnd/>
              <a:tailEnd/>
            </a:ln>
          </p:spPr>
          <p:txBody>
            <a:bodyPr wrap="none" anchor="ctr"/>
            <a:lstStyle/>
            <a:p>
              <a:endParaRPr lang="en-US" sz="1100" dirty="0">
                <a:solidFill>
                  <a:srgbClr val="000000"/>
                </a:solidFill>
                <a:latin typeface="Arial" pitchFamily="34" charset="0"/>
              </a:endParaRPr>
            </a:p>
          </p:txBody>
        </p:sp>
        <p:pic>
          <p:nvPicPr>
            <p:cNvPr id="161" name="Picture 61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73053" y="3916754"/>
              <a:ext cx="327668" cy="9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2" name="Picture 6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58133" y="3986903"/>
              <a:ext cx="327668" cy="9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3" name="Picture 6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74087" y="2671129"/>
              <a:ext cx="326100" cy="9360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pic>
        <p:sp>
          <p:nvSpPr>
            <p:cNvPr id="164" name="Freeform 293"/>
            <p:cNvSpPr>
              <a:spLocks/>
            </p:cNvSpPr>
            <p:nvPr/>
          </p:nvSpPr>
          <p:spPr bwMode="auto">
            <a:xfrm>
              <a:off x="1996287" y="2723046"/>
              <a:ext cx="42330" cy="104341"/>
            </a:xfrm>
            <a:custGeom>
              <a:avLst/>
              <a:gdLst>
                <a:gd name="T0" fmla="*/ 0 w 36"/>
                <a:gd name="T1" fmla="*/ 0 h 90"/>
                <a:gd name="T2" fmla="*/ 2147483647 w 36"/>
                <a:gd name="T3" fmla="*/ 2147483647 h 90"/>
                <a:gd name="T4" fmla="*/ 2147483647 w 36"/>
                <a:gd name="T5" fmla="*/ 2147483647 h 90"/>
                <a:gd name="T6" fmla="*/ 2147483647 w 36"/>
                <a:gd name="T7" fmla="*/ 2147483647 h 90"/>
                <a:gd name="T8" fmla="*/ 0 60000 65536"/>
                <a:gd name="T9" fmla="*/ 0 60000 65536"/>
                <a:gd name="T10" fmla="*/ 0 60000 65536"/>
                <a:gd name="T11" fmla="*/ 0 60000 65536"/>
                <a:gd name="T12" fmla="*/ 0 w 36"/>
                <a:gd name="T13" fmla="*/ 0 h 90"/>
                <a:gd name="T14" fmla="*/ 36 w 36"/>
                <a:gd name="T15" fmla="*/ 90 h 90"/>
              </a:gdLst>
              <a:ahLst/>
              <a:cxnLst>
                <a:cxn ang="T8">
                  <a:pos x="T0" y="T1"/>
                </a:cxn>
                <a:cxn ang="T9">
                  <a:pos x="T2" y="T3"/>
                </a:cxn>
                <a:cxn ang="T10">
                  <a:pos x="T4" y="T5"/>
                </a:cxn>
                <a:cxn ang="T11">
                  <a:pos x="T6" y="T7"/>
                </a:cxn>
              </a:cxnLst>
              <a:rect l="T12" t="T13" r="T14" b="T15"/>
              <a:pathLst>
                <a:path w="36" h="90">
                  <a:moveTo>
                    <a:pt x="0" y="0"/>
                  </a:moveTo>
                  <a:cubicBezTo>
                    <a:pt x="2" y="10"/>
                    <a:pt x="0" y="22"/>
                    <a:pt x="6" y="30"/>
                  </a:cubicBezTo>
                  <a:cubicBezTo>
                    <a:pt x="10" y="35"/>
                    <a:pt x="20" y="32"/>
                    <a:pt x="24" y="36"/>
                  </a:cubicBezTo>
                  <a:cubicBezTo>
                    <a:pt x="34" y="46"/>
                    <a:pt x="36" y="78"/>
                    <a:pt x="36" y="90"/>
                  </a:cubicBezTo>
                </a:path>
              </a:pathLst>
            </a:custGeom>
            <a:noFill/>
            <a:ln w="19050" cap="flat" cmpd="sng">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dirty="0">
                <a:solidFill>
                  <a:srgbClr val="000000"/>
                </a:solidFill>
                <a:latin typeface="Arial" pitchFamily="34" charset="0"/>
              </a:endParaRPr>
            </a:p>
          </p:txBody>
        </p:sp>
        <p:sp>
          <p:nvSpPr>
            <p:cNvPr id="165" name="Freeform 295"/>
            <p:cNvSpPr>
              <a:spLocks/>
            </p:cNvSpPr>
            <p:nvPr/>
          </p:nvSpPr>
          <p:spPr bwMode="auto">
            <a:xfrm>
              <a:off x="2498684" y="2613140"/>
              <a:ext cx="184338" cy="274791"/>
            </a:xfrm>
            <a:custGeom>
              <a:avLst/>
              <a:gdLst>
                <a:gd name="T0" fmla="*/ 0 w 234"/>
                <a:gd name="T1" fmla="*/ 0 h 217"/>
                <a:gd name="T2" fmla="*/ 2147483647 w 234"/>
                <a:gd name="T3" fmla="*/ 2147483647 h 217"/>
                <a:gd name="T4" fmla="*/ 2147483647 w 234"/>
                <a:gd name="T5" fmla="*/ 2147483647 h 217"/>
                <a:gd name="T6" fmla="*/ 2147483647 w 234"/>
                <a:gd name="T7" fmla="*/ 2147483647 h 217"/>
                <a:gd name="T8" fmla="*/ 2147483647 w 234"/>
                <a:gd name="T9" fmla="*/ 2147483647 h 217"/>
                <a:gd name="T10" fmla="*/ 2147483647 w 234"/>
                <a:gd name="T11" fmla="*/ 2147483647 h 217"/>
                <a:gd name="T12" fmla="*/ 0 60000 65536"/>
                <a:gd name="T13" fmla="*/ 0 60000 65536"/>
                <a:gd name="T14" fmla="*/ 0 60000 65536"/>
                <a:gd name="T15" fmla="*/ 0 60000 65536"/>
                <a:gd name="T16" fmla="*/ 0 60000 65536"/>
                <a:gd name="T17" fmla="*/ 0 60000 65536"/>
                <a:gd name="T18" fmla="*/ 0 w 234"/>
                <a:gd name="T19" fmla="*/ 0 h 217"/>
                <a:gd name="T20" fmla="*/ 234 w 234"/>
                <a:gd name="T21" fmla="*/ 217 h 217"/>
                <a:gd name="connsiteX0" fmla="*/ 0 w 10000"/>
                <a:gd name="connsiteY0" fmla="*/ 0 h 10340"/>
                <a:gd name="connsiteX1" fmla="*/ 3077 w 10000"/>
                <a:gd name="connsiteY1" fmla="*/ 2212 h 10340"/>
                <a:gd name="connsiteX2" fmla="*/ 3496 w 10000"/>
                <a:gd name="connsiteY2" fmla="*/ 9988 h 10340"/>
                <a:gd name="connsiteX3" fmla="*/ 6667 w 10000"/>
                <a:gd name="connsiteY3" fmla="*/ 9954 h 10340"/>
                <a:gd name="connsiteX4" fmla="*/ 8462 w 10000"/>
                <a:gd name="connsiteY4" fmla="*/ 9677 h 10340"/>
                <a:gd name="connsiteX5" fmla="*/ 10000 w 10000"/>
                <a:gd name="connsiteY5" fmla="*/ 7465 h 10340"/>
                <a:gd name="connsiteX0" fmla="*/ 0 w 10000"/>
                <a:gd name="connsiteY0" fmla="*/ 0 h 10361"/>
                <a:gd name="connsiteX1" fmla="*/ 3077 w 10000"/>
                <a:gd name="connsiteY1" fmla="*/ 2212 h 10361"/>
                <a:gd name="connsiteX2" fmla="*/ 5586 w 10000"/>
                <a:gd name="connsiteY2" fmla="*/ 3858 h 10361"/>
                <a:gd name="connsiteX3" fmla="*/ 3496 w 10000"/>
                <a:gd name="connsiteY3" fmla="*/ 9988 h 10361"/>
                <a:gd name="connsiteX4" fmla="*/ 6667 w 10000"/>
                <a:gd name="connsiteY4" fmla="*/ 9954 h 10361"/>
                <a:gd name="connsiteX5" fmla="*/ 8462 w 10000"/>
                <a:gd name="connsiteY5" fmla="*/ 9677 h 10361"/>
                <a:gd name="connsiteX6" fmla="*/ 10000 w 10000"/>
                <a:gd name="connsiteY6" fmla="*/ 7465 h 10361"/>
                <a:gd name="connsiteX0" fmla="*/ 0 w 10550"/>
                <a:gd name="connsiteY0" fmla="*/ 0 h 10567"/>
                <a:gd name="connsiteX1" fmla="*/ 3077 w 10550"/>
                <a:gd name="connsiteY1" fmla="*/ 2212 h 10567"/>
                <a:gd name="connsiteX2" fmla="*/ 10550 w 10550"/>
                <a:gd name="connsiteY2" fmla="*/ 1023 h 10567"/>
                <a:gd name="connsiteX3" fmla="*/ 3496 w 10550"/>
                <a:gd name="connsiteY3" fmla="*/ 9988 h 10567"/>
                <a:gd name="connsiteX4" fmla="*/ 6667 w 10550"/>
                <a:gd name="connsiteY4" fmla="*/ 9954 h 10567"/>
                <a:gd name="connsiteX5" fmla="*/ 8462 w 10550"/>
                <a:gd name="connsiteY5" fmla="*/ 9677 h 10567"/>
                <a:gd name="connsiteX6" fmla="*/ 10000 w 10550"/>
                <a:gd name="connsiteY6" fmla="*/ 7465 h 10567"/>
                <a:gd name="connsiteX0" fmla="*/ 0 w 10550"/>
                <a:gd name="connsiteY0" fmla="*/ 10 h 10577"/>
                <a:gd name="connsiteX1" fmla="*/ 5451 w 10550"/>
                <a:gd name="connsiteY1" fmla="*/ 96 h 10577"/>
                <a:gd name="connsiteX2" fmla="*/ 10550 w 10550"/>
                <a:gd name="connsiteY2" fmla="*/ 1033 h 10577"/>
                <a:gd name="connsiteX3" fmla="*/ 3496 w 10550"/>
                <a:gd name="connsiteY3" fmla="*/ 9998 h 10577"/>
                <a:gd name="connsiteX4" fmla="*/ 6667 w 10550"/>
                <a:gd name="connsiteY4" fmla="*/ 9964 h 10577"/>
                <a:gd name="connsiteX5" fmla="*/ 8462 w 10550"/>
                <a:gd name="connsiteY5" fmla="*/ 9687 h 10577"/>
                <a:gd name="connsiteX6" fmla="*/ 10000 w 10550"/>
                <a:gd name="connsiteY6" fmla="*/ 7475 h 10577"/>
                <a:gd name="connsiteX0" fmla="*/ 0 w 10550"/>
                <a:gd name="connsiteY0" fmla="*/ 0 h 10567"/>
                <a:gd name="connsiteX1" fmla="*/ 5667 w 10550"/>
                <a:gd name="connsiteY1" fmla="*/ 1031 h 10567"/>
                <a:gd name="connsiteX2" fmla="*/ 10550 w 10550"/>
                <a:gd name="connsiteY2" fmla="*/ 1023 h 10567"/>
                <a:gd name="connsiteX3" fmla="*/ 3496 w 10550"/>
                <a:gd name="connsiteY3" fmla="*/ 9988 h 10567"/>
                <a:gd name="connsiteX4" fmla="*/ 6667 w 10550"/>
                <a:gd name="connsiteY4" fmla="*/ 9954 h 10567"/>
                <a:gd name="connsiteX5" fmla="*/ 8462 w 10550"/>
                <a:gd name="connsiteY5" fmla="*/ 9677 h 10567"/>
                <a:gd name="connsiteX6" fmla="*/ 10000 w 10550"/>
                <a:gd name="connsiteY6" fmla="*/ 7465 h 10567"/>
                <a:gd name="connsiteX0" fmla="*/ 0 w 10000"/>
                <a:gd name="connsiteY0" fmla="*/ 0 h 10567"/>
                <a:gd name="connsiteX1" fmla="*/ 5667 w 10000"/>
                <a:gd name="connsiteY1" fmla="*/ 1031 h 10567"/>
                <a:gd name="connsiteX2" fmla="*/ 3496 w 10000"/>
                <a:gd name="connsiteY2" fmla="*/ 9988 h 10567"/>
                <a:gd name="connsiteX3" fmla="*/ 6667 w 10000"/>
                <a:gd name="connsiteY3" fmla="*/ 9954 h 10567"/>
                <a:gd name="connsiteX4" fmla="*/ 8462 w 10000"/>
                <a:gd name="connsiteY4" fmla="*/ 9677 h 10567"/>
                <a:gd name="connsiteX5" fmla="*/ 10000 w 10000"/>
                <a:gd name="connsiteY5" fmla="*/ 7465 h 10567"/>
                <a:gd name="connsiteX0" fmla="*/ 0 w 10000"/>
                <a:gd name="connsiteY0" fmla="*/ 0 h 10584"/>
                <a:gd name="connsiteX1" fmla="*/ 6746 w 10000"/>
                <a:gd name="connsiteY1" fmla="*/ 795 h 10584"/>
                <a:gd name="connsiteX2" fmla="*/ 3496 w 10000"/>
                <a:gd name="connsiteY2" fmla="*/ 9988 h 10584"/>
                <a:gd name="connsiteX3" fmla="*/ 6667 w 10000"/>
                <a:gd name="connsiteY3" fmla="*/ 9954 h 10584"/>
                <a:gd name="connsiteX4" fmla="*/ 8462 w 10000"/>
                <a:gd name="connsiteY4" fmla="*/ 9677 h 10584"/>
                <a:gd name="connsiteX5" fmla="*/ 10000 w 10000"/>
                <a:gd name="connsiteY5" fmla="*/ 7465 h 10584"/>
                <a:gd name="connsiteX0" fmla="*/ 0 w 10000"/>
                <a:gd name="connsiteY0" fmla="*/ 0 h 10201"/>
                <a:gd name="connsiteX1" fmla="*/ 2645 w 10000"/>
                <a:gd name="connsiteY1" fmla="*/ 6110 h 10201"/>
                <a:gd name="connsiteX2" fmla="*/ 3496 w 10000"/>
                <a:gd name="connsiteY2" fmla="*/ 9988 h 10201"/>
                <a:gd name="connsiteX3" fmla="*/ 6667 w 10000"/>
                <a:gd name="connsiteY3" fmla="*/ 9954 h 10201"/>
                <a:gd name="connsiteX4" fmla="*/ 8462 w 10000"/>
                <a:gd name="connsiteY4" fmla="*/ 9677 h 10201"/>
                <a:gd name="connsiteX5" fmla="*/ 10000 w 10000"/>
                <a:gd name="connsiteY5" fmla="*/ 7465 h 10201"/>
                <a:gd name="connsiteX0" fmla="*/ 345 w 7755"/>
                <a:gd name="connsiteY0" fmla="*/ 0 h 6894"/>
                <a:gd name="connsiteX1" fmla="*/ 400 w 7755"/>
                <a:gd name="connsiteY1" fmla="*/ 2803 h 6894"/>
                <a:gd name="connsiteX2" fmla="*/ 1251 w 7755"/>
                <a:gd name="connsiteY2" fmla="*/ 6681 h 6894"/>
                <a:gd name="connsiteX3" fmla="*/ 4422 w 7755"/>
                <a:gd name="connsiteY3" fmla="*/ 6647 h 6894"/>
                <a:gd name="connsiteX4" fmla="*/ 6217 w 7755"/>
                <a:gd name="connsiteY4" fmla="*/ 6370 h 6894"/>
                <a:gd name="connsiteX5" fmla="*/ 7755 w 7755"/>
                <a:gd name="connsiteY5" fmla="*/ 4158 h 6894"/>
                <a:gd name="connsiteX0" fmla="*/ 686 w 9963"/>
                <a:gd name="connsiteY0" fmla="*/ 0 h 8972"/>
                <a:gd name="connsiteX1" fmla="*/ 479 w 9963"/>
                <a:gd name="connsiteY1" fmla="*/ 3038 h 8972"/>
                <a:gd name="connsiteX2" fmla="*/ 1576 w 9963"/>
                <a:gd name="connsiteY2" fmla="*/ 8663 h 8972"/>
                <a:gd name="connsiteX3" fmla="*/ 5665 w 9963"/>
                <a:gd name="connsiteY3" fmla="*/ 8614 h 8972"/>
                <a:gd name="connsiteX4" fmla="*/ 7980 w 9963"/>
                <a:gd name="connsiteY4" fmla="*/ 8212 h 8972"/>
                <a:gd name="connsiteX5" fmla="*/ 9963 w 9963"/>
                <a:gd name="connsiteY5" fmla="*/ 5003 h 8972"/>
                <a:gd name="connsiteX0" fmla="*/ 907 w 10218"/>
                <a:gd name="connsiteY0" fmla="*/ 0 h 10000"/>
                <a:gd name="connsiteX1" fmla="*/ 699 w 10218"/>
                <a:gd name="connsiteY1" fmla="*/ 3386 h 10000"/>
                <a:gd name="connsiteX2" fmla="*/ 1800 w 10218"/>
                <a:gd name="connsiteY2" fmla="*/ 9656 h 10000"/>
                <a:gd name="connsiteX3" fmla="*/ 5904 w 10218"/>
                <a:gd name="connsiteY3" fmla="*/ 9601 h 10000"/>
                <a:gd name="connsiteX4" fmla="*/ 8228 w 10218"/>
                <a:gd name="connsiteY4" fmla="*/ 9153 h 10000"/>
                <a:gd name="connsiteX5" fmla="*/ 10218 w 10218"/>
                <a:gd name="connsiteY5" fmla="*/ 5576 h 10000"/>
                <a:gd name="connsiteX0" fmla="*/ 2073 w 9987"/>
                <a:gd name="connsiteY0" fmla="*/ 0 h 10000"/>
                <a:gd name="connsiteX1" fmla="*/ 468 w 9987"/>
                <a:gd name="connsiteY1" fmla="*/ 3386 h 10000"/>
                <a:gd name="connsiteX2" fmla="*/ 1569 w 9987"/>
                <a:gd name="connsiteY2" fmla="*/ 9656 h 10000"/>
                <a:gd name="connsiteX3" fmla="*/ 5673 w 9987"/>
                <a:gd name="connsiteY3" fmla="*/ 9601 h 10000"/>
                <a:gd name="connsiteX4" fmla="*/ 7997 w 9987"/>
                <a:gd name="connsiteY4" fmla="*/ 9153 h 10000"/>
                <a:gd name="connsiteX5" fmla="*/ 9987 w 9987"/>
                <a:gd name="connsiteY5" fmla="*/ 5576 h 10000"/>
                <a:gd name="connsiteX0" fmla="*/ 2075 w 9999"/>
                <a:gd name="connsiteY0" fmla="*/ 0 h 10000"/>
                <a:gd name="connsiteX1" fmla="*/ 468 w 9999"/>
                <a:gd name="connsiteY1" fmla="*/ 3386 h 10000"/>
                <a:gd name="connsiteX2" fmla="*/ 1570 w 9999"/>
                <a:gd name="connsiteY2" fmla="*/ 9656 h 10000"/>
                <a:gd name="connsiteX3" fmla="*/ 5679 w 9999"/>
                <a:gd name="connsiteY3" fmla="*/ 9601 h 10000"/>
                <a:gd name="connsiteX4" fmla="*/ 5768 w 9999"/>
                <a:gd name="connsiteY4" fmla="*/ 5334 h 10000"/>
                <a:gd name="connsiteX5" fmla="*/ 9999 w 9999"/>
                <a:gd name="connsiteY5" fmla="*/ 5576 h 10000"/>
                <a:gd name="connsiteX0" fmla="*/ 2075 w 10000"/>
                <a:gd name="connsiteY0" fmla="*/ 0 h 9845"/>
                <a:gd name="connsiteX1" fmla="*/ 468 w 10000"/>
                <a:gd name="connsiteY1" fmla="*/ 3386 h 9845"/>
                <a:gd name="connsiteX2" fmla="*/ 1570 w 10000"/>
                <a:gd name="connsiteY2" fmla="*/ 9656 h 9845"/>
                <a:gd name="connsiteX3" fmla="*/ 4841 w 10000"/>
                <a:gd name="connsiteY3" fmla="*/ 8646 h 9845"/>
                <a:gd name="connsiteX4" fmla="*/ 5769 w 10000"/>
                <a:gd name="connsiteY4" fmla="*/ 5334 h 9845"/>
                <a:gd name="connsiteX5" fmla="*/ 10000 w 10000"/>
                <a:gd name="connsiteY5" fmla="*/ 5576 h 9845"/>
                <a:gd name="connsiteX0" fmla="*/ 2075 w 10000"/>
                <a:gd name="connsiteY0" fmla="*/ 0 h 10000"/>
                <a:gd name="connsiteX1" fmla="*/ 468 w 10000"/>
                <a:gd name="connsiteY1" fmla="*/ 3439 h 10000"/>
                <a:gd name="connsiteX2" fmla="*/ 1570 w 10000"/>
                <a:gd name="connsiteY2" fmla="*/ 9808 h 10000"/>
                <a:gd name="connsiteX3" fmla="*/ 4841 w 10000"/>
                <a:gd name="connsiteY3" fmla="*/ 8782 h 10000"/>
                <a:gd name="connsiteX4" fmla="*/ 8287 w 10000"/>
                <a:gd name="connsiteY4" fmla="*/ 6388 h 10000"/>
                <a:gd name="connsiteX5" fmla="*/ 10000 w 10000"/>
                <a:gd name="connsiteY5" fmla="*/ 5664 h 10000"/>
                <a:gd name="connsiteX0" fmla="*/ 2075 w 10559"/>
                <a:gd name="connsiteY0" fmla="*/ 0 h 10000"/>
                <a:gd name="connsiteX1" fmla="*/ 468 w 10559"/>
                <a:gd name="connsiteY1" fmla="*/ 3439 h 10000"/>
                <a:gd name="connsiteX2" fmla="*/ 1570 w 10559"/>
                <a:gd name="connsiteY2" fmla="*/ 9808 h 10000"/>
                <a:gd name="connsiteX3" fmla="*/ 4841 w 10559"/>
                <a:gd name="connsiteY3" fmla="*/ 8782 h 10000"/>
                <a:gd name="connsiteX4" fmla="*/ 8287 w 10559"/>
                <a:gd name="connsiteY4" fmla="*/ 6388 h 10000"/>
                <a:gd name="connsiteX5" fmla="*/ 10559 w 10559"/>
                <a:gd name="connsiteY5" fmla="*/ 2755 h 10000"/>
                <a:gd name="connsiteX0" fmla="*/ 2578 w 11062"/>
                <a:gd name="connsiteY0" fmla="*/ 0 h 9911"/>
                <a:gd name="connsiteX1" fmla="*/ 412 w 11062"/>
                <a:gd name="connsiteY1" fmla="*/ 5185 h 9911"/>
                <a:gd name="connsiteX2" fmla="*/ 2073 w 11062"/>
                <a:gd name="connsiteY2" fmla="*/ 9808 h 9911"/>
                <a:gd name="connsiteX3" fmla="*/ 5344 w 11062"/>
                <a:gd name="connsiteY3" fmla="*/ 8782 h 9911"/>
                <a:gd name="connsiteX4" fmla="*/ 8790 w 11062"/>
                <a:gd name="connsiteY4" fmla="*/ 6388 h 9911"/>
                <a:gd name="connsiteX5" fmla="*/ 11062 w 11062"/>
                <a:gd name="connsiteY5" fmla="*/ 2755 h 9911"/>
                <a:gd name="connsiteX0" fmla="*/ 322 w 10520"/>
                <a:gd name="connsiteY0" fmla="*/ 0 h 7651"/>
                <a:gd name="connsiteX1" fmla="*/ 892 w 10520"/>
                <a:gd name="connsiteY1" fmla="*/ 2884 h 7651"/>
                <a:gd name="connsiteX2" fmla="*/ 2394 w 10520"/>
                <a:gd name="connsiteY2" fmla="*/ 7548 h 7651"/>
                <a:gd name="connsiteX3" fmla="*/ 5351 w 10520"/>
                <a:gd name="connsiteY3" fmla="*/ 6513 h 7651"/>
                <a:gd name="connsiteX4" fmla="*/ 8466 w 10520"/>
                <a:gd name="connsiteY4" fmla="*/ 4097 h 7651"/>
                <a:gd name="connsiteX5" fmla="*/ 10520 w 10520"/>
                <a:gd name="connsiteY5" fmla="*/ 432 h 7651"/>
                <a:gd name="connsiteX0" fmla="*/ 306 w 10000"/>
                <a:gd name="connsiteY0" fmla="*/ 5197 h 15198"/>
                <a:gd name="connsiteX1" fmla="*/ 848 w 10000"/>
                <a:gd name="connsiteY1" fmla="*/ 8966 h 15198"/>
                <a:gd name="connsiteX2" fmla="*/ 2276 w 10000"/>
                <a:gd name="connsiteY2" fmla="*/ 15062 h 15198"/>
                <a:gd name="connsiteX3" fmla="*/ 5087 w 10000"/>
                <a:gd name="connsiteY3" fmla="*/ 13710 h 15198"/>
                <a:gd name="connsiteX4" fmla="*/ 8048 w 10000"/>
                <a:gd name="connsiteY4" fmla="*/ 10552 h 15198"/>
                <a:gd name="connsiteX5" fmla="*/ 8778 w 10000"/>
                <a:gd name="connsiteY5" fmla="*/ 68 h 15198"/>
                <a:gd name="connsiteX6" fmla="*/ 10000 w 10000"/>
                <a:gd name="connsiteY6" fmla="*/ 5762 h 15198"/>
                <a:gd name="connsiteX0" fmla="*/ 306 w 10000"/>
                <a:gd name="connsiteY0" fmla="*/ 6341 h 16342"/>
                <a:gd name="connsiteX1" fmla="*/ 848 w 10000"/>
                <a:gd name="connsiteY1" fmla="*/ 10110 h 16342"/>
                <a:gd name="connsiteX2" fmla="*/ 2276 w 10000"/>
                <a:gd name="connsiteY2" fmla="*/ 16206 h 16342"/>
                <a:gd name="connsiteX3" fmla="*/ 5087 w 10000"/>
                <a:gd name="connsiteY3" fmla="*/ 14854 h 16342"/>
                <a:gd name="connsiteX4" fmla="*/ 8048 w 10000"/>
                <a:gd name="connsiteY4" fmla="*/ 11696 h 16342"/>
                <a:gd name="connsiteX5" fmla="*/ 8778 w 10000"/>
                <a:gd name="connsiteY5" fmla="*/ 1212 h 16342"/>
                <a:gd name="connsiteX6" fmla="*/ 10000 w 10000"/>
                <a:gd name="connsiteY6" fmla="*/ 0 h 16342"/>
                <a:gd name="connsiteX0" fmla="*/ 306 w 10000"/>
                <a:gd name="connsiteY0" fmla="*/ 6341 h 16342"/>
                <a:gd name="connsiteX1" fmla="*/ 848 w 10000"/>
                <a:gd name="connsiteY1" fmla="*/ 10110 h 16342"/>
                <a:gd name="connsiteX2" fmla="*/ 2276 w 10000"/>
                <a:gd name="connsiteY2" fmla="*/ 16206 h 16342"/>
                <a:gd name="connsiteX3" fmla="*/ 5087 w 10000"/>
                <a:gd name="connsiteY3" fmla="*/ 14854 h 16342"/>
                <a:gd name="connsiteX4" fmla="*/ 9250 w 10000"/>
                <a:gd name="connsiteY4" fmla="*/ 11440 h 16342"/>
                <a:gd name="connsiteX5" fmla="*/ 8778 w 10000"/>
                <a:gd name="connsiteY5" fmla="*/ 1212 h 16342"/>
                <a:gd name="connsiteX6" fmla="*/ 10000 w 10000"/>
                <a:gd name="connsiteY6" fmla="*/ 0 h 16342"/>
                <a:gd name="connsiteX0" fmla="*/ 306 w 9421"/>
                <a:gd name="connsiteY0" fmla="*/ 5268 h 15269"/>
                <a:gd name="connsiteX1" fmla="*/ 848 w 9421"/>
                <a:gd name="connsiteY1" fmla="*/ 9037 h 15269"/>
                <a:gd name="connsiteX2" fmla="*/ 2276 w 9421"/>
                <a:gd name="connsiteY2" fmla="*/ 15133 h 15269"/>
                <a:gd name="connsiteX3" fmla="*/ 5087 w 9421"/>
                <a:gd name="connsiteY3" fmla="*/ 13781 h 15269"/>
                <a:gd name="connsiteX4" fmla="*/ 9250 w 9421"/>
                <a:gd name="connsiteY4" fmla="*/ 10367 h 15269"/>
                <a:gd name="connsiteX5" fmla="*/ 8778 w 9421"/>
                <a:gd name="connsiteY5" fmla="*/ 139 h 15269"/>
                <a:gd name="connsiteX6" fmla="*/ 9279 w 9421"/>
                <a:gd name="connsiteY6" fmla="*/ 2252 h 1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1" h="15269">
                  <a:moveTo>
                    <a:pt x="306" y="5268"/>
                  </a:moveTo>
                  <a:cubicBezTo>
                    <a:pt x="149" y="7465"/>
                    <a:pt x="-531" y="8039"/>
                    <a:pt x="848" y="9037"/>
                  </a:cubicBezTo>
                  <a:cubicBezTo>
                    <a:pt x="1498" y="12644"/>
                    <a:pt x="1569" y="14344"/>
                    <a:pt x="2276" y="15133"/>
                  </a:cubicBezTo>
                  <a:cubicBezTo>
                    <a:pt x="2982" y="15923"/>
                    <a:pt x="3991" y="12981"/>
                    <a:pt x="5087" y="13781"/>
                  </a:cubicBezTo>
                  <a:cubicBezTo>
                    <a:pt x="5753" y="13582"/>
                    <a:pt x="8678" y="11066"/>
                    <a:pt x="9250" y="10367"/>
                  </a:cubicBezTo>
                  <a:cubicBezTo>
                    <a:pt x="9905" y="9031"/>
                    <a:pt x="8453" y="937"/>
                    <a:pt x="8778" y="139"/>
                  </a:cubicBezTo>
                  <a:cubicBezTo>
                    <a:pt x="9103" y="-659"/>
                    <a:pt x="9115" y="2241"/>
                    <a:pt x="9279" y="2252"/>
                  </a:cubicBezTo>
                </a:path>
              </a:pathLst>
            </a:custGeom>
            <a:noFill/>
            <a:ln w="19050" cap="flat" cmpd="sng">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dirty="0">
                <a:solidFill>
                  <a:srgbClr val="000000"/>
                </a:solidFill>
                <a:latin typeface="Arial" pitchFamily="34" charset="0"/>
              </a:endParaRPr>
            </a:p>
          </p:txBody>
        </p:sp>
        <p:sp>
          <p:nvSpPr>
            <p:cNvPr id="166" name="Freeform 299"/>
            <p:cNvSpPr>
              <a:spLocks/>
            </p:cNvSpPr>
            <p:nvPr/>
          </p:nvSpPr>
          <p:spPr bwMode="auto">
            <a:xfrm>
              <a:off x="3029461" y="2990037"/>
              <a:ext cx="374702" cy="351384"/>
            </a:xfrm>
            <a:custGeom>
              <a:avLst/>
              <a:gdLst>
                <a:gd name="T0" fmla="*/ 2147483647 w 324"/>
                <a:gd name="T1" fmla="*/ 0 h 342"/>
                <a:gd name="T2" fmla="*/ 2147483647 w 324"/>
                <a:gd name="T3" fmla="*/ 2147483647 h 342"/>
                <a:gd name="T4" fmla="*/ 2147483647 w 324"/>
                <a:gd name="T5" fmla="*/ 2147483647 h 342"/>
                <a:gd name="T6" fmla="*/ 2147483647 w 324"/>
                <a:gd name="T7" fmla="*/ 2147483647 h 342"/>
                <a:gd name="T8" fmla="*/ 2147483647 w 324"/>
                <a:gd name="T9" fmla="*/ 2147483647 h 342"/>
                <a:gd name="T10" fmla="*/ 2147483647 w 324"/>
                <a:gd name="T11" fmla="*/ 2147483647 h 342"/>
                <a:gd name="T12" fmla="*/ 2147483647 w 324"/>
                <a:gd name="T13" fmla="*/ 2147483647 h 342"/>
                <a:gd name="T14" fmla="*/ 0 w 324"/>
                <a:gd name="T15" fmla="*/ 2147483647 h 342"/>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342"/>
                <a:gd name="T26" fmla="*/ 324 w 324"/>
                <a:gd name="T27" fmla="*/ 342 h 3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342">
                  <a:moveTo>
                    <a:pt x="324" y="0"/>
                  </a:moveTo>
                  <a:cubicBezTo>
                    <a:pt x="321" y="23"/>
                    <a:pt x="320" y="60"/>
                    <a:pt x="300" y="78"/>
                  </a:cubicBezTo>
                  <a:cubicBezTo>
                    <a:pt x="289" y="87"/>
                    <a:pt x="264" y="102"/>
                    <a:pt x="264" y="102"/>
                  </a:cubicBezTo>
                  <a:cubicBezTo>
                    <a:pt x="224" y="162"/>
                    <a:pt x="242" y="141"/>
                    <a:pt x="192" y="174"/>
                  </a:cubicBezTo>
                  <a:cubicBezTo>
                    <a:pt x="162" y="219"/>
                    <a:pt x="115" y="217"/>
                    <a:pt x="66" y="222"/>
                  </a:cubicBezTo>
                  <a:cubicBezTo>
                    <a:pt x="52" y="244"/>
                    <a:pt x="41" y="270"/>
                    <a:pt x="30" y="294"/>
                  </a:cubicBezTo>
                  <a:cubicBezTo>
                    <a:pt x="25" y="306"/>
                    <a:pt x="29" y="323"/>
                    <a:pt x="18" y="330"/>
                  </a:cubicBezTo>
                  <a:cubicBezTo>
                    <a:pt x="12" y="334"/>
                    <a:pt x="0" y="342"/>
                    <a:pt x="0" y="342"/>
                  </a:cubicBezTo>
                </a:path>
              </a:pathLst>
            </a:custGeom>
            <a:noFill/>
            <a:ln w="19050" cap="flat" cmpd="sng">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dirty="0">
                <a:solidFill>
                  <a:srgbClr val="000000"/>
                </a:solidFill>
                <a:latin typeface="Arial" pitchFamily="34" charset="0"/>
              </a:endParaRPr>
            </a:p>
          </p:txBody>
        </p:sp>
        <p:sp>
          <p:nvSpPr>
            <p:cNvPr id="167" name="Freeform 301"/>
            <p:cNvSpPr>
              <a:spLocks/>
            </p:cNvSpPr>
            <p:nvPr/>
          </p:nvSpPr>
          <p:spPr bwMode="auto">
            <a:xfrm>
              <a:off x="2080948" y="2825853"/>
              <a:ext cx="153643" cy="49102"/>
            </a:xfrm>
            <a:custGeom>
              <a:avLst/>
              <a:gdLst>
                <a:gd name="T0" fmla="*/ 0 w 168"/>
                <a:gd name="T1" fmla="*/ 2147483647 h 55"/>
                <a:gd name="T2" fmla="*/ 2147483647 w 168"/>
                <a:gd name="T3" fmla="*/ 2147483647 h 55"/>
                <a:gd name="T4" fmla="*/ 2147483647 w 168"/>
                <a:gd name="T5" fmla="*/ 2147483647 h 55"/>
                <a:gd name="T6" fmla="*/ 0 60000 65536"/>
                <a:gd name="T7" fmla="*/ 0 60000 65536"/>
                <a:gd name="T8" fmla="*/ 0 60000 65536"/>
                <a:gd name="T9" fmla="*/ 0 w 168"/>
                <a:gd name="T10" fmla="*/ 0 h 55"/>
                <a:gd name="T11" fmla="*/ 168 w 168"/>
                <a:gd name="T12" fmla="*/ 55 h 55"/>
              </a:gdLst>
              <a:ahLst/>
              <a:cxnLst>
                <a:cxn ang="T6">
                  <a:pos x="T0" y="T1"/>
                </a:cxn>
                <a:cxn ang="T7">
                  <a:pos x="T2" y="T3"/>
                </a:cxn>
                <a:cxn ang="T8">
                  <a:pos x="T4" y="T5"/>
                </a:cxn>
              </a:cxnLst>
              <a:rect l="T9" t="T10" r="T11" b="T12"/>
              <a:pathLst>
                <a:path w="168" h="55">
                  <a:moveTo>
                    <a:pt x="0" y="26"/>
                  </a:moveTo>
                  <a:cubicBezTo>
                    <a:pt x="44" y="55"/>
                    <a:pt x="58" y="5"/>
                    <a:pt x="102" y="2"/>
                  </a:cubicBezTo>
                  <a:cubicBezTo>
                    <a:pt x="124" y="0"/>
                    <a:pt x="146" y="2"/>
                    <a:pt x="168" y="2"/>
                  </a:cubicBezTo>
                </a:path>
              </a:pathLst>
            </a:custGeom>
            <a:noFill/>
            <a:ln w="15875" cap="flat">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dirty="0">
                <a:solidFill>
                  <a:srgbClr val="000000"/>
                </a:solidFill>
                <a:latin typeface="Arial" pitchFamily="34" charset="0"/>
              </a:endParaRPr>
            </a:p>
          </p:txBody>
        </p:sp>
        <p:sp>
          <p:nvSpPr>
            <p:cNvPr id="168" name="Freeform 300"/>
            <p:cNvSpPr>
              <a:spLocks/>
            </p:cNvSpPr>
            <p:nvPr/>
          </p:nvSpPr>
          <p:spPr bwMode="auto">
            <a:xfrm>
              <a:off x="3103147" y="3109723"/>
              <a:ext cx="42330" cy="110479"/>
            </a:xfrm>
            <a:custGeom>
              <a:avLst/>
              <a:gdLst>
                <a:gd name="T0" fmla="*/ 0 w 1"/>
                <a:gd name="T1" fmla="*/ 0 h 84"/>
                <a:gd name="T2" fmla="*/ 0 w 1"/>
                <a:gd name="T3" fmla="*/ 2147483647 h 84"/>
                <a:gd name="T4" fmla="*/ 0 60000 65536"/>
                <a:gd name="T5" fmla="*/ 0 60000 65536"/>
                <a:gd name="T6" fmla="*/ 0 w 1"/>
                <a:gd name="T7" fmla="*/ 0 h 84"/>
                <a:gd name="T8" fmla="*/ 1 w 1"/>
                <a:gd name="T9" fmla="*/ 84 h 84"/>
              </a:gdLst>
              <a:ahLst/>
              <a:cxnLst>
                <a:cxn ang="T4">
                  <a:pos x="T0" y="T1"/>
                </a:cxn>
                <a:cxn ang="T5">
                  <a:pos x="T2" y="T3"/>
                </a:cxn>
              </a:cxnLst>
              <a:rect l="T6" t="T7" r="T8" b="T9"/>
              <a:pathLst>
                <a:path w="1" h="84">
                  <a:moveTo>
                    <a:pt x="0" y="0"/>
                  </a:moveTo>
                  <a:cubicBezTo>
                    <a:pt x="0" y="28"/>
                    <a:pt x="0" y="56"/>
                    <a:pt x="0" y="84"/>
                  </a:cubicBezTo>
                </a:path>
              </a:pathLst>
            </a:custGeom>
            <a:noFill/>
            <a:ln w="19050" cap="flat" cmpd="sng">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dirty="0">
                <a:solidFill>
                  <a:srgbClr val="000000"/>
                </a:solidFill>
                <a:latin typeface="Arial" pitchFamily="34" charset="0"/>
              </a:endParaRPr>
            </a:p>
          </p:txBody>
        </p:sp>
        <p:sp>
          <p:nvSpPr>
            <p:cNvPr id="169" name="Freeform 631"/>
            <p:cNvSpPr>
              <a:spLocks/>
            </p:cNvSpPr>
            <p:nvPr/>
          </p:nvSpPr>
          <p:spPr bwMode="auto">
            <a:xfrm>
              <a:off x="3987381" y="3685133"/>
              <a:ext cx="26652" cy="257784"/>
            </a:xfrm>
            <a:custGeom>
              <a:avLst/>
              <a:gdLst>
                <a:gd name="T0" fmla="*/ 0 w 17"/>
                <a:gd name="T1" fmla="*/ 0 h 168"/>
                <a:gd name="T2" fmla="*/ 2147483647 w 17"/>
                <a:gd name="T3" fmla="*/ 2147483647 h 168"/>
                <a:gd name="T4" fmla="*/ 2147483647 w 17"/>
                <a:gd name="T5" fmla="*/ 2147483647 h 168"/>
                <a:gd name="T6" fmla="*/ 2147483647 w 17"/>
                <a:gd name="T7" fmla="*/ 2147483647 h 168"/>
                <a:gd name="T8" fmla="*/ 2147483647 w 17"/>
                <a:gd name="T9" fmla="*/ 2147483647 h 168"/>
                <a:gd name="T10" fmla="*/ 0 60000 65536"/>
                <a:gd name="T11" fmla="*/ 0 60000 65536"/>
                <a:gd name="T12" fmla="*/ 0 60000 65536"/>
                <a:gd name="T13" fmla="*/ 0 60000 65536"/>
                <a:gd name="T14" fmla="*/ 0 60000 65536"/>
                <a:gd name="T15" fmla="*/ 0 w 17"/>
                <a:gd name="T16" fmla="*/ 0 h 168"/>
                <a:gd name="T17" fmla="*/ 17 w 17"/>
                <a:gd name="T18" fmla="*/ 168 h 168"/>
              </a:gdLst>
              <a:ahLst/>
              <a:cxnLst>
                <a:cxn ang="T10">
                  <a:pos x="T0" y="T1"/>
                </a:cxn>
                <a:cxn ang="T11">
                  <a:pos x="T2" y="T3"/>
                </a:cxn>
                <a:cxn ang="T12">
                  <a:pos x="T4" y="T5"/>
                </a:cxn>
                <a:cxn ang="T13">
                  <a:pos x="T6" y="T7"/>
                </a:cxn>
                <a:cxn ang="T14">
                  <a:pos x="T8" y="T9"/>
                </a:cxn>
              </a:cxnLst>
              <a:rect l="T15" t="T16" r="T17" b="T18"/>
              <a:pathLst>
                <a:path w="17" h="168">
                  <a:moveTo>
                    <a:pt x="0" y="0"/>
                  </a:moveTo>
                  <a:cubicBezTo>
                    <a:pt x="6" y="13"/>
                    <a:pt x="13" y="26"/>
                    <a:pt x="15" y="42"/>
                  </a:cubicBezTo>
                  <a:cubicBezTo>
                    <a:pt x="17" y="58"/>
                    <a:pt x="14" y="83"/>
                    <a:pt x="12" y="99"/>
                  </a:cubicBezTo>
                  <a:cubicBezTo>
                    <a:pt x="10" y="115"/>
                    <a:pt x="3" y="130"/>
                    <a:pt x="3" y="141"/>
                  </a:cubicBezTo>
                  <a:cubicBezTo>
                    <a:pt x="3" y="152"/>
                    <a:pt x="7" y="160"/>
                    <a:pt x="12" y="168"/>
                  </a:cubicBezTo>
                </a:path>
              </a:pathLst>
            </a:custGeom>
            <a:noFill/>
            <a:ln w="12700" cap="flat" cmpd="sng">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dirty="0">
                <a:solidFill>
                  <a:srgbClr val="000000"/>
                </a:solidFill>
                <a:latin typeface="Arial" pitchFamily="34" charset="0"/>
              </a:endParaRPr>
            </a:p>
          </p:txBody>
        </p:sp>
        <p:sp>
          <p:nvSpPr>
            <p:cNvPr id="170" name="Freeform 633"/>
            <p:cNvSpPr>
              <a:spLocks/>
            </p:cNvSpPr>
            <p:nvPr/>
          </p:nvSpPr>
          <p:spPr bwMode="auto">
            <a:xfrm>
              <a:off x="2568532" y="3925222"/>
              <a:ext cx="747837" cy="165001"/>
            </a:xfrm>
            <a:custGeom>
              <a:avLst/>
              <a:gdLst>
                <a:gd name="T0" fmla="*/ 2147483647 w 450"/>
                <a:gd name="T1" fmla="*/ 2147483647 h 29"/>
                <a:gd name="T2" fmla="*/ 2147483647 w 450"/>
                <a:gd name="T3" fmla="*/ 2147483647 h 29"/>
                <a:gd name="T4" fmla="*/ 2147483647 w 450"/>
                <a:gd name="T5" fmla="*/ 2147483647 h 29"/>
                <a:gd name="T6" fmla="*/ 2147483647 w 450"/>
                <a:gd name="T7" fmla="*/ 2147483647 h 29"/>
                <a:gd name="T8" fmla="*/ 2147483647 w 450"/>
                <a:gd name="T9" fmla="*/ 2147483647 h 29"/>
                <a:gd name="T10" fmla="*/ 2147483647 w 450"/>
                <a:gd name="T11" fmla="*/ 2147483647 h 29"/>
                <a:gd name="T12" fmla="*/ 2147483647 w 450"/>
                <a:gd name="T13" fmla="*/ 2147483647 h 29"/>
                <a:gd name="T14" fmla="*/ 2147483647 w 450"/>
                <a:gd name="T15" fmla="*/ 2147483647 h 29"/>
                <a:gd name="T16" fmla="*/ 2147483647 w 450"/>
                <a:gd name="T17" fmla="*/ 2147483647 h 29"/>
                <a:gd name="T18" fmla="*/ 0 w 450"/>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0"/>
                <a:gd name="T31" fmla="*/ 0 h 29"/>
                <a:gd name="T32" fmla="*/ 450 w 450"/>
                <a:gd name="T33" fmla="*/ 29 h 29"/>
                <a:gd name="connsiteX0" fmla="*/ 10000 w 10000"/>
                <a:gd name="connsiteY0" fmla="*/ 2253 h 19494"/>
                <a:gd name="connsiteX1" fmla="*/ 9422 w 10000"/>
                <a:gd name="connsiteY1" fmla="*/ 5701 h 19494"/>
                <a:gd name="connsiteX2" fmla="*/ 8222 w 10000"/>
                <a:gd name="connsiteY2" fmla="*/ 184 h 19494"/>
                <a:gd name="connsiteX3" fmla="*/ 7111 w 10000"/>
                <a:gd name="connsiteY3" fmla="*/ 2253 h 19494"/>
                <a:gd name="connsiteX4" fmla="*/ 6356 w 10000"/>
                <a:gd name="connsiteY4" fmla="*/ 7770 h 19494"/>
                <a:gd name="connsiteX5" fmla="*/ 5022 w 10000"/>
                <a:gd name="connsiteY5" fmla="*/ 9149 h 19494"/>
                <a:gd name="connsiteX6" fmla="*/ 3556 w 10000"/>
                <a:gd name="connsiteY6" fmla="*/ 9149 h 19494"/>
                <a:gd name="connsiteX7" fmla="*/ 2000 w 10000"/>
                <a:gd name="connsiteY7" fmla="*/ 6391 h 19494"/>
                <a:gd name="connsiteX8" fmla="*/ 1000 w 10000"/>
                <a:gd name="connsiteY8" fmla="*/ 19494 h 19494"/>
                <a:gd name="connsiteX9" fmla="*/ 0 w 10000"/>
                <a:gd name="connsiteY9" fmla="*/ 6391 h 19494"/>
                <a:gd name="connsiteX0" fmla="*/ 10000 w 10000"/>
                <a:gd name="connsiteY0" fmla="*/ 2253 h 19494"/>
                <a:gd name="connsiteX1" fmla="*/ 9422 w 10000"/>
                <a:gd name="connsiteY1" fmla="*/ 5701 h 19494"/>
                <a:gd name="connsiteX2" fmla="*/ 8222 w 10000"/>
                <a:gd name="connsiteY2" fmla="*/ 184 h 19494"/>
                <a:gd name="connsiteX3" fmla="*/ 7111 w 10000"/>
                <a:gd name="connsiteY3" fmla="*/ 2253 h 19494"/>
                <a:gd name="connsiteX4" fmla="*/ 6356 w 10000"/>
                <a:gd name="connsiteY4" fmla="*/ 7770 h 19494"/>
                <a:gd name="connsiteX5" fmla="*/ 5022 w 10000"/>
                <a:gd name="connsiteY5" fmla="*/ 9149 h 19494"/>
                <a:gd name="connsiteX6" fmla="*/ 3556 w 10000"/>
                <a:gd name="connsiteY6" fmla="*/ 9149 h 19494"/>
                <a:gd name="connsiteX7" fmla="*/ 2133 w 10000"/>
                <a:gd name="connsiteY7" fmla="*/ 17770 h 19494"/>
                <a:gd name="connsiteX8" fmla="*/ 1000 w 10000"/>
                <a:gd name="connsiteY8" fmla="*/ 19494 h 19494"/>
                <a:gd name="connsiteX9" fmla="*/ 0 w 10000"/>
                <a:gd name="connsiteY9" fmla="*/ 6391 h 19494"/>
                <a:gd name="connsiteX0" fmla="*/ 10000 w 10000"/>
                <a:gd name="connsiteY0" fmla="*/ 2253 h 19494"/>
                <a:gd name="connsiteX1" fmla="*/ 9422 w 10000"/>
                <a:gd name="connsiteY1" fmla="*/ 5701 h 19494"/>
                <a:gd name="connsiteX2" fmla="*/ 8222 w 10000"/>
                <a:gd name="connsiteY2" fmla="*/ 184 h 19494"/>
                <a:gd name="connsiteX3" fmla="*/ 7111 w 10000"/>
                <a:gd name="connsiteY3" fmla="*/ 2253 h 19494"/>
                <a:gd name="connsiteX4" fmla="*/ 6356 w 10000"/>
                <a:gd name="connsiteY4" fmla="*/ 7770 h 19494"/>
                <a:gd name="connsiteX5" fmla="*/ 5022 w 10000"/>
                <a:gd name="connsiteY5" fmla="*/ 9149 h 19494"/>
                <a:gd name="connsiteX6" fmla="*/ 3844 w 10000"/>
                <a:gd name="connsiteY6" fmla="*/ 11908 h 19494"/>
                <a:gd name="connsiteX7" fmla="*/ 3556 w 10000"/>
                <a:gd name="connsiteY7" fmla="*/ 9149 h 19494"/>
                <a:gd name="connsiteX8" fmla="*/ 2133 w 10000"/>
                <a:gd name="connsiteY8" fmla="*/ 17770 h 19494"/>
                <a:gd name="connsiteX9" fmla="*/ 1000 w 10000"/>
                <a:gd name="connsiteY9" fmla="*/ 19494 h 19494"/>
                <a:gd name="connsiteX10" fmla="*/ 0 w 10000"/>
                <a:gd name="connsiteY10" fmla="*/ 6391 h 19494"/>
                <a:gd name="connsiteX0" fmla="*/ 10000 w 10000"/>
                <a:gd name="connsiteY0" fmla="*/ 2253 h 19494"/>
                <a:gd name="connsiteX1" fmla="*/ 9422 w 10000"/>
                <a:gd name="connsiteY1" fmla="*/ 5701 h 19494"/>
                <a:gd name="connsiteX2" fmla="*/ 8222 w 10000"/>
                <a:gd name="connsiteY2" fmla="*/ 184 h 19494"/>
                <a:gd name="connsiteX3" fmla="*/ 7111 w 10000"/>
                <a:gd name="connsiteY3" fmla="*/ 2253 h 19494"/>
                <a:gd name="connsiteX4" fmla="*/ 6356 w 10000"/>
                <a:gd name="connsiteY4" fmla="*/ 7770 h 19494"/>
                <a:gd name="connsiteX5" fmla="*/ 5022 w 10000"/>
                <a:gd name="connsiteY5" fmla="*/ 9149 h 19494"/>
                <a:gd name="connsiteX6" fmla="*/ 3844 w 10000"/>
                <a:gd name="connsiteY6" fmla="*/ 11908 h 19494"/>
                <a:gd name="connsiteX7" fmla="*/ 3423 w 10000"/>
                <a:gd name="connsiteY7" fmla="*/ 16390 h 19494"/>
                <a:gd name="connsiteX8" fmla="*/ 2133 w 10000"/>
                <a:gd name="connsiteY8" fmla="*/ 17770 h 19494"/>
                <a:gd name="connsiteX9" fmla="*/ 1000 w 10000"/>
                <a:gd name="connsiteY9" fmla="*/ 19494 h 19494"/>
                <a:gd name="connsiteX10" fmla="*/ 0 w 10000"/>
                <a:gd name="connsiteY10" fmla="*/ 6391 h 19494"/>
                <a:gd name="connsiteX0" fmla="*/ 10000 w 10000"/>
                <a:gd name="connsiteY0" fmla="*/ 2253 h 37080"/>
                <a:gd name="connsiteX1" fmla="*/ 9422 w 10000"/>
                <a:gd name="connsiteY1" fmla="*/ 5701 h 37080"/>
                <a:gd name="connsiteX2" fmla="*/ 8222 w 10000"/>
                <a:gd name="connsiteY2" fmla="*/ 184 h 37080"/>
                <a:gd name="connsiteX3" fmla="*/ 7111 w 10000"/>
                <a:gd name="connsiteY3" fmla="*/ 2253 h 37080"/>
                <a:gd name="connsiteX4" fmla="*/ 6356 w 10000"/>
                <a:gd name="connsiteY4" fmla="*/ 7770 h 37080"/>
                <a:gd name="connsiteX5" fmla="*/ 5022 w 10000"/>
                <a:gd name="connsiteY5" fmla="*/ 9149 h 37080"/>
                <a:gd name="connsiteX6" fmla="*/ 3844 w 10000"/>
                <a:gd name="connsiteY6" fmla="*/ 11908 h 37080"/>
                <a:gd name="connsiteX7" fmla="*/ 3423 w 10000"/>
                <a:gd name="connsiteY7" fmla="*/ 16390 h 37080"/>
                <a:gd name="connsiteX8" fmla="*/ 2133 w 10000"/>
                <a:gd name="connsiteY8" fmla="*/ 17770 h 37080"/>
                <a:gd name="connsiteX9" fmla="*/ 1000 w 10000"/>
                <a:gd name="connsiteY9" fmla="*/ 37080 h 37080"/>
                <a:gd name="connsiteX10" fmla="*/ 0 w 10000"/>
                <a:gd name="connsiteY10" fmla="*/ 6391 h 37080"/>
                <a:gd name="connsiteX0" fmla="*/ 10600 w 10600"/>
                <a:gd name="connsiteY0" fmla="*/ 2253 h 37080"/>
                <a:gd name="connsiteX1" fmla="*/ 10022 w 10600"/>
                <a:gd name="connsiteY1" fmla="*/ 5701 h 37080"/>
                <a:gd name="connsiteX2" fmla="*/ 8822 w 10600"/>
                <a:gd name="connsiteY2" fmla="*/ 184 h 37080"/>
                <a:gd name="connsiteX3" fmla="*/ 7711 w 10600"/>
                <a:gd name="connsiteY3" fmla="*/ 2253 h 37080"/>
                <a:gd name="connsiteX4" fmla="*/ 6956 w 10600"/>
                <a:gd name="connsiteY4" fmla="*/ 7770 h 37080"/>
                <a:gd name="connsiteX5" fmla="*/ 5622 w 10600"/>
                <a:gd name="connsiteY5" fmla="*/ 9149 h 37080"/>
                <a:gd name="connsiteX6" fmla="*/ 4444 w 10600"/>
                <a:gd name="connsiteY6" fmla="*/ 11908 h 37080"/>
                <a:gd name="connsiteX7" fmla="*/ 4023 w 10600"/>
                <a:gd name="connsiteY7" fmla="*/ 16390 h 37080"/>
                <a:gd name="connsiteX8" fmla="*/ 2733 w 10600"/>
                <a:gd name="connsiteY8" fmla="*/ 17770 h 37080"/>
                <a:gd name="connsiteX9" fmla="*/ 1600 w 10600"/>
                <a:gd name="connsiteY9" fmla="*/ 37080 h 37080"/>
                <a:gd name="connsiteX10" fmla="*/ 0 w 10600"/>
                <a:gd name="connsiteY10" fmla="*/ 6391 h 3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00" h="37080">
                  <a:moveTo>
                    <a:pt x="10600" y="2253"/>
                  </a:moveTo>
                  <a:cubicBezTo>
                    <a:pt x="10444" y="3977"/>
                    <a:pt x="10311" y="6046"/>
                    <a:pt x="10022" y="5701"/>
                  </a:cubicBezTo>
                  <a:cubicBezTo>
                    <a:pt x="9733" y="5356"/>
                    <a:pt x="9200" y="873"/>
                    <a:pt x="8822" y="184"/>
                  </a:cubicBezTo>
                  <a:cubicBezTo>
                    <a:pt x="8444" y="-506"/>
                    <a:pt x="8022" y="873"/>
                    <a:pt x="7711" y="2253"/>
                  </a:cubicBezTo>
                  <a:cubicBezTo>
                    <a:pt x="7400" y="3632"/>
                    <a:pt x="7311" y="6735"/>
                    <a:pt x="6956" y="7770"/>
                  </a:cubicBezTo>
                  <a:cubicBezTo>
                    <a:pt x="6600" y="8804"/>
                    <a:pt x="6041" y="8459"/>
                    <a:pt x="5622" y="9149"/>
                  </a:cubicBezTo>
                  <a:cubicBezTo>
                    <a:pt x="5203" y="9839"/>
                    <a:pt x="4688" y="11908"/>
                    <a:pt x="4444" y="11908"/>
                  </a:cubicBezTo>
                  <a:cubicBezTo>
                    <a:pt x="4200" y="11908"/>
                    <a:pt x="4308" y="15413"/>
                    <a:pt x="4023" y="16390"/>
                  </a:cubicBezTo>
                  <a:cubicBezTo>
                    <a:pt x="3738" y="17367"/>
                    <a:pt x="3137" y="14322"/>
                    <a:pt x="2733" y="17770"/>
                  </a:cubicBezTo>
                  <a:cubicBezTo>
                    <a:pt x="2329" y="21218"/>
                    <a:pt x="1934" y="37080"/>
                    <a:pt x="1600" y="37080"/>
                  </a:cubicBezTo>
                  <a:cubicBezTo>
                    <a:pt x="1267" y="37080"/>
                    <a:pt x="289" y="4666"/>
                    <a:pt x="0" y="6391"/>
                  </a:cubicBezTo>
                </a:path>
              </a:pathLst>
            </a:custGeom>
            <a:noFill/>
            <a:ln w="19050" cap="flat" cmpd="sng">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dirty="0">
                <a:solidFill>
                  <a:srgbClr val="000000"/>
                </a:solidFill>
                <a:latin typeface="Arial" pitchFamily="34" charset="0"/>
              </a:endParaRPr>
            </a:p>
          </p:txBody>
        </p:sp>
        <p:sp>
          <p:nvSpPr>
            <p:cNvPr id="171" name="Freeform 634"/>
            <p:cNvSpPr>
              <a:spLocks/>
            </p:cNvSpPr>
            <p:nvPr/>
          </p:nvSpPr>
          <p:spPr bwMode="auto">
            <a:xfrm>
              <a:off x="2853868" y="3703546"/>
              <a:ext cx="125423" cy="383607"/>
            </a:xfrm>
            <a:custGeom>
              <a:avLst/>
              <a:gdLst>
                <a:gd name="T0" fmla="*/ 0 w 80"/>
                <a:gd name="T1" fmla="*/ 0 h 250"/>
                <a:gd name="T2" fmla="*/ 2147483647 w 80"/>
                <a:gd name="T3" fmla="*/ 2147483647 h 250"/>
                <a:gd name="T4" fmla="*/ 2147483647 w 80"/>
                <a:gd name="T5" fmla="*/ 2147483647 h 250"/>
                <a:gd name="T6" fmla="*/ 2147483647 w 80"/>
                <a:gd name="T7" fmla="*/ 2147483647 h 250"/>
                <a:gd name="T8" fmla="*/ 2147483647 w 80"/>
                <a:gd name="T9" fmla="*/ 2147483647 h 250"/>
                <a:gd name="T10" fmla="*/ 0 60000 65536"/>
                <a:gd name="T11" fmla="*/ 0 60000 65536"/>
                <a:gd name="T12" fmla="*/ 0 60000 65536"/>
                <a:gd name="T13" fmla="*/ 0 60000 65536"/>
                <a:gd name="T14" fmla="*/ 0 60000 65536"/>
                <a:gd name="T15" fmla="*/ 0 w 80"/>
                <a:gd name="T16" fmla="*/ 0 h 250"/>
                <a:gd name="T17" fmla="*/ 80 w 80"/>
                <a:gd name="T18" fmla="*/ 250 h 250"/>
              </a:gdLst>
              <a:ahLst/>
              <a:cxnLst>
                <a:cxn ang="T10">
                  <a:pos x="T0" y="T1"/>
                </a:cxn>
                <a:cxn ang="T11">
                  <a:pos x="T2" y="T3"/>
                </a:cxn>
                <a:cxn ang="T12">
                  <a:pos x="T4" y="T5"/>
                </a:cxn>
                <a:cxn ang="T13">
                  <a:pos x="T6" y="T7"/>
                </a:cxn>
                <a:cxn ang="T14">
                  <a:pos x="T8" y="T9"/>
                </a:cxn>
              </a:cxnLst>
              <a:rect l="T15" t="T16" r="T17" b="T18"/>
              <a:pathLst>
                <a:path w="80" h="250">
                  <a:moveTo>
                    <a:pt x="0" y="0"/>
                  </a:moveTo>
                  <a:cubicBezTo>
                    <a:pt x="1" y="16"/>
                    <a:pt x="3" y="33"/>
                    <a:pt x="8" y="54"/>
                  </a:cubicBezTo>
                  <a:cubicBezTo>
                    <a:pt x="13" y="75"/>
                    <a:pt x="21" y="102"/>
                    <a:pt x="30" y="124"/>
                  </a:cubicBezTo>
                  <a:cubicBezTo>
                    <a:pt x="39" y="146"/>
                    <a:pt x="54" y="167"/>
                    <a:pt x="62" y="188"/>
                  </a:cubicBezTo>
                  <a:cubicBezTo>
                    <a:pt x="70" y="209"/>
                    <a:pt x="75" y="229"/>
                    <a:pt x="80" y="250"/>
                  </a:cubicBezTo>
                </a:path>
              </a:pathLst>
            </a:custGeom>
            <a:noFill/>
            <a:ln w="19050" cap="flat" cmpd="sng">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dirty="0">
                <a:solidFill>
                  <a:srgbClr val="000000"/>
                </a:solidFill>
                <a:latin typeface="Arial" pitchFamily="34" charset="0"/>
              </a:endParaRPr>
            </a:p>
          </p:txBody>
        </p:sp>
        <p:sp>
          <p:nvSpPr>
            <p:cNvPr id="172" name="Freeform 19"/>
            <p:cNvSpPr>
              <a:spLocks/>
            </p:cNvSpPr>
            <p:nvPr/>
          </p:nvSpPr>
          <p:spPr bwMode="auto">
            <a:xfrm>
              <a:off x="3303825" y="4100964"/>
              <a:ext cx="145804" cy="156512"/>
            </a:xfrm>
            <a:custGeom>
              <a:avLst/>
              <a:gdLst>
                <a:gd name="T0" fmla="*/ 2147483647 w 121"/>
                <a:gd name="T1" fmla="*/ 2147483647 h 139"/>
                <a:gd name="T2" fmla="*/ 2147483647 w 121"/>
                <a:gd name="T3" fmla="*/ 2147483647 h 139"/>
                <a:gd name="T4" fmla="*/ 2147483647 w 121"/>
                <a:gd name="T5" fmla="*/ 2147483647 h 139"/>
                <a:gd name="T6" fmla="*/ 2147483647 w 121"/>
                <a:gd name="T7" fmla="*/ 2147483647 h 139"/>
                <a:gd name="T8" fmla="*/ 2147483647 w 121"/>
                <a:gd name="T9" fmla="*/ 2147483647 h 139"/>
                <a:gd name="T10" fmla="*/ 2147483647 w 121"/>
                <a:gd name="T11" fmla="*/ 2147483647 h 139"/>
                <a:gd name="T12" fmla="*/ 2147483647 w 121"/>
                <a:gd name="T13" fmla="*/ 2147483647 h 139"/>
                <a:gd name="T14" fmla="*/ 2147483647 w 121"/>
                <a:gd name="T15" fmla="*/ 2147483647 h 139"/>
                <a:gd name="T16" fmla="*/ 2147483647 w 121"/>
                <a:gd name="T17" fmla="*/ 2147483647 h 139"/>
                <a:gd name="T18" fmla="*/ 2147483647 w 121"/>
                <a:gd name="T19" fmla="*/ 2147483647 h 139"/>
                <a:gd name="T20" fmla="*/ 2147483647 w 121"/>
                <a:gd name="T21" fmla="*/ 2147483647 h 139"/>
                <a:gd name="T22" fmla="*/ 2147483647 w 121"/>
                <a:gd name="T23" fmla="*/ 2147483647 h 139"/>
                <a:gd name="T24" fmla="*/ 2147483647 w 121"/>
                <a:gd name="T25" fmla="*/ 2147483647 h 139"/>
                <a:gd name="T26" fmla="*/ 2147483647 w 121"/>
                <a:gd name="T27" fmla="*/ 2147483647 h 139"/>
                <a:gd name="T28" fmla="*/ 2147483647 w 121"/>
                <a:gd name="T29" fmla="*/ 2147483647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9"/>
                <a:gd name="T47" fmla="*/ 121 w 121"/>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9">
                  <a:moveTo>
                    <a:pt x="14" y="5"/>
                  </a:moveTo>
                  <a:cubicBezTo>
                    <a:pt x="10" y="18"/>
                    <a:pt x="4" y="30"/>
                    <a:pt x="1" y="43"/>
                  </a:cubicBezTo>
                  <a:cubicBezTo>
                    <a:pt x="0" y="47"/>
                    <a:pt x="27" y="58"/>
                    <a:pt x="31" y="59"/>
                  </a:cubicBezTo>
                  <a:cubicBezTo>
                    <a:pt x="37" y="62"/>
                    <a:pt x="40" y="67"/>
                    <a:pt x="46" y="71"/>
                  </a:cubicBezTo>
                  <a:cubicBezTo>
                    <a:pt x="49" y="76"/>
                    <a:pt x="53" y="78"/>
                    <a:pt x="55" y="83"/>
                  </a:cubicBezTo>
                  <a:cubicBezTo>
                    <a:pt x="57" y="91"/>
                    <a:pt x="64" y="106"/>
                    <a:pt x="64" y="106"/>
                  </a:cubicBezTo>
                  <a:cubicBezTo>
                    <a:pt x="65" y="116"/>
                    <a:pt x="71" y="124"/>
                    <a:pt x="76" y="133"/>
                  </a:cubicBezTo>
                  <a:cubicBezTo>
                    <a:pt x="76" y="135"/>
                    <a:pt x="77" y="139"/>
                    <a:pt x="77" y="139"/>
                  </a:cubicBezTo>
                  <a:cubicBezTo>
                    <a:pt x="110" y="113"/>
                    <a:pt x="121" y="120"/>
                    <a:pt x="110" y="92"/>
                  </a:cubicBezTo>
                  <a:cubicBezTo>
                    <a:pt x="109" y="84"/>
                    <a:pt x="108" y="83"/>
                    <a:pt x="101" y="79"/>
                  </a:cubicBezTo>
                  <a:cubicBezTo>
                    <a:pt x="98" y="63"/>
                    <a:pt x="100" y="46"/>
                    <a:pt x="95" y="31"/>
                  </a:cubicBezTo>
                  <a:cubicBezTo>
                    <a:pt x="93" y="14"/>
                    <a:pt x="92" y="14"/>
                    <a:pt x="74" y="11"/>
                  </a:cubicBezTo>
                  <a:cubicBezTo>
                    <a:pt x="66" y="5"/>
                    <a:pt x="56" y="5"/>
                    <a:pt x="46" y="4"/>
                  </a:cubicBezTo>
                  <a:cubicBezTo>
                    <a:pt x="35" y="0"/>
                    <a:pt x="24" y="1"/>
                    <a:pt x="13" y="2"/>
                  </a:cubicBezTo>
                  <a:cubicBezTo>
                    <a:pt x="11" y="8"/>
                    <a:pt x="10" y="8"/>
                    <a:pt x="14" y="5"/>
                  </a:cubicBezTo>
                  <a:close/>
                </a:path>
              </a:pathLst>
            </a:custGeom>
            <a:solidFill>
              <a:srgbClr val="D8B088"/>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en-CA" dirty="0">
                <a:solidFill>
                  <a:srgbClr val="000000"/>
                </a:solidFill>
                <a:latin typeface="Arial" pitchFamily="34" charset="0"/>
              </a:endParaRPr>
            </a:p>
          </p:txBody>
        </p:sp>
        <p:sp>
          <p:nvSpPr>
            <p:cNvPr id="173" name="Freeform 20"/>
            <p:cNvSpPr>
              <a:spLocks/>
            </p:cNvSpPr>
            <p:nvPr/>
          </p:nvSpPr>
          <p:spPr bwMode="auto">
            <a:xfrm>
              <a:off x="3466875" y="4064138"/>
              <a:ext cx="56440" cy="90531"/>
            </a:xfrm>
            <a:custGeom>
              <a:avLst/>
              <a:gdLst>
                <a:gd name="T0" fmla="*/ 2147483647 w 54"/>
                <a:gd name="T1" fmla="*/ 2147483647 h 87"/>
                <a:gd name="T2" fmla="*/ 2147483647 w 54"/>
                <a:gd name="T3" fmla="*/ 2147483647 h 87"/>
                <a:gd name="T4" fmla="*/ 2147483647 w 54"/>
                <a:gd name="T5" fmla="*/ 2147483647 h 87"/>
                <a:gd name="T6" fmla="*/ 2147483647 w 54"/>
                <a:gd name="T7" fmla="*/ 2147483647 h 87"/>
                <a:gd name="T8" fmla="*/ 2147483647 w 54"/>
                <a:gd name="T9" fmla="*/ 2147483647 h 87"/>
                <a:gd name="T10" fmla="*/ 2147483647 w 54"/>
                <a:gd name="T11" fmla="*/ 2147483647 h 87"/>
                <a:gd name="T12" fmla="*/ 2147483647 w 54"/>
                <a:gd name="T13" fmla="*/ 2147483647 h 87"/>
                <a:gd name="T14" fmla="*/ 2147483647 w 54"/>
                <a:gd name="T15" fmla="*/ 2147483647 h 87"/>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87"/>
                <a:gd name="T26" fmla="*/ 54 w 54"/>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87">
                  <a:moveTo>
                    <a:pt x="33" y="2"/>
                  </a:moveTo>
                  <a:cubicBezTo>
                    <a:pt x="20" y="3"/>
                    <a:pt x="20" y="11"/>
                    <a:pt x="9" y="18"/>
                  </a:cubicBezTo>
                  <a:cubicBezTo>
                    <a:pt x="0" y="32"/>
                    <a:pt x="7" y="46"/>
                    <a:pt x="20" y="54"/>
                  </a:cubicBezTo>
                  <a:cubicBezTo>
                    <a:pt x="23" y="69"/>
                    <a:pt x="25" y="79"/>
                    <a:pt x="38" y="87"/>
                  </a:cubicBezTo>
                  <a:cubicBezTo>
                    <a:pt x="54" y="85"/>
                    <a:pt x="46" y="71"/>
                    <a:pt x="42" y="60"/>
                  </a:cubicBezTo>
                  <a:cubicBezTo>
                    <a:pt x="41" y="52"/>
                    <a:pt x="41" y="44"/>
                    <a:pt x="44" y="36"/>
                  </a:cubicBezTo>
                  <a:cubicBezTo>
                    <a:pt x="43" y="32"/>
                    <a:pt x="44" y="13"/>
                    <a:pt x="39" y="8"/>
                  </a:cubicBezTo>
                  <a:cubicBezTo>
                    <a:pt x="31" y="0"/>
                    <a:pt x="38" y="13"/>
                    <a:pt x="33" y="2"/>
                  </a:cubicBezTo>
                  <a:close/>
                </a:path>
              </a:pathLst>
            </a:custGeom>
            <a:solidFill>
              <a:srgbClr val="D8B088"/>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en-CA" dirty="0">
                <a:solidFill>
                  <a:srgbClr val="000000"/>
                </a:solidFill>
                <a:latin typeface="Arial" pitchFamily="34" charset="0"/>
              </a:endParaRPr>
            </a:p>
          </p:txBody>
        </p:sp>
        <p:sp>
          <p:nvSpPr>
            <p:cNvPr id="174" name="Freeform 21"/>
            <p:cNvSpPr>
              <a:spLocks/>
            </p:cNvSpPr>
            <p:nvPr/>
          </p:nvSpPr>
          <p:spPr bwMode="auto">
            <a:xfrm>
              <a:off x="3562510" y="4076413"/>
              <a:ext cx="94067" cy="84393"/>
            </a:xfrm>
            <a:custGeom>
              <a:avLst/>
              <a:gdLst>
                <a:gd name="T0" fmla="*/ 2147483647 w 87"/>
                <a:gd name="T1" fmla="*/ 2147483647 h 81"/>
                <a:gd name="T2" fmla="*/ 2147483647 w 87"/>
                <a:gd name="T3" fmla="*/ 2147483647 h 81"/>
                <a:gd name="T4" fmla="*/ 2147483647 w 87"/>
                <a:gd name="T5" fmla="*/ 2147483647 h 81"/>
                <a:gd name="T6" fmla="*/ 2147483647 w 87"/>
                <a:gd name="T7" fmla="*/ 2147483647 h 81"/>
                <a:gd name="T8" fmla="*/ 2147483647 w 87"/>
                <a:gd name="T9" fmla="*/ 2147483647 h 81"/>
                <a:gd name="T10" fmla="*/ 2147483647 w 87"/>
                <a:gd name="T11" fmla="*/ 2147483647 h 81"/>
                <a:gd name="T12" fmla="*/ 2147483647 w 87"/>
                <a:gd name="T13" fmla="*/ 2147483647 h 81"/>
                <a:gd name="T14" fmla="*/ 2147483647 w 87"/>
                <a:gd name="T15" fmla="*/ 2147483647 h 81"/>
                <a:gd name="T16" fmla="*/ 2147483647 w 87"/>
                <a:gd name="T17" fmla="*/ 2147483647 h 81"/>
                <a:gd name="T18" fmla="*/ 2147483647 w 87"/>
                <a:gd name="T19" fmla="*/ 214748364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81"/>
                <a:gd name="T32" fmla="*/ 87 w 87"/>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81">
                  <a:moveTo>
                    <a:pt x="47" y="2"/>
                  </a:moveTo>
                  <a:cubicBezTo>
                    <a:pt x="26" y="3"/>
                    <a:pt x="32" y="0"/>
                    <a:pt x="23" y="12"/>
                  </a:cubicBezTo>
                  <a:cubicBezTo>
                    <a:pt x="22" y="19"/>
                    <a:pt x="14" y="19"/>
                    <a:pt x="8" y="24"/>
                  </a:cubicBezTo>
                  <a:cubicBezTo>
                    <a:pt x="0" y="63"/>
                    <a:pt x="0" y="76"/>
                    <a:pt x="31" y="81"/>
                  </a:cubicBezTo>
                  <a:cubicBezTo>
                    <a:pt x="63" y="76"/>
                    <a:pt x="44" y="76"/>
                    <a:pt x="65" y="69"/>
                  </a:cubicBezTo>
                  <a:cubicBezTo>
                    <a:pt x="69" y="63"/>
                    <a:pt x="72" y="63"/>
                    <a:pt x="79" y="62"/>
                  </a:cubicBezTo>
                  <a:cubicBezTo>
                    <a:pt x="85" y="59"/>
                    <a:pt x="87" y="55"/>
                    <a:pt x="83" y="48"/>
                  </a:cubicBezTo>
                  <a:cubicBezTo>
                    <a:pt x="80" y="42"/>
                    <a:pt x="64" y="42"/>
                    <a:pt x="64" y="42"/>
                  </a:cubicBezTo>
                  <a:cubicBezTo>
                    <a:pt x="53" y="33"/>
                    <a:pt x="55" y="39"/>
                    <a:pt x="56" y="27"/>
                  </a:cubicBezTo>
                  <a:cubicBezTo>
                    <a:pt x="55" y="6"/>
                    <a:pt x="53" y="15"/>
                    <a:pt x="47" y="2"/>
                  </a:cubicBezTo>
                  <a:close/>
                </a:path>
              </a:pathLst>
            </a:custGeom>
            <a:solidFill>
              <a:srgbClr val="D8B088"/>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en-CA" dirty="0">
                <a:solidFill>
                  <a:srgbClr val="000000"/>
                </a:solidFill>
                <a:latin typeface="Arial" pitchFamily="34" charset="0"/>
              </a:endParaRPr>
            </a:p>
          </p:txBody>
        </p:sp>
        <p:sp>
          <p:nvSpPr>
            <p:cNvPr id="175" name="Text Box 4"/>
            <p:cNvSpPr txBox="1">
              <a:spLocks noChangeArrowheads="1"/>
            </p:cNvSpPr>
            <p:nvPr/>
          </p:nvSpPr>
          <p:spPr bwMode="auto">
            <a:xfrm>
              <a:off x="1359103" y="3266972"/>
              <a:ext cx="658472" cy="22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081088" eaLnBrk="0" hangingPunct="0">
                <a:defRPr sz="1200">
                  <a:solidFill>
                    <a:schemeClr val="tx1"/>
                  </a:solidFill>
                  <a:latin typeface="Arial" pitchFamily="34" charset="0"/>
                  <a:ea typeface="LF_Kai" pitchFamily="2" charset="-122"/>
                </a:defRPr>
              </a:lvl1pPr>
              <a:lvl2pPr marL="742950" indent="-285750" defTabSz="1081088" eaLnBrk="0" hangingPunct="0">
                <a:defRPr sz="1200">
                  <a:solidFill>
                    <a:schemeClr val="tx1"/>
                  </a:solidFill>
                  <a:latin typeface="Arial" pitchFamily="34" charset="0"/>
                  <a:ea typeface="LF_Kai" pitchFamily="2" charset="-122"/>
                </a:defRPr>
              </a:lvl2pPr>
              <a:lvl3pPr marL="1143000" indent="-228600" defTabSz="1081088" eaLnBrk="0" hangingPunct="0">
                <a:defRPr sz="1200">
                  <a:solidFill>
                    <a:schemeClr val="tx1"/>
                  </a:solidFill>
                  <a:latin typeface="Arial" pitchFamily="34" charset="0"/>
                  <a:ea typeface="LF_Kai" pitchFamily="2" charset="-122"/>
                </a:defRPr>
              </a:lvl3pPr>
              <a:lvl4pPr marL="1600200" indent="-228600" defTabSz="1081088" eaLnBrk="0" hangingPunct="0">
                <a:defRPr sz="1200">
                  <a:solidFill>
                    <a:schemeClr val="tx1"/>
                  </a:solidFill>
                  <a:latin typeface="Arial" pitchFamily="34" charset="0"/>
                  <a:ea typeface="LF_Kai" pitchFamily="2" charset="-122"/>
                </a:defRPr>
              </a:lvl4pPr>
              <a:lvl5pPr marL="2057400" indent="-228600" defTabSz="1081088" eaLnBrk="0" hangingPunct="0">
                <a:defRPr sz="1200">
                  <a:solidFill>
                    <a:schemeClr val="tx1"/>
                  </a:solidFill>
                  <a:latin typeface="Arial" pitchFamily="34" charset="0"/>
                  <a:ea typeface="LF_Kai" pitchFamily="2" charset="-122"/>
                </a:defRPr>
              </a:lvl5pPr>
              <a:lvl6pPr marL="25146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6pPr>
              <a:lvl7pPr marL="29718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7pPr>
              <a:lvl8pPr marL="34290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8pPr>
              <a:lvl9pPr marL="38862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9pPr>
            </a:lstStyle>
            <a:p>
              <a:pPr eaLnBrk="1" hangingPunct="1">
                <a:lnSpc>
                  <a:spcPct val="80000"/>
                </a:lnSpc>
              </a:pPr>
              <a:r>
                <a:rPr lang="en-CA" sz="900" b="1" dirty="0">
                  <a:solidFill>
                    <a:srgbClr val="FFFFFF"/>
                  </a:solidFill>
                  <a:latin typeface="Dax-Regular" pitchFamily="18" charset="0"/>
                </a:rPr>
                <a:t>BRITISH </a:t>
              </a:r>
              <a:br>
                <a:rPr lang="en-CA" sz="900" b="1" dirty="0">
                  <a:solidFill>
                    <a:srgbClr val="FFFFFF"/>
                  </a:solidFill>
                  <a:latin typeface="Dax-Regular" pitchFamily="18" charset="0"/>
                </a:rPr>
              </a:br>
              <a:r>
                <a:rPr lang="en-CA" sz="900" b="1" dirty="0">
                  <a:solidFill>
                    <a:srgbClr val="FFFFFF"/>
                  </a:solidFill>
                  <a:latin typeface="Dax-Regular" pitchFamily="18" charset="0"/>
                </a:rPr>
                <a:t>COLUMBIA</a:t>
              </a:r>
            </a:p>
          </p:txBody>
        </p:sp>
        <p:sp>
          <p:nvSpPr>
            <p:cNvPr id="176" name="Text Box 5"/>
            <p:cNvSpPr txBox="1">
              <a:spLocks noChangeArrowheads="1"/>
            </p:cNvSpPr>
            <p:nvPr/>
          </p:nvSpPr>
          <p:spPr bwMode="auto">
            <a:xfrm>
              <a:off x="2849165" y="2677013"/>
              <a:ext cx="520507" cy="14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081088" eaLnBrk="0" hangingPunct="0">
                <a:defRPr sz="1200">
                  <a:solidFill>
                    <a:schemeClr val="tx1"/>
                  </a:solidFill>
                  <a:latin typeface="Arial" pitchFamily="34" charset="0"/>
                  <a:ea typeface="LF_Kai" pitchFamily="2" charset="-122"/>
                </a:defRPr>
              </a:lvl1pPr>
              <a:lvl2pPr marL="742950" indent="-285750" defTabSz="1081088" eaLnBrk="0" hangingPunct="0">
                <a:defRPr sz="1200">
                  <a:solidFill>
                    <a:schemeClr val="tx1"/>
                  </a:solidFill>
                  <a:latin typeface="Arial" pitchFamily="34" charset="0"/>
                  <a:ea typeface="LF_Kai" pitchFamily="2" charset="-122"/>
                </a:defRPr>
              </a:lvl2pPr>
              <a:lvl3pPr marL="1143000" indent="-228600" defTabSz="1081088" eaLnBrk="0" hangingPunct="0">
                <a:defRPr sz="1200">
                  <a:solidFill>
                    <a:schemeClr val="tx1"/>
                  </a:solidFill>
                  <a:latin typeface="Arial" pitchFamily="34" charset="0"/>
                  <a:ea typeface="LF_Kai" pitchFamily="2" charset="-122"/>
                </a:defRPr>
              </a:lvl3pPr>
              <a:lvl4pPr marL="1600200" indent="-228600" defTabSz="1081088" eaLnBrk="0" hangingPunct="0">
                <a:defRPr sz="1200">
                  <a:solidFill>
                    <a:schemeClr val="tx1"/>
                  </a:solidFill>
                  <a:latin typeface="Arial" pitchFamily="34" charset="0"/>
                  <a:ea typeface="LF_Kai" pitchFamily="2" charset="-122"/>
                </a:defRPr>
              </a:lvl4pPr>
              <a:lvl5pPr marL="2057400" indent="-228600" defTabSz="1081088" eaLnBrk="0" hangingPunct="0">
                <a:defRPr sz="1200">
                  <a:solidFill>
                    <a:schemeClr val="tx1"/>
                  </a:solidFill>
                  <a:latin typeface="Arial" pitchFamily="34" charset="0"/>
                  <a:ea typeface="LF_Kai" pitchFamily="2" charset="-122"/>
                </a:defRPr>
              </a:lvl5pPr>
              <a:lvl6pPr marL="25146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6pPr>
              <a:lvl7pPr marL="29718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7pPr>
              <a:lvl8pPr marL="34290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8pPr>
              <a:lvl9pPr marL="38862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9pPr>
            </a:lstStyle>
            <a:p>
              <a:pPr eaLnBrk="1" hangingPunct="1">
                <a:spcBef>
                  <a:spcPct val="50000"/>
                </a:spcBef>
              </a:pPr>
              <a:r>
                <a:rPr lang="en-CA" sz="900" b="1" dirty="0">
                  <a:solidFill>
                    <a:srgbClr val="FFFFFF"/>
                  </a:solidFill>
                  <a:latin typeface="Dax-Regular" pitchFamily="18" charset="0"/>
                </a:rPr>
                <a:t>ALBERTA</a:t>
              </a:r>
            </a:p>
          </p:txBody>
        </p:sp>
        <p:sp>
          <p:nvSpPr>
            <p:cNvPr id="177" name="Text Box 6"/>
            <p:cNvSpPr txBox="1">
              <a:spLocks noChangeArrowheads="1"/>
            </p:cNvSpPr>
            <p:nvPr/>
          </p:nvSpPr>
          <p:spPr bwMode="auto">
            <a:xfrm>
              <a:off x="3584459" y="2696961"/>
              <a:ext cx="851123" cy="14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081088" eaLnBrk="0" hangingPunct="0">
                <a:defRPr sz="1200">
                  <a:solidFill>
                    <a:schemeClr val="tx1"/>
                  </a:solidFill>
                  <a:latin typeface="Arial" pitchFamily="34" charset="0"/>
                  <a:ea typeface="LF_Kai" pitchFamily="2" charset="-122"/>
                </a:defRPr>
              </a:lvl1pPr>
              <a:lvl2pPr marL="742950" indent="-285750" defTabSz="1081088" eaLnBrk="0" hangingPunct="0">
                <a:defRPr sz="1200">
                  <a:solidFill>
                    <a:schemeClr val="tx1"/>
                  </a:solidFill>
                  <a:latin typeface="Arial" pitchFamily="34" charset="0"/>
                  <a:ea typeface="LF_Kai" pitchFamily="2" charset="-122"/>
                </a:defRPr>
              </a:lvl2pPr>
              <a:lvl3pPr marL="1143000" indent="-228600" defTabSz="1081088" eaLnBrk="0" hangingPunct="0">
                <a:defRPr sz="1200">
                  <a:solidFill>
                    <a:schemeClr val="tx1"/>
                  </a:solidFill>
                  <a:latin typeface="Arial" pitchFamily="34" charset="0"/>
                  <a:ea typeface="LF_Kai" pitchFamily="2" charset="-122"/>
                </a:defRPr>
              </a:lvl3pPr>
              <a:lvl4pPr marL="1600200" indent="-228600" defTabSz="1081088" eaLnBrk="0" hangingPunct="0">
                <a:defRPr sz="1200">
                  <a:solidFill>
                    <a:schemeClr val="tx1"/>
                  </a:solidFill>
                  <a:latin typeface="Arial" pitchFamily="34" charset="0"/>
                  <a:ea typeface="LF_Kai" pitchFamily="2" charset="-122"/>
                </a:defRPr>
              </a:lvl4pPr>
              <a:lvl5pPr marL="2057400" indent="-228600" defTabSz="1081088" eaLnBrk="0" hangingPunct="0">
                <a:defRPr sz="1200">
                  <a:solidFill>
                    <a:schemeClr val="tx1"/>
                  </a:solidFill>
                  <a:latin typeface="Arial" pitchFamily="34" charset="0"/>
                  <a:ea typeface="LF_Kai" pitchFamily="2" charset="-122"/>
                </a:defRPr>
              </a:lvl5pPr>
              <a:lvl6pPr marL="25146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6pPr>
              <a:lvl7pPr marL="29718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7pPr>
              <a:lvl8pPr marL="34290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8pPr>
              <a:lvl9pPr marL="38862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9pPr>
            </a:lstStyle>
            <a:p>
              <a:pPr eaLnBrk="1" hangingPunct="1">
                <a:spcBef>
                  <a:spcPct val="50000"/>
                </a:spcBef>
              </a:pPr>
              <a:r>
                <a:rPr lang="en-CA" sz="900" b="1" dirty="0">
                  <a:solidFill>
                    <a:srgbClr val="FFFFFF"/>
                  </a:solidFill>
                  <a:latin typeface="Dax-Regular" pitchFamily="18" charset="0"/>
                </a:rPr>
                <a:t>SASKATCHEWAN</a:t>
              </a:r>
            </a:p>
          </p:txBody>
        </p:sp>
        <p:sp>
          <p:nvSpPr>
            <p:cNvPr id="178" name="Text Box 84"/>
            <p:cNvSpPr txBox="1">
              <a:spLocks noChangeArrowheads="1"/>
            </p:cNvSpPr>
            <p:nvPr/>
          </p:nvSpPr>
          <p:spPr bwMode="auto">
            <a:xfrm>
              <a:off x="3560942" y="3594603"/>
              <a:ext cx="574921" cy="11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081088" eaLnBrk="0" hangingPunct="0">
                <a:defRPr sz="1200">
                  <a:solidFill>
                    <a:schemeClr val="tx1"/>
                  </a:solidFill>
                  <a:latin typeface="Arial" pitchFamily="34" charset="0"/>
                  <a:ea typeface="LF_Kai" pitchFamily="2" charset="-122"/>
                </a:defRPr>
              </a:lvl1pPr>
              <a:lvl2pPr marL="742950" indent="-285750" defTabSz="1081088" eaLnBrk="0" hangingPunct="0">
                <a:defRPr sz="1200">
                  <a:solidFill>
                    <a:schemeClr val="tx1"/>
                  </a:solidFill>
                  <a:latin typeface="Arial" pitchFamily="34" charset="0"/>
                  <a:ea typeface="LF_Kai" pitchFamily="2" charset="-122"/>
                </a:defRPr>
              </a:lvl2pPr>
              <a:lvl3pPr marL="1143000" indent="-228600" defTabSz="1081088" eaLnBrk="0" hangingPunct="0">
                <a:defRPr sz="1200">
                  <a:solidFill>
                    <a:schemeClr val="tx1"/>
                  </a:solidFill>
                  <a:latin typeface="Arial" pitchFamily="34" charset="0"/>
                  <a:ea typeface="LF_Kai" pitchFamily="2" charset="-122"/>
                </a:defRPr>
              </a:lvl3pPr>
              <a:lvl4pPr marL="1600200" indent="-228600" defTabSz="1081088" eaLnBrk="0" hangingPunct="0">
                <a:defRPr sz="1200">
                  <a:solidFill>
                    <a:schemeClr val="tx1"/>
                  </a:solidFill>
                  <a:latin typeface="Arial" pitchFamily="34" charset="0"/>
                  <a:ea typeface="LF_Kai" pitchFamily="2" charset="-122"/>
                </a:defRPr>
              </a:lvl4pPr>
              <a:lvl5pPr marL="2057400" indent="-228600" defTabSz="1081088" eaLnBrk="0" hangingPunct="0">
                <a:defRPr sz="1200">
                  <a:solidFill>
                    <a:schemeClr val="tx1"/>
                  </a:solidFill>
                  <a:latin typeface="Arial" pitchFamily="34" charset="0"/>
                  <a:ea typeface="LF_Kai" pitchFamily="2" charset="-122"/>
                </a:defRPr>
              </a:lvl5pPr>
              <a:lvl6pPr marL="25146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6pPr>
              <a:lvl7pPr marL="29718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7pPr>
              <a:lvl8pPr marL="34290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8pPr>
              <a:lvl9pPr marL="38862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9pPr>
            </a:lstStyle>
            <a:p>
              <a:pPr eaLnBrk="1" hangingPunct="1"/>
              <a:r>
                <a:rPr lang="en-CA" sz="700" b="1" dirty="0">
                  <a:solidFill>
                    <a:srgbClr val="000000"/>
                  </a:solidFill>
                </a:rPr>
                <a:t>SASKATOON</a:t>
              </a:r>
            </a:p>
          </p:txBody>
        </p:sp>
        <p:sp>
          <p:nvSpPr>
            <p:cNvPr id="179" name="Text Box 86"/>
            <p:cNvSpPr txBox="1">
              <a:spLocks noChangeArrowheads="1"/>
            </p:cNvSpPr>
            <p:nvPr/>
          </p:nvSpPr>
          <p:spPr bwMode="auto">
            <a:xfrm>
              <a:off x="3629221" y="3952124"/>
              <a:ext cx="422846" cy="11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081088" eaLnBrk="0" hangingPunct="0">
                <a:defRPr sz="1200">
                  <a:solidFill>
                    <a:schemeClr val="tx1"/>
                  </a:solidFill>
                  <a:latin typeface="Arial" pitchFamily="34" charset="0"/>
                  <a:ea typeface="LF_Kai" pitchFamily="2" charset="-122"/>
                </a:defRPr>
              </a:lvl1pPr>
              <a:lvl2pPr marL="742950" indent="-285750" defTabSz="1081088" eaLnBrk="0" hangingPunct="0">
                <a:defRPr sz="1200">
                  <a:solidFill>
                    <a:schemeClr val="tx1"/>
                  </a:solidFill>
                  <a:latin typeface="Arial" pitchFamily="34" charset="0"/>
                  <a:ea typeface="LF_Kai" pitchFamily="2" charset="-122"/>
                </a:defRPr>
              </a:lvl2pPr>
              <a:lvl3pPr marL="1143000" indent="-228600" defTabSz="1081088" eaLnBrk="0" hangingPunct="0">
                <a:defRPr sz="1200">
                  <a:solidFill>
                    <a:schemeClr val="tx1"/>
                  </a:solidFill>
                  <a:latin typeface="Arial" pitchFamily="34" charset="0"/>
                  <a:ea typeface="LF_Kai" pitchFamily="2" charset="-122"/>
                </a:defRPr>
              </a:lvl3pPr>
              <a:lvl4pPr marL="1600200" indent="-228600" defTabSz="1081088" eaLnBrk="0" hangingPunct="0">
                <a:defRPr sz="1200">
                  <a:solidFill>
                    <a:schemeClr val="tx1"/>
                  </a:solidFill>
                  <a:latin typeface="Arial" pitchFamily="34" charset="0"/>
                  <a:ea typeface="LF_Kai" pitchFamily="2" charset="-122"/>
                </a:defRPr>
              </a:lvl4pPr>
              <a:lvl5pPr marL="2057400" indent="-228600" defTabSz="1081088" eaLnBrk="0" hangingPunct="0">
                <a:defRPr sz="1200">
                  <a:solidFill>
                    <a:schemeClr val="tx1"/>
                  </a:solidFill>
                  <a:latin typeface="Arial" pitchFamily="34" charset="0"/>
                  <a:ea typeface="LF_Kai" pitchFamily="2" charset="-122"/>
                </a:defRPr>
              </a:lvl5pPr>
              <a:lvl6pPr marL="25146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6pPr>
              <a:lvl7pPr marL="29718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7pPr>
              <a:lvl8pPr marL="34290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8pPr>
              <a:lvl9pPr marL="38862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9pPr>
            </a:lstStyle>
            <a:p>
              <a:pPr eaLnBrk="1" hangingPunct="1"/>
              <a:r>
                <a:rPr lang="en-CA" sz="700" b="1" dirty="0">
                  <a:solidFill>
                    <a:srgbClr val="000000"/>
                  </a:solidFill>
                </a:rPr>
                <a:t>REGINA</a:t>
              </a:r>
            </a:p>
          </p:txBody>
        </p:sp>
        <p:sp>
          <p:nvSpPr>
            <p:cNvPr id="180" name="Text Box 87"/>
            <p:cNvSpPr txBox="1">
              <a:spLocks noChangeArrowheads="1"/>
            </p:cNvSpPr>
            <p:nvPr/>
          </p:nvSpPr>
          <p:spPr bwMode="auto">
            <a:xfrm>
              <a:off x="3065520" y="3293854"/>
              <a:ext cx="544023" cy="11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081088" eaLnBrk="0" hangingPunct="0">
                <a:defRPr sz="1200">
                  <a:solidFill>
                    <a:schemeClr val="tx1"/>
                  </a:solidFill>
                  <a:latin typeface="Arial" pitchFamily="34" charset="0"/>
                  <a:ea typeface="LF_Kai" pitchFamily="2" charset="-122"/>
                </a:defRPr>
              </a:lvl1pPr>
              <a:lvl2pPr marL="742950" indent="-285750" defTabSz="1081088" eaLnBrk="0" hangingPunct="0">
                <a:defRPr sz="1200">
                  <a:solidFill>
                    <a:schemeClr val="tx1"/>
                  </a:solidFill>
                  <a:latin typeface="Arial" pitchFamily="34" charset="0"/>
                  <a:ea typeface="LF_Kai" pitchFamily="2" charset="-122"/>
                </a:defRPr>
              </a:lvl2pPr>
              <a:lvl3pPr marL="1143000" indent="-228600" defTabSz="1081088" eaLnBrk="0" hangingPunct="0">
                <a:defRPr sz="1200">
                  <a:solidFill>
                    <a:schemeClr val="tx1"/>
                  </a:solidFill>
                  <a:latin typeface="Arial" pitchFamily="34" charset="0"/>
                  <a:ea typeface="LF_Kai" pitchFamily="2" charset="-122"/>
                </a:defRPr>
              </a:lvl3pPr>
              <a:lvl4pPr marL="1600200" indent="-228600" defTabSz="1081088" eaLnBrk="0" hangingPunct="0">
                <a:defRPr sz="1200">
                  <a:solidFill>
                    <a:schemeClr val="tx1"/>
                  </a:solidFill>
                  <a:latin typeface="Arial" pitchFamily="34" charset="0"/>
                  <a:ea typeface="LF_Kai" pitchFamily="2" charset="-122"/>
                </a:defRPr>
              </a:lvl4pPr>
              <a:lvl5pPr marL="2057400" indent="-228600" defTabSz="1081088" eaLnBrk="0" hangingPunct="0">
                <a:defRPr sz="1200">
                  <a:solidFill>
                    <a:schemeClr val="tx1"/>
                  </a:solidFill>
                  <a:latin typeface="Arial" pitchFamily="34" charset="0"/>
                  <a:ea typeface="LF_Kai" pitchFamily="2" charset="-122"/>
                </a:defRPr>
              </a:lvl5pPr>
              <a:lvl6pPr marL="25146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6pPr>
              <a:lvl7pPr marL="29718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7pPr>
              <a:lvl8pPr marL="34290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8pPr>
              <a:lvl9pPr marL="38862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9pPr>
            </a:lstStyle>
            <a:p>
              <a:pPr eaLnBrk="1" hangingPunct="1"/>
              <a:r>
                <a:rPr lang="en-CA" sz="700" b="1" dirty="0">
                  <a:solidFill>
                    <a:srgbClr val="000000"/>
                  </a:solidFill>
                </a:rPr>
                <a:t>EDMONTON</a:t>
              </a:r>
            </a:p>
          </p:txBody>
        </p:sp>
        <p:sp>
          <p:nvSpPr>
            <p:cNvPr id="181" name="Text Box 86"/>
            <p:cNvSpPr txBox="1">
              <a:spLocks noChangeArrowheads="1"/>
            </p:cNvSpPr>
            <p:nvPr/>
          </p:nvSpPr>
          <p:spPr bwMode="auto">
            <a:xfrm>
              <a:off x="2942450" y="2842571"/>
              <a:ext cx="819956" cy="11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lvl1pPr defTabSz="1081088" eaLnBrk="0" hangingPunct="0">
                <a:defRPr sz="1200">
                  <a:solidFill>
                    <a:schemeClr val="tx1"/>
                  </a:solidFill>
                  <a:latin typeface="Arial" pitchFamily="34" charset="0"/>
                  <a:ea typeface="LF_Kai" pitchFamily="2" charset="-122"/>
                </a:defRPr>
              </a:lvl1pPr>
              <a:lvl2pPr marL="742950" indent="-285750" defTabSz="1081088" eaLnBrk="0" hangingPunct="0">
                <a:defRPr sz="1200">
                  <a:solidFill>
                    <a:schemeClr val="tx1"/>
                  </a:solidFill>
                  <a:latin typeface="Arial" pitchFamily="34" charset="0"/>
                  <a:ea typeface="LF_Kai" pitchFamily="2" charset="-122"/>
                </a:defRPr>
              </a:lvl2pPr>
              <a:lvl3pPr marL="1143000" indent="-228600" defTabSz="1081088" eaLnBrk="0" hangingPunct="0">
                <a:defRPr sz="1200">
                  <a:solidFill>
                    <a:schemeClr val="tx1"/>
                  </a:solidFill>
                  <a:latin typeface="Arial" pitchFamily="34" charset="0"/>
                  <a:ea typeface="LF_Kai" pitchFamily="2" charset="-122"/>
                </a:defRPr>
              </a:lvl3pPr>
              <a:lvl4pPr marL="1600200" indent="-228600" defTabSz="1081088" eaLnBrk="0" hangingPunct="0">
                <a:defRPr sz="1200">
                  <a:solidFill>
                    <a:schemeClr val="tx1"/>
                  </a:solidFill>
                  <a:latin typeface="Arial" pitchFamily="34" charset="0"/>
                  <a:ea typeface="LF_Kai" pitchFamily="2" charset="-122"/>
                </a:defRPr>
              </a:lvl4pPr>
              <a:lvl5pPr marL="2057400" indent="-228600" defTabSz="1081088" eaLnBrk="0" hangingPunct="0">
                <a:defRPr sz="1200">
                  <a:solidFill>
                    <a:schemeClr val="tx1"/>
                  </a:solidFill>
                  <a:latin typeface="Arial" pitchFamily="34" charset="0"/>
                  <a:ea typeface="LF_Kai" pitchFamily="2" charset="-122"/>
                </a:defRPr>
              </a:lvl5pPr>
              <a:lvl6pPr marL="25146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6pPr>
              <a:lvl7pPr marL="29718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7pPr>
              <a:lvl8pPr marL="34290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8pPr>
              <a:lvl9pPr marL="38862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9pPr>
            </a:lstStyle>
            <a:p>
              <a:pPr eaLnBrk="1" hangingPunct="1"/>
              <a:r>
                <a:rPr lang="en-CA" sz="700" b="1" dirty="0">
                  <a:solidFill>
                    <a:srgbClr val="000000"/>
                  </a:solidFill>
                </a:rPr>
                <a:t>FORT MCMURRAY</a:t>
              </a:r>
            </a:p>
          </p:txBody>
        </p:sp>
        <p:sp>
          <p:nvSpPr>
            <p:cNvPr id="183" name="Text Box 86"/>
            <p:cNvSpPr txBox="1">
              <a:spLocks noChangeArrowheads="1"/>
            </p:cNvSpPr>
            <p:nvPr/>
          </p:nvSpPr>
          <p:spPr bwMode="auto">
            <a:xfrm>
              <a:off x="2870311" y="1913002"/>
              <a:ext cx="485851" cy="11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defTabSz="1081088" eaLnBrk="0" hangingPunct="0">
                <a:defRPr sz="1200">
                  <a:solidFill>
                    <a:schemeClr val="tx1"/>
                  </a:solidFill>
                  <a:latin typeface="Arial" pitchFamily="34" charset="0"/>
                  <a:ea typeface="LF_Kai" pitchFamily="2" charset="-122"/>
                </a:defRPr>
              </a:lvl1pPr>
              <a:lvl2pPr marL="742950" indent="-285750" defTabSz="1081088" eaLnBrk="0" hangingPunct="0">
                <a:defRPr sz="1200">
                  <a:solidFill>
                    <a:schemeClr val="tx1"/>
                  </a:solidFill>
                  <a:latin typeface="Arial" pitchFamily="34" charset="0"/>
                  <a:ea typeface="LF_Kai" pitchFamily="2" charset="-122"/>
                </a:defRPr>
              </a:lvl2pPr>
              <a:lvl3pPr marL="1143000" indent="-228600" defTabSz="1081088" eaLnBrk="0" hangingPunct="0">
                <a:defRPr sz="1200">
                  <a:solidFill>
                    <a:schemeClr val="tx1"/>
                  </a:solidFill>
                  <a:latin typeface="Arial" pitchFamily="34" charset="0"/>
                  <a:ea typeface="LF_Kai" pitchFamily="2" charset="-122"/>
                </a:defRPr>
              </a:lvl3pPr>
              <a:lvl4pPr marL="1600200" indent="-228600" defTabSz="1081088" eaLnBrk="0" hangingPunct="0">
                <a:defRPr sz="1200">
                  <a:solidFill>
                    <a:schemeClr val="tx1"/>
                  </a:solidFill>
                  <a:latin typeface="Arial" pitchFamily="34" charset="0"/>
                  <a:ea typeface="LF_Kai" pitchFamily="2" charset="-122"/>
                </a:defRPr>
              </a:lvl4pPr>
              <a:lvl5pPr marL="2057400" indent="-228600" defTabSz="1081088" eaLnBrk="0" hangingPunct="0">
                <a:defRPr sz="1200">
                  <a:solidFill>
                    <a:schemeClr val="tx1"/>
                  </a:solidFill>
                  <a:latin typeface="Arial" pitchFamily="34" charset="0"/>
                  <a:ea typeface="LF_Kai" pitchFamily="2" charset="-122"/>
                </a:defRPr>
              </a:lvl5pPr>
              <a:lvl6pPr marL="25146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6pPr>
              <a:lvl7pPr marL="29718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7pPr>
              <a:lvl8pPr marL="34290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8pPr>
              <a:lvl9pPr marL="38862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9pPr>
            </a:lstStyle>
            <a:p>
              <a:pPr eaLnBrk="1" hangingPunct="1"/>
              <a:r>
                <a:rPr lang="en-CA" sz="700" b="1" dirty="0">
                  <a:solidFill>
                    <a:srgbClr val="000000"/>
                  </a:solidFill>
                </a:rPr>
                <a:t>HAY RIVER</a:t>
              </a:r>
            </a:p>
          </p:txBody>
        </p:sp>
        <p:sp>
          <p:nvSpPr>
            <p:cNvPr id="184" name="Text Box 175"/>
            <p:cNvSpPr txBox="1">
              <a:spLocks noChangeArrowheads="1"/>
            </p:cNvSpPr>
            <p:nvPr/>
          </p:nvSpPr>
          <p:spPr bwMode="auto">
            <a:xfrm>
              <a:off x="1812674" y="3911657"/>
              <a:ext cx="614574"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081088" eaLnBrk="0" hangingPunct="0">
                <a:defRPr sz="1200">
                  <a:solidFill>
                    <a:schemeClr val="tx1"/>
                  </a:solidFill>
                  <a:latin typeface="Arial" pitchFamily="34" charset="0"/>
                  <a:ea typeface="LF_Kai" pitchFamily="2" charset="-122"/>
                </a:defRPr>
              </a:lvl1pPr>
              <a:lvl2pPr marL="742950" indent="-285750" defTabSz="1081088" eaLnBrk="0" hangingPunct="0">
                <a:defRPr sz="1200">
                  <a:solidFill>
                    <a:schemeClr val="tx1"/>
                  </a:solidFill>
                  <a:latin typeface="Arial" pitchFamily="34" charset="0"/>
                  <a:ea typeface="LF_Kai" pitchFamily="2" charset="-122"/>
                </a:defRPr>
              </a:lvl2pPr>
              <a:lvl3pPr marL="1143000" indent="-228600" defTabSz="1081088" eaLnBrk="0" hangingPunct="0">
                <a:defRPr sz="1200">
                  <a:solidFill>
                    <a:schemeClr val="tx1"/>
                  </a:solidFill>
                  <a:latin typeface="Arial" pitchFamily="34" charset="0"/>
                  <a:ea typeface="LF_Kai" pitchFamily="2" charset="-122"/>
                </a:defRPr>
              </a:lvl3pPr>
              <a:lvl4pPr marL="1600200" indent="-228600" defTabSz="1081088" eaLnBrk="0" hangingPunct="0">
                <a:defRPr sz="1200">
                  <a:solidFill>
                    <a:schemeClr val="tx1"/>
                  </a:solidFill>
                  <a:latin typeface="Arial" pitchFamily="34" charset="0"/>
                  <a:ea typeface="LF_Kai" pitchFamily="2" charset="-122"/>
                </a:defRPr>
              </a:lvl4pPr>
              <a:lvl5pPr marL="2057400" indent="-228600" defTabSz="1081088" eaLnBrk="0" hangingPunct="0">
                <a:defRPr sz="1200">
                  <a:solidFill>
                    <a:schemeClr val="tx1"/>
                  </a:solidFill>
                  <a:latin typeface="Arial" pitchFamily="34" charset="0"/>
                  <a:ea typeface="LF_Kai" pitchFamily="2" charset="-122"/>
                </a:defRPr>
              </a:lvl5pPr>
              <a:lvl6pPr marL="25146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6pPr>
              <a:lvl7pPr marL="29718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7pPr>
              <a:lvl8pPr marL="34290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8pPr>
              <a:lvl9pPr marL="38862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9pPr>
            </a:lstStyle>
            <a:p>
              <a:pPr eaLnBrk="1" hangingPunct="1">
                <a:lnSpc>
                  <a:spcPct val="85000"/>
                </a:lnSpc>
              </a:pPr>
              <a:r>
                <a:rPr lang="en-CA" sz="700" b="1" dirty="0">
                  <a:solidFill>
                    <a:srgbClr val="000000"/>
                  </a:solidFill>
                </a:rPr>
                <a:t>VANCOUVER</a:t>
              </a:r>
            </a:p>
          </p:txBody>
        </p:sp>
        <p:sp>
          <p:nvSpPr>
            <p:cNvPr id="185" name="Freeform 184"/>
            <p:cNvSpPr/>
            <p:nvPr/>
          </p:nvSpPr>
          <p:spPr bwMode="auto">
            <a:xfrm>
              <a:off x="2476041" y="3065224"/>
              <a:ext cx="409194" cy="948278"/>
            </a:xfrm>
            <a:custGeom>
              <a:avLst/>
              <a:gdLst>
                <a:gd name="connsiteX0" fmla="*/ 0 w 366713"/>
                <a:gd name="connsiteY0" fmla="*/ 0 h 981075"/>
                <a:gd name="connsiteX1" fmla="*/ 0 w 366713"/>
                <a:gd name="connsiteY1" fmla="*/ 0 h 981075"/>
                <a:gd name="connsiteX2" fmla="*/ 38100 w 366713"/>
                <a:gd name="connsiteY2" fmla="*/ 28575 h 981075"/>
                <a:gd name="connsiteX3" fmla="*/ 42863 w 366713"/>
                <a:gd name="connsiteY3" fmla="*/ 42862 h 981075"/>
                <a:gd name="connsiteX4" fmla="*/ 52388 w 366713"/>
                <a:gd name="connsiteY4" fmla="*/ 57150 h 981075"/>
                <a:gd name="connsiteX5" fmla="*/ 61913 w 366713"/>
                <a:gd name="connsiteY5" fmla="*/ 95250 h 981075"/>
                <a:gd name="connsiteX6" fmla="*/ 66675 w 366713"/>
                <a:gd name="connsiteY6" fmla="*/ 100012 h 981075"/>
                <a:gd name="connsiteX7" fmla="*/ 66675 w 366713"/>
                <a:gd name="connsiteY7" fmla="*/ 100012 h 981075"/>
                <a:gd name="connsiteX8" fmla="*/ 109538 w 366713"/>
                <a:gd name="connsiteY8" fmla="*/ 161925 h 981075"/>
                <a:gd name="connsiteX9" fmla="*/ 147638 w 366713"/>
                <a:gd name="connsiteY9" fmla="*/ 209550 h 981075"/>
                <a:gd name="connsiteX10" fmla="*/ 180975 w 366713"/>
                <a:gd name="connsiteY10" fmla="*/ 238125 h 981075"/>
                <a:gd name="connsiteX11" fmla="*/ 209550 w 366713"/>
                <a:gd name="connsiteY11" fmla="*/ 261937 h 981075"/>
                <a:gd name="connsiteX12" fmla="*/ 233363 w 366713"/>
                <a:gd name="connsiteY12" fmla="*/ 361950 h 981075"/>
                <a:gd name="connsiteX13" fmla="*/ 276225 w 366713"/>
                <a:gd name="connsiteY13" fmla="*/ 428625 h 981075"/>
                <a:gd name="connsiteX14" fmla="*/ 309563 w 366713"/>
                <a:gd name="connsiteY14" fmla="*/ 514350 h 981075"/>
                <a:gd name="connsiteX15" fmla="*/ 300038 w 366713"/>
                <a:gd name="connsiteY15" fmla="*/ 590550 h 981075"/>
                <a:gd name="connsiteX16" fmla="*/ 338138 w 366713"/>
                <a:gd name="connsiteY16" fmla="*/ 700087 h 981075"/>
                <a:gd name="connsiteX17" fmla="*/ 338138 w 366713"/>
                <a:gd name="connsiteY17" fmla="*/ 795337 h 981075"/>
                <a:gd name="connsiteX18" fmla="*/ 366713 w 366713"/>
                <a:gd name="connsiteY18" fmla="*/ 852487 h 981075"/>
                <a:gd name="connsiteX19" fmla="*/ 361950 w 366713"/>
                <a:gd name="connsiteY19" fmla="*/ 933450 h 981075"/>
                <a:gd name="connsiteX20" fmla="*/ 361950 w 366713"/>
                <a:gd name="connsiteY20" fmla="*/ 981075 h 981075"/>
                <a:gd name="connsiteX21" fmla="*/ 323850 w 366713"/>
                <a:gd name="connsiteY21" fmla="*/ 928687 h 981075"/>
                <a:gd name="connsiteX22" fmla="*/ 290513 w 366713"/>
                <a:gd name="connsiteY22" fmla="*/ 852487 h 981075"/>
                <a:gd name="connsiteX23" fmla="*/ 285750 w 366713"/>
                <a:gd name="connsiteY23" fmla="*/ 800100 h 981075"/>
                <a:gd name="connsiteX24" fmla="*/ 266700 w 366713"/>
                <a:gd name="connsiteY24" fmla="*/ 742950 h 981075"/>
                <a:gd name="connsiteX25" fmla="*/ 252413 w 366713"/>
                <a:gd name="connsiteY25" fmla="*/ 671512 h 981075"/>
                <a:gd name="connsiteX26" fmla="*/ 242888 w 366713"/>
                <a:gd name="connsiteY26" fmla="*/ 623887 h 981075"/>
                <a:gd name="connsiteX27" fmla="*/ 242888 w 366713"/>
                <a:gd name="connsiteY27" fmla="*/ 581025 h 981075"/>
                <a:gd name="connsiteX28" fmla="*/ 247650 w 366713"/>
                <a:gd name="connsiteY28" fmla="*/ 533400 h 981075"/>
                <a:gd name="connsiteX29" fmla="*/ 252413 w 366713"/>
                <a:gd name="connsiteY29" fmla="*/ 490537 h 981075"/>
                <a:gd name="connsiteX30" fmla="*/ 223838 w 366713"/>
                <a:gd name="connsiteY30" fmla="*/ 461962 h 981075"/>
                <a:gd name="connsiteX31" fmla="*/ 204788 w 366713"/>
                <a:gd name="connsiteY31" fmla="*/ 400050 h 981075"/>
                <a:gd name="connsiteX32" fmla="*/ 204788 w 366713"/>
                <a:gd name="connsiteY32" fmla="*/ 347662 h 981075"/>
                <a:gd name="connsiteX33" fmla="*/ 109538 w 366713"/>
                <a:gd name="connsiteY33" fmla="*/ 233362 h 981075"/>
                <a:gd name="connsiteX34" fmla="*/ 109538 w 366713"/>
                <a:gd name="connsiteY34" fmla="*/ 185737 h 981075"/>
                <a:gd name="connsiteX35" fmla="*/ 95250 w 366713"/>
                <a:gd name="connsiteY35" fmla="*/ 157162 h 981075"/>
                <a:gd name="connsiteX36" fmla="*/ 95250 w 366713"/>
                <a:gd name="connsiteY36" fmla="*/ 157162 h 981075"/>
                <a:gd name="connsiteX37" fmla="*/ 52388 w 366713"/>
                <a:gd name="connsiteY37" fmla="*/ 133350 h 981075"/>
                <a:gd name="connsiteX0" fmla="*/ 9525 w 376238"/>
                <a:gd name="connsiteY0" fmla="*/ 0 h 981075"/>
                <a:gd name="connsiteX1" fmla="*/ 9525 w 376238"/>
                <a:gd name="connsiteY1" fmla="*/ 0 h 981075"/>
                <a:gd name="connsiteX2" fmla="*/ 47625 w 376238"/>
                <a:gd name="connsiteY2" fmla="*/ 28575 h 981075"/>
                <a:gd name="connsiteX3" fmla="*/ 52388 w 376238"/>
                <a:gd name="connsiteY3" fmla="*/ 42862 h 981075"/>
                <a:gd name="connsiteX4" fmla="*/ 61913 w 376238"/>
                <a:gd name="connsiteY4" fmla="*/ 57150 h 981075"/>
                <a:gd name="connsiteX5" fmla="*/ 71438 w 376238"/>
                <a:gd name="connsiteY5" fmla="*/ 95250 h 981075"/>
                <a:gd name="connsiteX6" fmla="*/ 76200 w 376238"/>
                <a:gd name="connsiteY6" fmla="*/ 100012 h 981075"/>
                <a:gd name="connsiteX7" fmla="*/ 76200 w 376238"/>
                <a:gd name="connsiteY7" fmla="*/ 100012 h 981075"/>
                <a:gd name="connsiteX8" fmla="*/ 119063 w 376238"/>
                <a:gd name="connsiteY8" fmla="*/ 161925 h 981075"/>
                <a:gd name="connsiteX9" fmla="*/ 157163 w 376238"/>
                <a:gd name="connsiteY9" fmla="*/ 209550 h 981075"/>
                <a:gd name="connsiteX10" fmla="*/ 190500 w 376238"/>
                <a:gd name="connsiteY10" fmla="*/ 238125 h 981075"/>
                <a:gd name="connsiteX11" fmla="*/ 219075 w 376238"/>
                <a:gd name="connsiteY11" fmla="*/ 261937 h 981075"/>
                <a:gd name="connsiteX12" fmla="*/ 242888 w 376238"/>
                <a:gd name="connsiteY12" fmla="*/ 361950 h 981075"/>
                <a:gd name="connsiteX13" fmla="*/ 285750 w 376238"/>
                <a:gd name="connsiteY13" fmla="*/ 428625 h 981075"/>
                <a:gd name="connsiteX14" fmla="*/ 319088 w 376238"/>
                <a:gd name="connsiteY14" fmla="*/ 514350 h 981075"/>
                <a:gd name="connsiteX15" fmla="*/ 309563 w 376238"/>
                <a:gd name="connsiteY15" fmla="*/ 590550 h 981075"/>
                <a:gd name="connsiteX16" fmla="*/ 347663 w 376238"/>
                <a:gd name="connsiteY16" fmla="*/ 700087 h 981075"/>
                <a:gd name="connsiteX17" fmla="*/ 347663 w 376238"/>
                <a:gd name="connsiteY17" fmla="*/ 795337 h 981075"/>
                <a:gd name="connsiteX18" fmla="*/ 376238 w 376238"/>
                <a:gd name="connsiteY18" fmla="*/ 852487 h 981075"/>
                <a:gd name="connsiteX19" fmla="*/ 371475 w 376238"/>
                <a:gd name="connsiteY19" fmla="*/ 933450 h 981075"/>
                <a:gd name="connsiteX20" fmla="*/ 371475 w 376238"/>
                <a:gd name="connsiteY20" fmla="*/ 981075 h 981075"/>
                <a:gd name="connsiteX21" fmla="*/ 333375 w 376238"/>
                <a:gd name="connsiteY21" fmla="*/ 928687 h 981075"/>
                <a:gd name="connsiteX22" fmla="*/ 300038 w 376238"/>
                <a:gd name="connsiteY22" fmla="*/ 852487 h 981075"/>
                <a:gd name="connsiteX23" fmla="*/ 295275 w 376238"/>
                <a:gd name="connsiteY23" fmla="*/ 800100 h 981075"/>
                <a:gd name="connsiteX24" fmla="*/ 276225 w 376238"/>
                <a:gd name="connsiteY24" fmla="*/ 742950 h 981075"/>
                <a:gd name="connsiteX25" fmla="*/ 261938 w 376238"/>
                <a:gd name="connsiteY25" fmla="*/ 671512 h 981075"/>
                <a:gd name="connsiteX26" fmla="*/ 252413 w 376238"/>
                <a:gd name="connsiteY26" fmla="*/ 623887 h 981075"/>
                <a:gd name="connsiteX27" fmla="*/ 252413 w 376238"/>
                <a:gd name="connsiteY27" fmla="*/ 581025 h 981075"/>
                <a:gd name="connsiteX28" fmla="*/ 257175 w 376238"/>
                <a:gd name="connsiteY28" fmla="*/ 533400 h 981075"/>
                <a:gd name="connsiteX29" fmla="*/ 261938 w 376238"/>
                <a:gd name="connsiteY29" fmla="*/ 490537 h 981075"/>
                <a:gd name="connsiteX30" fmla="*/ 233363 w 376238"/>
                <a:gd name="connsiteY30" fmla="*/ 461962 h 981075"/>
                <a:gd name="connsiteX31" fmla="*/ 214313 w 376238"/>
                <a:gd name="connsiteY31" fmla="*/ 400050 h 981075"/>
                <a:gd name="connsiteX32" fmla="*/ 214313 w 376238"/>
                <a:gd name="connsiteY32" fmla="*/ 347662 h 981075"/>
                <a:gd name="connsiteX33" fmla="*/ 119063 w 376238"/>
                <a:gd name="connsiteY33" fmla="*/ 233362 h 981075"/>
                <a:gd name="connsiteX34" fmla="*/ 119063 w 376238"/>
                <a:gd name="connsiteY34" fmla="*/ 185737 h 981075"/>
                <a:gd name="connsiteX35" fmla="*/ 104775 w 376238"/>
                <a:gd name="connsiteY35" fmla="*/ 157162 h 981075"/>
                <a:gd name="connsiteX36" fmla="*/ 104775 w 376238"/>
                <a:gd name="connsiteY36" fmla="*/ 157162 h 981075"/>
                <a:gd name="connsiteX37" fmla="*/ 0 w 376238"/>
                <a:gd name="connsiteY37" fmla="*/ 90487 h 981075"/>
                <a:gd name="connsiteX0" fmla="*/ 47625 w 414338"/>
                <a:gd name="connsiteY0" fmla="*/ 0 h 981075"/>
                <a:gd name="connsiteX1" fmla="*/ 47625 w 414338"/>
                <a:gd name="connsiteY1" fmla="*/ 0 h 981075"/>
                <a:gd name="connsiteX2" fmla="*/ 85725 w 414338"/>
                <a:gd name="connsiteY2" fmla="*/ 28575 h 981075"/>
                <a:gd name="connsiteX3" fmla="*/ 90488 w 414338"/>
                <a:gd name="connsiteY3" fmla="*/ 42862 h 981075"/>
                <a:gd name="connsiteX4" fmla="*/ 100013 w 414338"/>
                <a:gd name="connsiteY4" fmla="*/ 57150 h 981075"/>
                <a:gd name="connsiteX5" fmla="*/ 109538 w 414338"/>
                <a:gd name="connsiteY5" fmla="*/ 95250 h 981075"/>
                <a:gd name="connsiteX6" fmla="*/ 114300 w 414338"/>
                <a:gd name="connsiteY6" fmla="*/ 100012 h 981075"/>
                <a:gd name="connsiteX7" fmla="*/ 114300 w 414338"/>
                <a:gd name="connsiteY7" fmla="*/ 100012 h 981075"/>
                <a:gd name="connsiteX8" fmla="*/ 157163 w 414338"/>
                <a:gd name="connsiteY8" fmla="*/ 161925 h 981075"/>
                <a:gd name="connsiteX9" fmla="*/ 195263 w 414338"/>
                <a:gd name="connsiteY9" fmla="*/ 209550 h 981075"/>
                <a:gd name="connsiteX10" fmla="*/ 228600 w 414338"/>
                <a:gd name="connsiteY10" fmla="*/ 238125 h 981075"/>
                <a:gd name="connsiteX11" fmla="*/ 257175 w 414338"/>
                <a:gd name="connsiteY11" fmla="*/ 261937 h 981075"/>
                <a:gd name="connsiteX12" fmla="*/ 280988 w 414338"/>
                <a:gd name="connsiteY12" fmla="*/ 361950 h 981075"/>
                <a:gd name="connsiteX13" fmla="*/ 323850 w 414338"/>
                <a:gd name="connsiteY13" fmla="*/ 428625 h 981075"/>
                <a:gd name="connsiteX14" fmla="*/ 357188 w 414338"/>
                <a:gd name="connsiteY14" fmla="*/ 514350 h 981075"/>
                <a:gd name="connsiteX15" fmla="*/ 347663 w 414338"/>
                <a:gd name="connsiteY15" fmla="*/ 590550 h 981075"/>
                <a:gd name="connsiteX16" fmla="*/ 385763 w 414338"/>
                <a:gd name="connsiteY16" fmla="*/ 700087 h 981075"/>
                <a:gd name="connsiteX17" fmla="*/ 385763 w 414338"/>
                <a:gd name="connsiteY17" fmla="*/ 795337 h 981075"/>
                <a:gd name="connsiteX18" fmla="*/ 414338 w 414338"/>
                <a:gd name="connsiteY18" fmla="*/ 852487 h 981075"/>
                <a:gd name="connsiteX19" fmla="*/ 409575 w 414338"/>
                <a:gd name="connsiteY19" fmla="*/ 933450 h 981075"/>
                <a:gd name="connsiteX20" fmla="*/ 409575 w 414338"/>
                <a:gd name="connsiteY20" fmla="*/ 981075 h 981075"/>
                <a:gd name="connsiteX21" fmla="*/ 371475 w 414338"/>
                <a:gd name="connsiteY21" fmla="*/ 928687 h 981075"/>
                <a:gd name="connsiteX22" fmla="*/ 338138 w 414338"/>
                <a:gd name="connsiteY22" fmla="*/ 852487 h 981075"/>
                <a:gd name="connsiteX23" fmla="*/ 333375 w 414338"/>
                <a:gd name="connsiteY23" fmla="*/ 800100 h 981075"/>
                <a:gd name="connsiteX24" fmla="*/ 314325 w 414338"/>
                <a:gd name="connsiteY24" fmla="*/ 742950 h 981075"/>
                <a:gd name="connsiteX25" fmla="*/ 300038 w 414338"/>
                <a:gd name="connsiteY25" fmla="*/ 671512 h 981075"/>
                <a:gd name="connsiteX26" fmla="*/ 290513 w 414338"/>
                <a:gd name="connsiteY26" fmla="*/ 623887 h 981075"/>
                <a:gd name="connsiteX27" fmla="*/ 290513 w 414338"/>
                <a:gd name="connsiteY27" fmla="*/ 581025 h 981075"/>
                <a:gd name="connsiteX28" fmla="*/ 295275 w 414338"/>
                <a:gd name="connsiteY28" fmla="*/ 533400 h 981075"/>
                <a:gd name="connsiteX29" fmla="*/ 300038 w 414338"/>
                <a:gd name="connsiteY29" fmla="*/ 490537 h 981075"/>
                <a:gd name="connsiteX30" fmla="*/ 271463 w 414338"/>
                <a:gd name="connsiteY30" fmla="*/ 461962 h 981075"/>
                <a:gd name="connsiteX31" fmla="*/ 252413 w 414338"/>
                <a:gd name="connsiteY31" fmla="*/ 400050 h 981075"/>
                <a:gd name="connsiteX32" fmla="*/ 252413 w 414338"/>
                <a:gd name="connsiteY32" fmla="*/ 347662 h 981075"/>
                <a:gd name="connsiteX33" fmla="*/ 157163 w 414338"/>
                <a:gd name="connsiteY33" fmla="*/ 233362 h 981075"/>
                <a:gd name="connsiteX34" fmla="*/ 157163 w 414338"/>
                <a:gd name="connsiteY34" fmla="*/ 185737 h 981075"/>
                <a:gd name="connsiteX35" fmla="*/ 142875 w 414338"/>
                <a:gd name="connsiteY35" fmla="*/ 157162 h 981075"/>
                <a:gd name="connsiteX36" fmla="*/ 142875 w 414338"/>
                <a:gd name="connsiteY36" fmla="*/ 157162 h 981075"/>
                <a:gd name="connsiteX37" fmla="*/ 0 w 414338"/>
                <a:gd name="connsiteY37" fmla="*/ 47625 h 981075"/>
                <a:gd name="connsiteX0" fmla="*/ 47625 w 414338"/>
                <a:gd name="connsiteY0" fmla="*/ 0 h 981075"/>
                <a:gd name="connsiteX1" fmla="*/ 47625 w 414338"/>
                <a:gd name="connsiteY1" fmla="*/ 0 h 981075"/>
                <a:gd name="connsiteX2" fmla="*/ 85725 w 414338"/>
                <a:gd name="connsiteY2" fmla="*/ 28575 h 981075"/>
                <a:gd name="connsiteX3" fmla="*/ 90488 w 414338"/>
                <a:gd name="connsiteY3" fmla="*/ 42862 h 981075"/>
                <a:gd name="connsiteX4" fmla="*/ 100013 w 414338"/>
                <a:gd name="connsiteY4" fmla="*/ 57150 h 981075"/>
                <a:gd name="connsiteX5" fmla="*/ 109538 w 414338"/>
                <a:gd name="connsiteY5" fmla="*/ 95250 h 981075"/>
                <a:gd name="connsiteX6" fmla="*/ 114300 w 414338"/>
                <a:gd name="connsiteY6" fmla="*/ 100012 h 981075"/>
                <a:gd name="connsiteX7" fmla="*/ 114300 w 414338"/>
                <a:gd name="connsiteY7" fmla="*/ 100012 h 981075"/>
                <a:gd name="connsiteX8" fmla="*/ 157163 w 414338"/>
                <a:gd name="connsiteY8" fmla="*/ 161925 h 981075"/>
                <a:gd name="connsiteX9" fmla="*/ 195263 w 414338"/>
                <a:gd name="connsiteY9" fmla="*/ 209550 h 981075"/>
                <a:gd name="connsiteX10" fmla="*/ 228600 w 414338"/>
                <a:gd name="connsiteY10" fmla="*/ 238125 h 981075"/>
                <a:gd name="connsiteX11" fmla="*/ 257175 w 414338"/>
                <a:gd name="connsiteY11" fmla="*/ 261937 h 981075"/>
                <a:gd name="connsiteX12" fmla="*/ 280988 w 414338"/>
                <a:gd name="connsiteY12" fmla="*/ 361950 h 981075"/>
                <a:gd name="connsiteX13" fmla="*/ 323850 w 414338"/>
                <a:gd name="connsiteY13" fmla="*/ 428625 h 981075"/>
                <a:gd name="connsiteX14" fmla="*/ 357188 w 414338"/>
                <a:gd name="connsiteY14" fmla="*/ 514350 h 981075"/>
                <a:gd name="connsiteX15" fmla="*/ 347663 w 414338"/>
                <a:gd name="connsiteY15" fmla="*/ 590550 h 981075"/>
                <a:gd name="connsiteX16" fmla="*/ 385763 w 414338"/>
                <a:gd name="connsiteY16" fmla="*/ 700087 h 981075"/>
                <a:gd name="connsiteX17" fmla="*/ 385763 w 414338"/>
                <a:gd name="connsiteY17" fmla="*/ 795337 h 981075"/>
                <a:gd name="connsiteX18" fmla="*/ 414338 w 414338"/>
                <a:gd name="connsiteY18" fmla="*/ 852487 h 981075"/>
                <a:gd name="connsiteX19" fmla="*/ 409575 w 414338"/>
                <a:gd name="connsiteY19" fmla="*/ 933450 h 981075"/>
                <a:gd name="connsiteX20" fmla="*/ 409575 w 414338"/>
                <a:gd name="connsiteY20" fmla="*/ 981075 h 981075"/>
                <a:gd name="connsiteX21" fmla="*/ 371475 w 414338"/>
                <a:gd name="connsiteY21" fmla="*/ 928687 h 981075"/>
                <a:gd name="connsiteX22" fmla="*/ 338138 w 414338"/>
                <a:gd name="connsiteY22" fmla="*/ 852487 h 981075"/>
                <a:gd name="connsiteX23" fmla="*/ 333375 w 414338"/>
                <a:gd name="connsiteY23" fmla="*/ 800100 h 981075"/>
                <a:gd name="connsiteX24" fmla="*/ 314325 w 414338"/>
                <a:gd name="connsiteY24" fmla="*/ 742950 h 981075"/>
                <a:gd name="connsiteX25" fmla="*/ 300038 w 414338"/>
                <a:gd name="connsiteY25" fmla="*/ 671512 h 981075"/>
                <a:gd name="connsiteX26" fmla="*/ 290513 w 414338"/>
                <a:gd name="connsiteY26" fmla="*/ 623887 h 981075"/>
                <a:gd name="connsiteX27" fmla="*/ 290513 w 414338"/>
                <a:gd name="connsiteY27" fmla="*/ 581025 h 981075"/>
                <a:gd name="connsiteX28" fmla="*/ 295275 w 414338"/>
                <a:gd name="connsiteY28" fmla="*/ 533400 h 981075"/>
                <a:gd name="connsiteX29" fmla="*/ 300038 w 414338"/>
                <a:gd name="connsiteY29" fmla="*/ 490537 h 981075"/>
                <a:gd name="connsiteX30" fmla="*/ 271463 w 414338"/>
                <a:gd name="connsiteY30" fmla="*/ 461962 h 981075"/>
                <a:gd name="connsiteX31" fmla="*/ 252413 w 414338"/>
                <a:gd name="connsiteY31" fmla="*/ 400050 h 981075"/>
                <a:gd name="connsiteX32" fmla="*/ 252413 w 414338"/>
                <a:gd name="connsiteY32" fmla="*/ 347662 h 981075"/>
                <a:gd name="connsiteX33" fmla="*/ 157163 w 414338"/>
                <a:gd name="connsiteY33" fmla="*/ 233362 h 981075"/>
                <a:gd name="connsiteX34" fmla="*/ 123826 w 414338"/>
                <a:gd name="connsiteY34" fmla="*/ 185737 h 981075"/>
                <a:gd name="connsiteX35" fmla="*/ 142875 w 414338"/>
                <a:gd name="connsiteY35" fmla="*/ 157162 h 981075"/>
                <a:gd name="connsiteX36" fmla="*/ 142875 w 414338"/>
                <a:gd name="connsiteY36" fmla="*/ 157162 h 981075"/>
                <a:gd name="connsiteX37" fmla="*/ 0 w 414338"/>
                <a:gd name="connsiteY37" fmla="*/ 47625 h 981075"/>
                <a:gd name="connsiteX0" fmla="*/ 47625 w 414338"/>
                <a:gd name="connsiteY0" fmla="*/ 0 h 981075"/>
                <a:gd name="connsiteX1" fmla="*/ 47625 w 414338"/>
                <a:gd name="connsiteY1" fmla="*/ 0 h 981075"/>
                <a:gd name="connsiteX2" fmla="*/ 85725 w 414338"/>
                <a:gd name="connsiteY2" fmla="*/ 28575 h 981075"/>
                <a:gd name="connsiteX3" fmla="*/ 90488 w 414338"/>
                <a:gd name="connsiteY3" fmla="*/ 42862 h 981075"/>
                <a:gd name="connsiteX4" fmla="*/ 100013 w 414338"/>
                <a:gd name="connsiteY4" fmla="*/ 57150 h 981075"/>
                <a:gd name="connsiteX5" fmla="*/ 109538 w 414338"/>
                <a:gd name="connsiteY5" fmla="*/ 95250 h 981075"/>
                <a:gd name="connsiteX6" fmla="*/ 114300 w 414338"/>
                <a:gd name="connsiteY6" fmla="*/ 100012 h 981075"/>
                <a:gd name="connsiteX7" fmla="*/ 114300 w 414338"/>
                <a:gd name="connsiteY7" fmla="*/ 100012 h 981075"/>
                <a:gd name="connsiteX8" fmla="*/ 157163 w 414338"/>
                <a:gd name="connsiteY8" fmla="*/ 161925 h 981075"/>
                <a:gd name="connsiteX9" fmla="*/ 195263 w 414338"/>
                <a:gd name="connsiteY9" fmla="*/ 209550 h 981075"/>
                <a:gd name="connsiteX10" fmla="*/ 228600 w 414338"/>
                <a:gd name="connsiteY10" fmla="*/ 238125 h 981075"/>
                <a:gd name="connsiteX11" fmla="*/ 257175 w 414338"/>
                <a:gd name="connsiteY11" fmla="*/ 261937 h 981075"/>
                <a:gd name="connsiteX12" fmla="*/ 280988 w 414338"/>
                <a:gd name="connsiteY12" fmla="*/ 361950 h 981075"/>
                <a:gd name="connsiteX13" fmla="*/ 323850 w 414338"/>
                <a:gd name="connsiteY13" fmla="*/ 428625 h 981075"/>
                <a:gd name="connsiteX14" fmla="*/ 357188 w 414338"/>
                <a:gd name="connsiteY14" fmla="*/ 514350 h 981075"/>
                <a:gd name="connsiteX15" fmla="*/ 347663 w 414338"/>
                <a:gd name="connsiteY15" fmla="*/ 590550 h 981075"/>
                <a:gd name="connsiteX16" fmla="*/ 385763 w 414338"/>
                <a:gd name="connsiteY16" fmla="*/ 700087 h 981075"/>
                <a:gd name="connsiteX17" fmla="*/ 385763 w 414338"/>
                <a:gd name="connsiteY17" fmla="*/ 795337 h 981075"/>
                <a:gd name="connsiteX18" fmla="*/ 414338 w 414338"/>
                <a:gd name="connsiteY18" fmla="*/ 852487 h 981075"/>
                <a:gd name="connsiteX19" fmla="*/ 409575 w 414338"/>
                <a:gd name="connsiteY19" fmla="*/ 933450 h 981075"/>
                <a:gd name="connsiteX20" fmla="*/ 409575 w 414338"/>
                <a:gd name="connsiteY20" fmla="*/ 981075 h 981075"/>
                <a:gd name="connsiteX21" fmla="*/ 371475 w 414338"/>
                <a:gd name="connsiteY21" fmla="*/ 928687 h 981075"/>
                <a:gd name="connsiteX22" fmla="*/ 338138 w 414338"/>
                <a:gd name="connsiteY22" fmla="*/ 852487 h 981075"/>
                <a:gd name="connsiteX23" fmla="*/ 333375 w 414338"/>
                <a:gd name="connsiteY23" fmla="*/ 800100 h 981075"/>
                <a:gd name="connsiteX24" fmla="*/ 314325 w 414338"/>
                <a:gd name="connsiteY24" fmla="*/ 742950 h 981075"/>
                <a:gd name="connsiteX25" fmla="*/ 300038 w 414338"/>
                <a:gd name="connsiteY25" fmla="*/ 671512 h 981075"/>
                <a:gd name="connsiteX26" fmla="*/ 290513 w 414338"/>
                <a:gd name="connsiteY26" fmla="*/ 623887 h 981075"/>
                <a:gd name="connsiteX27" fmla="*/ 290513 w 414338"/>
                <a:gd name="connsiteY27" fmla="*/ 581025 h 981075"/>
                <a:gd name="connsiteX28" fmla="*/ 295275 w 414338"/>
                <a:gd name="connsiteY28" fmla="*/ 533400 h 981075"/>
                <a:gd name="connsiteX29" fmla="*/ 300038 w 414338"/>
                <a:gd name="connsiteY29" fmla="*/ 490537 h 981075"/>
                <a:gd name="connsiteX30" fmla="*/ 271463 w 414338"/>
                <a:gd name="connsiteY30" fmla="*/ 461962 h 981075"/>
                <a:gd name="connsiteX31" fmla="*/ 252413 w 414338"/>
                <a:gd name="connsiteY31" fmla="*/ 400050 h 981075"/>
                <a:gd name="connsiteX32" fmla="*/ 252413 w 414338"/>
                <a:gd name="connsiteY32" fmla="*/ 347662 h 981075"/>
                <a:gd name="connsiteX33" fmla="*/ 157163 w 414338"/>
                <a:gd name="connsiteY33" fmla="*/ 233362 h 981075"/>
                <a:gd name="connsiteX34" fmla="*/ 123826 w 414338"/>
                <a:gd name="connsiteY34" fmla="*/ 185737 h 981075"/>
                <a:gd name="connsiteX35" fmla="*/ 142875 w 414338"/>
                <a:gd name="connsiteY35" fmla="*/ 157162 h 981075"/>
                <a:gd name="connsiteX36" fmla="*/ 142875 w 414338"/>
                <a:gd name="connsiteY36" fmla="*/ 157162 h 981075"/>
                <a:gd name="connsiteX37" fmla="*/ 90488 w 414338"/>
                <a:gd name="connsiteY37" fmla="*/ 147637 h 981075"/>
                <a:gd name="connsiteX38" fmla="*/ 0 w 414338"/>
                <a:gd name="connsiteY38" fmla="*/ 4762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338" h="981075">
                  <a:moveTo>
                    <a:pt x="47625" y="0"/>
                  </a:moveTo>
                  <a:lnTo>
                    <a:pt x="47625" y="0"/>
                  </a:lnTo>
                  <a:cubicBezTo>
                    <a:pt x="60325" y="9525"/>
                    <a:pt x="74500" y="17350"/>
                    <a:pt x="85725" y="28575"/>
                  </a:cubicBezTo>
                  <a:cubicBezTo>
                    <a:pt x="89275" y="32125"/>
                    <a:pt x="88243" y="38372"/>
                    <a:pt x="90488" y="42862"/>
                  </a:cubicBezTo>
                  <a:cubicBezTo>
                    <a:pt x="93048" y="47982"/>
                    <a:pt x="96838" y="52387"/>
                    <a:pt x="100013" y="57150"/>
                  </a:cubicBezTo>
                  <a:cubicBezTo>
                    <a:pt x="101825" y="66212"/>
                    <a:pt x="104655" y="85484"/>
                    <a:pt x="109538" y="95250"/>
                  </a:cubicBezTo>
                  <a:cubicBezTo>
                    <a:pt x="110542" y="97258"/>
                    <a:pt x="112713" y="98425"/>
                    <a:pt x="114300" y="100012"/>
                  </a:cubicBezTo>
                  <a:lnTo>
                    <a:pt x="114300" y="100012"/>
                  </a:lnTo>
                  <a:lnTo>
                    <a:pt x="157163" y="161925"/>
                  </a:lnTo>
                  <a:lnTo>
                    <a:pt x="195263" y="209550"/>
                  </a:lnTo>
                  <a:lnTo>
                    <a:pt x="228600" y="238125"/>
                  </a:lnTo>
                  <a:lnTo>
                    <a:pt x="257175" y="261937"/>
                  </a:lnTo>
                  <a:lnTo>
                    <a:pt x="280988" y="361950"/>
                  </a:lnTo>
                  <a:lnTo>
                    <a:pt x="323850" y="428625"/>
                  </a:lnTo>
                  <a:lnTo>
                    <a:pt x="357188" y="514350"/>
                  </a:lnTo>
                  <a:lnTo>
                    <a:pt x="347663" y="590550"/>
                  </a:lnTo>
                  <a:lnTo>
                    <a:pt x="385763" y="700087"/>
                  </a:lnTo>
                  <a:lnTo>
                    <a:pt x="385763" y="795337"/>
                  </a:lnTo>
                  <a:lnTo>
                    <a:pt x="414338" y="852487"/>
                  </a:lnTo>
                  <a:lnTo>
                    <a:pt x="409575" y="933450"/>
                  </a:lnTo>
                  <a:lnTo>
                    <a:pt x="409575" y="981075"/>
                  </a:lnTo>
                  <a:lnTo>
                    <a:pt x="371475" y="928687"/>
                  </a:lnTo>
                  <a:lnTo>
                    <a:pt x="338138" y="852487"/>
                  </a:lnTo>
                  <a:lnTo>
                    <a:pt x="333375" y="800100"/>
                  </a:lnTo>
                  <a:lnTo>
                    <a:pt x="314325" y="742950"/>
                  </a:lnTo>
                  <a:lnTo>
                    <a:pt x="300038" y="671512"/>
                  </a:lnTo>
                  <a:lnTo>
                    <a:pt x="290513" y="623887"/>
                  </a:lnTo>
                  <a:lnTo>
                    <a:pt x="290513" y="581025"/>
                  </a:lnTo>
                  <a:lnTo>
                    <a:pt x="295275" y="533400"/>
                  </a:lnTo>
                  <a:lnTo>
                    <a:pt x="300038" y="490537"/>
                  </a:lnTo>
                  <a:lnTo>
                    <a:pt x="271463" y="461962"/>
                  </a:lnTo>
                  <a:lnTo>
                    <a:pt x="252413" y="400050"/>
                  </a:lnTo>
                  <a:lnTo>
                    <a:pt x="252413" y="347662"/>
                  </a:lnTo>
                  <a:lnTo>
                    <a:pt x="157163" y="233362"/>
                  </a:lnTo>
                  <a:lnTo>
                    <a:pt x="123826" y="185737"/>
                  </a:lnTo>
                  <a:lnTo>
                    <a:pt x="142875" y="157162"/>
                  </a:lnTo>
                  <a:lnTo>
                    <a:pt x="142875" y="157162"/>
                  </a:lnTo>
                  <a:cubicBezTo>
                    <a:pt x="134144" y="155574"/>
                    <a:pt x="98425" y="150812"/>
                    <a:pt x="90488" y="147637"/>
                  </a:cubicBezTo>
                  <a:lnTo>
                    <a:pt x="0" y="47625"/>
                  </a:lnTo>
                </a:path>
              </a:pathLst>
            </a:custGeom>
            <a:solidFill>
              <a:srgbClr val="B2C78C"/>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defTabSz="1202292"/>
              <a:endParaRPr lang="en-CA" dirty="0">
                <a:solidFill>
                  <a:srgbClr val="000000"/>
                </a:solidFill>
              </a:endParaRPr>
            </a:p>
          </p:txBody>
        </p:sp>
        <p:sp>
          <p:nvSpPr>
            <p:cNvPr id="186" name="Freeform 185"/>
            <p:cNvSpPr/>
            <p:nvPr/>
          </p:nvSpPr>
          <p:spPr bwMode="auto">
            <a:xfrm>
              <a:off x="2585776" y="3324543"/>
              <a:ext cx="84661" cy="156512"/>
            </a:xfrm>
            <a:custGeom>
              <a:avLst/>
              <a:gdLst>
                <a:gd name="connsiteX0" fmla="*/ 85725 w 85725"/>
                <a:gd name="connsiteY0" fmla="*/ 0 h 161925"/>
                <a:gd name="connsiteX1" fmla="*/ 52387 w 85725"/>
                <a:gd name="connsiteY1" fmla="*/ 142875 h 161925"/>
                <a:gd name="connsiteX2" fmla="*/ 14287 w 85725"/>
                <a:gd name="connsiteY2" fmla="*/ 152400 h 161925"/>
                <a:gd name="connsiteX3" fmla="*/ 0 w 857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85725" h="161925">
                  <a:moveTo>
                    <a:pt x="85725" y="0"/>
                  </a:moveTo>
                  <a:cubicBezTo>
                    <a:pt x="75009" y="58737"/>
                    <a:pt x="64293" y="117475"/>
                    <a:pt x="52387" y="142875"/>
                  </a:cubicBezTo>
                  <a:cubicBezTo>
                    <a:pt x="40481" y="168275"/>
                    <a:pt x="23018" y="149225"/>
                    <a:pt x="14287" y="152400"/>
                  </a:cubicBezTo>
                  <a:cubicBezTo>
                    <a:pt x="5556" y="155575"/>
                    <a:pt x="2381" y="161131"/>
                    <a:pt x="0" y="161925"/>
                  </a:cubicBezTo>
                </a:path>
              </a:pathLst>
            </a:custGeom>
            <a:noFill/>
            <a:ln w="12700" cap="flat" cmpd="sng" algn="ctr">
              <a:solidFill>
                <a:srgbClr val="095BA6"/>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defTabSz="1202292"/>
              <a:endParaRPr lang="en-CA" dirty="0">
                <a:solidFill>
                  <a:srgbClr val="000000"/>
                </a:solidFill>
              </a:endParaRPr>
            </a:p>
          </p:txBody>
        </p:sp>
        <p:sp>
          <p:nvSpPr>
            <p:cNvPr id="182" name="Text Box 88"/>
            <p:cNvSpPr txBox="1">
              <a:spLocks noChangeArrowheads="1"/>
            </p:cNvSpPr>
            <p:nvPr/>
          </p:nvSpPr>
          <p:spPr bwMode="auto">
            <a:xfrm>
              <a:off x="2717465" y="3741908"/>
              <a:ext cx="475042" cy="11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081088" eaLnBrk="0" hangingPunct="0">
                <a:defRPr sz="1200">
                  <a:solidFill>
                    <a:schemeClr val="tx1"/>
                  </a:solidFill>
                  <a:latin typeface="Arial" pitchFamily="34" charset="0"/>
                  <a:ea typeface="LF_Kai" pitchFamily="2" charset="-122"/>
                </a:defRPr>
              </a:lvl1pPr>
              <a:lvl2pPr marL="742950" indent="-285750" defTabSz="1081088" eaLnBrk="0" hangingPunct="0">
                <a:defRPr sz="1200">
                  <a:solidFill>
                    <a:schemeClr val="tx1"/>
                  </a:solidFill>
                  <a:latin typeface="Arial" pitchFamily="34" charset="0"/>
                  <a:ea typeface="LF_Kai" pitchFamily="2" charset="-122"/>
                </a:defRPr>
              </a:lvl2pPr>
              <a:lvl3pPr marL="1143000" indent="-228600" defTabSz="1081088" eaLnBrk="0" hangingPunct="0">
                <a:defRPr sz="1200">
                  <a:solidFill>
                    <a:schemeClr val="tx1"/>
                  </a:solidFill>
                  <a:latin typeface="Arial" pitchFamily="34" charset="0"/>
                  <a:ea typeface="LF_Kai" pitchFamily="2" charset="-122"/>
                </a:defRPr>
              </a:lvl3pPr>
              <a:lvl4pPr marL="1600200" indent="-228600" defTabSz="1081088" eaLnBrk="0" hangingPunct="0">
                <a:defRPr sz="1200">
                  <a:solidFill>
                    <a:schemeClr val="tx1"/>
                  </a:solidFill>
                  <a:latin typeface="Arial" pitchFamily="34" charset="0"/>
                  <a:ea typeface="LF_Kai" pitchFamily="2" charset="-122"/>
                </a:defRPr>
              </a:lvl4pPr>
              <a:lvl5pPr marL="2057400" indent="-228600" defTabSz="1081088" eaLnBrk="0" hangingPunct="0">
                <a:defRPr sz="1200">
                  <a:solidFill>
                    <a:schemeClr val="tx1"/>
                  </a:solidFill>
                  <a:latin typeface="Arial" pitchFamily="34" charset="0"/>
                  <a:ea typeface="LF_Kai" pitchFamily="2" charset="-122"/>
                </a:defRPr>
              </a:lvl5pPr>
              <a:lvl6pPr marL="25146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6pPr>
              <a:lvl7pPr marL="29718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7pPr>
              <a:lvl8pPr marL="34290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8pPr>
              <a:lvl9pPr marL="38862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9pPr>
            </a:lstStyle>
            <a:p>
              <a:pPr eaLnBrk="1" hangingPunct="1"/>
              <a:r>
                <a:rPr lang="en-CA" sz="700" b="1" dirty="0">
                  <a:solidFill>
                    <a:srgbClr val="000000"/>
                  </a:solidFill>
                </a:rPr>
                <a:t>CALGARY</a:t>
              </a:r>
            </a:p>
          </p:txBody>
        </p:sp>
      </p:grpSp>
      <p:sp>
        <p:nvSpPr>
          <p:cNvPr id="187" name="Line 233"/>
          <p:cNvSpPr>
            <a:spLocks noChangeShapeType="1"/>
          </p:cNvSpPr>
          <p:nvPr/>
        </p:nvSpPr>
        <p:spPr bwMode="auto">
          <a:xfrm>
            <a:off x="838200" y="4786002"/>
            <a:ext cx="6489" cy="777237"/>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lIns="91288" tIns="45642" rIns="91288" bIns="45642"/>
          <a:lstStyle/>
          <a:p>
            <a:pPr algn="ctr"/>
            <a:endParaRPr lang="en-CA" dirty="0">
              <a:solidFill>
                <a:srgbClr val="000000"/>
              </a:solidFill>
              <a:latin typeface="Arial" pitchFamily="34" charset="0"/>
            </a:endParaRPr>
          </a:p>
        </p:txBody>
      </p:sp>
      <p:sp>
        <p:nvSpPr>
          <p:cNvPr id="188" name="Line 234"/>
          <p:cNvSpPr>
            <a:spLocks noChangeShapeType="1"/>
          </p:cNvSpPr>
          <p:nvPr/>
        </p:nvSpPr>
        <p:spPr bwMode="auto">
          <a:xfrm>
            <a:off x="838200" y="5810885"/>
            <a:ext cx="0" cy="993139"/>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lIns="91288" tIns="45642" rIns="91288" bIns="45642"/>
          <a:lstStyle/>
          <a:p>
            <a:pPr algn="ctr"/>
            <a:endParaRPr lang="en-CA" dirty="0">
              <a:solidFill>
                <a:srgbClr val="000000"/>
              </a:solidFill>
              <a:latin typeface="Arial" pitchFamily="34" charset="0"/>
            </a:endParaRPr>
          </a:p>
        </p:txBody>
      </p:sp>
      <p:sp>
        <p:nvSpPr>
          <p:cNvPr id="194" name="Text Box 86"/>
          <p:cNvSpPr txBox="1">
            <a:spLocks noChangeArrowheads="1"/>
          </p:cNvSpPr>
          <p:nvPr/>
        </p:nvSpPr>
        <p:spPr bwMode="auto">
          <a:xfrm>
            <a:off x="1776175" y="3084533"/>
            <a:ext cx="4243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lvl1pPr defTabSz="1081088" eaLnBrk="0" hangingPunct="0">
              <a:defRPr sz="1200">
                <a:solidFill>
                  <a:schemeClr val="tx1"/>
                </a:solidFill>
                <a:latin typeface="Arial" pitchFamily="34" charset="0"/>
                <a:ea typeface="LF_Kai" pitchFamily="2" charset="-122"/>
              </a:defRPr>
            </a:lvl1pPr>
            <a:lvl2pPr marL="742950" indent="-285750" defTabSz="1081088" eaLnBrk="0" hangingPunct="0">
              <a:defRPr sz="1200">
                <a:solidFill>
                  <a:schemeClr val="tx1"/>
                </a:solidFill>
                <a:latin typeface="Arial" pitchFamily="34" charset="0"/>
                <a:ea typeface="LF_Kai" pitchFamily="2" charset="-122"/>
              </a:defRPr>
            </a:lvl2pPr>
            <a:lvl3pPr marL="1143000" indent="-228600" defTabSz="1081088" eaLnBrk="0" hangingPunct="0">
              <a:defRPr sz="1200">
                <a:solidFill>
                  <a:schemeClr val="tx1"/>
                </a:solidFill>
                <a:latin typeface="Arial" pitchFamily="34" charset="0"/>
                <a:ea typeface="LF_Kai" pitchFamily="2" charset="-122"/>
              </a:defRPr>
            </a:lvl3pPr>
            <a:lvl4pPr marL="1600200" indent="-228600" defTabSz="1081088" eaLnBrk="0" hangingPunct="0">
              <a:defRPr sz="1200">
                <a:solidFill>
                  <a:schemeClr val="tx1"/>
                </a:solidFill>
                <a:latin typeface="Arial" pitchFamily="34" charset="0"/>
                <a:ea typeface="LF_Kai" pitchFamily="2" charset="-122"/>
              </a:defRPr>
            </a:lvl4pPr>
            <a:lvl5pPr marL="2057400" indent="-228600" defTabSz="1081088" eaLnBrk="0" hangingPunct="0">
              <a:defRPr sz="1200">
                <a:solidFill>
                  <a:schemeClr val="tx1"/>
                </a:solidFill>
                <a:latin typeface="Arial" pitchFamily="34" charset="0"/>
                <a:ea typeface="LF_Kai" pitchFamily="2" charset="-122"/>
              </a:defRPr>
            </a:lvl5pPr>
            <a:lvl6pPr marL="25146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6pPr>
            <a:lvl7pPr marL="29718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7pPr>
            <a:lvl8pPr marL="34290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8pPr>
            <a:lvl9pPr marL="3886200" indent="-228600" defTabSz="1081088" eaLnBrk="0" fontAlgn="base" hangingPunct="0">
              <a:spcBef>
                <a:spcPct val="0"/>
              </a:spcBef>
              <a:spcAft>
                <a:spcPct val="0"/>
              </a:spcAft>
              <a:defRPr sz="1200">
                <a:solidFill>
                  <a:schemeClr val="tx1"/>
                </a:solidFill>
                <a:latin typeface="Arial" pitchFamily="34" charset="0"/>
                <a:ea typeface="LF_Kai" pitchFamily="2" charset="-122"/>
              </a:defRPr>
            </a:lvl9pPr>
          </a:lstStyle>
          <a:p>
            <a:pPr eaLnBrk="1" hangingPunct="1">
              <a:spcBef>
                <a:spcPts val="200"/>
              </a:spcBef>
            </a:pPr>
            <a:r>
              <a:rPr lang="en-CA" sz="700" b="1" dirty="0"/>
              <a:t>PRINCE </a:t>
            </a:r>
            <a:br>
              <a:rPr lang="en-CA" sz="700" b="1" dirty="0"/>
            </a:br>
            <a:r>
              <a:rPr lang="en-CA" sz="700" b="1" dirty="0" smtClean="0"/>
              <a:t>GEORGE</a:t>
            </a:r>
            <a:endParaRPr lang="en-CA" sz="700" b="1" dirty="0"/>
          </a:p>
        </p:txBody>
      </p:sp>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91557" y="5826270"/>
            <a:ext cx="462522" cy="451914"/>
          </a:xfrm>
          <a:prstGeom prst="rect">
            <a:avLst/>
          </a:prstGeom>
        </p:spPr>
      </p:pic>
      <p:pic>
        <p:nvPicPr>
          <p:cNvPr id="113" name="Picture 112" descr="Westmore.jpg"/>
          <p:cNvPicPr>
            <a:picLocks noChangeAspect="1"/>
          </p:cNvPicPr>
          <p:nvPr/>
        </p:nvPicPr>
        <p:blipFill>
          <a:blip r:embed="rId17" cstate="print"/>
          <a:stretch>
            <a:fillRect/>
          </a:stretch>
        </p:blipFill>
        <p:spPr>
          <a:xfrm>
            <a:off x="3614737" y="5913437"/>
            <a:ext cx="741363" cy="148273"/>
          </a:xfrm>
          <a:prstGeom prst="rect">
            <a:avLst/>
          </a:prstGeom>
        </p:spPr>
      </p:pic>
      <p:pic>
        <p:nvPicPr>
          <p:cNvPr id="133" name="Picture 132" descr="GlencoreXstrata.jpg"/>
          <p:cNvPicPr>
            <a:picLocks noChangeAspect="1"/>
          </p:cNvPicPr>
          <p:nvPr/>
        </p:nvPicPr>
        <p:blipFill>
          <a:blip r:embed="rId18" cstate="print"/>
          <a:srcRect l="4152" t="14023" r="4152" b="18667"/>
          <a:stretch>
            <a:fillRect/>
          </a:stretch>
        </p:blipFill>
        <p:spPr>
          <a:xfrm>
            <a:off x="909638" y="6303963"/>
            <a:ext cx="1262062" cy="228600"/>
          </a:xfrm>
          <a:prstGeom prst="rect">
            <a:avLst/>
          </a:prstGeom>
        </p:spPr>
      </p:pic>
      <p:pic>
        <p:nvPicPr>
          <p:cNvPr id="134" name="Picture 133" descr="CKD.jpg"/>
          <p:cNvPicPr>
            <a:picLocks noChangeAspect="1"/>
          </p:cNvPicPr>
          <p:nvPr/>
        </p:nvPicPr>
        <p:blipFill>
          <a:blip r:embed="rId19" cstate="print"/>
          <a:srcRect l="2853" t="17694" b="32673"/>
          <a:stretch>
            <a:fillRect/>
          </a:stretch>
        </p:blipFill>
        <p:spPr>
          <a:xfrm>
            <a:off x="3930650" y="6159500"/>
            <a:ext cx="401121" cy="209550"/>
          </a:xfrm>
          <a:prstGeom prst="rect">
            <a:avLst/>
          </a:prstGeom>
        </p:spPr>
      </p:pic>
      <p:pic>
        <p:nvPicPr>
          <p:cNvPr id="154" name="Picture 153" descr="HD Mining.jpg"/>
          <p:cNvPicPr>
            <a:picLocks noChangeAspect="1"/>
          </p:cNvPicPr>
          <p:nvPr/>
        </p:nvPicPr>
        <p:blipFill>
          <a:blip r:embed="rId20" cstate="print"/>
          <a:srcRect r="47484"/>
          <a:stretch>
            <a:fillRect/>
          </a:stretch>
        </p:blipFill>
        <p:spPr>
          <a:xfrm>
            <a:off x="2830512" y="6597650"/>
            <a:ext cx="554038" cy="204743"/>
          </a:xfrm>
          <a:prstGeom prst="rect">
            <a:avLst/>
          </a:prstGeom>
        </p:spPr>
      </p:pic>
      <p:pic>
        <p:nvPicPr>
          <p:cNvPr id="156" name="Picture 155" descr="Atrum.jpg"/>
          <p:cNvPicPr>
            <a:picLocks noChangeAspect="1"/>
          </p:cNvPicPr>
          <p:nvPr/>
        </p:nvPicPr>
        <p:blipFill>
          <a:blip r:embed="rId21" cstate="print"/>
          <a:srcRect t="28295" b="39147"/>
          <a:stretch>
            <a:fillRect/>
          </a:stretch>
        </p:blipFill>
        <p:spPr>
          <a:xfrm>
            <a:off x="2944812" y="6165850"/>
            <a:ext cx="813707" cy="165100"/>
          </a:xfrm>
          <a:prstGeom prst="rect">
            <a:avLst/>
          </a:prstGeom>
        </p:spPr>
      </p:pic>
      <p:sp>
        <p:nvSpPr>
          <p:cNvPr id="148" name="Rectangle 146"/>
          <p:cNvSpPr txBox="1">
            <a:spLocks noChangeArrowheads="1"/>
          </p:cNvSpPr>
          <p:nvPr/>
        </p:nvSpPr>
        <p:spPr bwMode="gray">
          <a:xfrm>
            <a:off x="415074" y="331499"/>
            <a:ext cx="9052560" cy="4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sz="2200" kern="0" dirty="0"/>
              <a:t>Company Overview: Colonial </a:t>
            </a:r>
            <a:r>
              <a:rPr lang="en-US" sz="2200" kern="0" dirty="0" smtClean="0"/>
              <a:t>Coal</a:t>
            </a:r>
          </a:p>
        </p:txBody>
      </p:sp>
      <p:pic>
        <p:nvPicPr>
          <p:cNvPr id="2051" name="Picture 3"/>
          <p:cNvPicPr>
            <a:picLocks noChangeAspect="1" noChangeArrowheads="1"/>
          </p:cNvPicPr>
          <p:nvPr/>
        </p:nvPicPr>
        <p:blipFill rotWithShape="1">
          <a:blip r:embed="rId22">
            <a:extLst>
              <a:ext uri="{28A0092B-C50C-407E-A947-70E740481C1C}">
                <a14:useLocalDpi xmlns:a14="http://schemas.microsoft.com/office/drawing/2010/main" val="0"/>
              </a:ext>
            </a:extLst>
          </a:blip>
          <a:srcRect l="33797" t="29584" r="34163" b="33149"/>
          <a:stretch/>
        </p:blipFill>
        <p:spPr bwMode="auto">
          <a:xfrm>
            <a:off x="5124451" y="4069517"/>
            <a:ext cx="4520640" cy="294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75475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5109666" y="1360323"/>
            <a:ext cx="4535423" cy="5633993"/>
          </a:xfrm>
          <a:prstGeom prst="rect">
            <a:avLst/>
          </a:prstGeom>
          <a:solidFill>
            <a:srgbClr val="E8E7E8"/>
          </a:solidFill>
          <a:ln>
            <a:noFill/>
          </a:ln>
        </p:spPr>
        <p:style>
          <a:lnRef idx="2">
            <a:schemeClr val="accent1">
              <a:shade val="50000"/>
            </a:schemeClr>
          </a:lnRef>
          <a:fillRef idx="1">
            <a:schemeClr val="accent1"/>
          </a:fillRef>
          <a:effectRef idx="0">
            <a:schemeClr val="accent1"/>
          </a:effectRef>
          <a:fontRef idx="minor">
            <a:schemeClr val="lt1"/>
          </a:fontRef>
        </p:style>
        <p:txBody>
          <a:bodyPr lIns="101763" tIns="50882" rIns="101763" bIns="50882" anchor="ctr"/>
          <a:lstStyle/>
          <a:p>
            <a:pPr>
              <a:defRPr/>
            </a:pPr>
            <a:endParaRPr lang="en-CA" dirty="0">
              <a:solidFill>
                <a:prstClr val="white"/>
              </a:solidFill>
            </a:endParaRPr>
          </a:p>
        </p:txBody>
      </p:sp>
      <p:sp>
        <p:nvSpPr>
          <p:cNvPr id="9" name="Title 8"/>
          <p:cNvSpPr>
            <a:spLocks noGrp="1"/>
          </p:cNvSpPr>
          <p:nvPr>
            <p:ph type="title"/>
          </p:nvPr>
        </p:nvSpPr>
        <p:spPr>
          <a:xfrm>
            <a:off x="425708" y="693218"/>
            <a:ext cx="7137400" cy="461950"/>
          </a:xfrm>
        </p:spPr>
        <p:txBody>
          <a:bodyPr/>
          <a:lstStyle/>
          <a:p>
            <a:r>
              <a:rPr lang="en-CA" sz="1500" dirty="0" smtClean="0"/>
              <a:t>Investment Upside: Watson Island</a:t>
            </a:r>
            <a:endParaRPr lang="en-CA" sz="1500" dirty="0"/>
          </a:p>
        </p:txBody>
      </p:sp>
      <p:sp>
        <p:nvSpPr>
          <p:cNvPr id="37" name="TextBox 36"/>
          <p:cNvSpPr txBox="1"/>
          <p:nvPr/>
        </p:nvSpPr>
        <p:spPr>
          <a:xfrm>
            <a:off x="5124450" y="1637321"/>
            <a:ext cx="4514868" cy="4893470"/>
          </a:xfrm>
          <a:prstGeom prst="rect">
            <a:avLst/>
          </a:prstGeom>
          <a:noFill/>
          <a:ln w="9525">
            <a:noFill/>
            <a:miter lim="800000"/>
            <a:headEnd/>
            <a:tailEnd/>
          </a:ln>
          <a:effectLst/>
        </p:spPr>
        <p:txBody>
          <a:bodyPr wrap="square" lIns="91266" tIns="45632" rIns="91266" bIns="45632" anchor="ctr">
            <a:spAutoFit/>
          </a:bodyPr>
          <a:lstStyle/>
          <a:p>
            <a:pPr marL="228600" indent="-228600" algn="l" defTabSz="890407">
              <a:spcBef>
                <a:spcPct val="20000"/>
              </a:spcBef>
              <a:buClr>
                <a:srgbClr val="424242"/>
              </a:buClr>
              <a:buSzPct val="100000"/>
              <a:buFont typeface="Franklin Gothic Medium" pitchFamily="34" charset="0"/>
              <a:buChar char="●"/>
            </a:pPr>
            <a:r>
              <a:rPr lang="en-CA" dirty="0" smtClean="0">
                <a:solidFill>
                  <a:prstClr val="black"/>
                </a:solidFill>
                <a:latin typeface="Arial" pitchFamily="34" charset="0"/>
                <a:ea typeface="LF_Kai"/>
                <a:cs typeface="Arial" pitchFamily="34" charset="0"/>
              </a:rPr>
              <a:t>In 2012, Colonial Coal through its subsidiary Watson Island Development Corp. (Watco) entered </a:t>
            </a:r>
            <a:r>
              <a:rPr lang="en-CA" dirty="0">
                <a:solidFill>
                  <a:prstClr val="black"/>
                </a:solidFill>
                <a:latin typeface="Arial" pitchFamily="34" charset="0"/>
                <a:ea typeface="LF_Kai"/>
                <a:cs typeface="Arial" pitchFamily="34" charset="0"/>
              </a:rPr>
              <a:t>into </a:t>
            </a:r>
            <a:r>
              <a:rPr lang="en-CA" dirty="0" smtClean="0">
                <a:solidFill>
                  <a:prstClr val="black"/>
                </a:solidFill>
                <a:latin typeface="Arial" pitchFamily="34" charset="0"/>
                <a:ea typeface="LF_Kai"/>
                <a:cs typeface="Arial" pitchFamily="34" charset="0"/>
              </a:rPr>
              <a:t>a </a:t>
            </a:r>
            <a:r>
              <a:rPr lang="en-CA" dirty="0">
                <a:solidFill>
                  <a:prstClr val="black"/>
                </a:solidFill>
                <a:latin typeface="Arial" pitchFamily="34" charset="0"/>
                <a:ea typeface="LF_Kai"/>
                <a:cs typeface="Arial" pitchFamily="34" charset="0"/>
              </a:rPr>
              <a:t>MoU with Lax Kw’alaams Band and Metlakatla First Nations (“Coast Tsimshian Nation”) for the formation of a JV for the potential acquisition of the Watson </a:t>
            </a:r>
            <a:r>
              <a:rPr lang="en-CA" dirty="0" smtClean="0">
                <a:solidFill>
                  <a:prstClr val="black"/>
                </a:solidFill>
                <a:latin typeface="Arial" pitchFamily="34" charset="0"/>
                <a:ea typeface="LF_Kai"/>
                <a:cs typeface="Arial" pitchFamily="34" charset="0"/>
              </a:rPr>
              <a:t>Island.</a:t>
            </a:r>
            <a:endParaRPr lang="en-CA" dirty="0">
              <a:solidFill>
                <a:prstClr val="black"/>
              </a:solidFill>
              <a:latin typeface="Arial" pitchFamily="34" charset="0"/>
              <a:ea typeface="LF_Kai"/>
              <a:cs typeface="Arial" pitchFamily="34" charset="0"/>
            </a:endParaRPr>
          </a:p>
          <a:p>
            <a:pPr marL="171450" indent="-171450" algn="l" defTabSz="890407">
              <a:spcBef>
                <a:spcPct val="20000"/>
              </a:spcBef>
              <a:buClr>
                <a:srgbClr val="424242"/>
              </a:buClr>
              <a:buSzPct val="100000"/>
              <a:buFont typeface="Franklin Gothic Medium" pitchFamily="34" charset="0"/>
              <a:buChar char="●"/>
            </a:pPr>
            <a:endParaRPr lang="en-CA" dirty="0">
              <a:solidFill>
                <a:prstClr val="black"/>
              </a:solidFill>
              <a:latin typeface="Arial" pitchFamily="34" charset="0"/>
              <a:ea typeface="LF_Kai"/>
              <a:cs typeface="Arial" pitchFamily="34" charset="0"/>
            </a:endParaRPr>
          </a:p>
          <a:p>
            <a:pPr marL="228600" indent="-228600" algn="l" defTabSz="890407">
              <a:spcBef>
                <a:spcPct val="20000"/>
              </a:spcBef>
              <a:buClr>
                <a:srgbClr val="424242"/>
              </a:buClr>
              <a:buSzPct val="100000"/>
              <a:buFont typeface="Franklin Gothic Medium" pitchFamily="34" charset="0"/>
              <a:buChar char="●"/>
            </a:pPr>
            <a:r>
              <a:rPr lang="en-CA" dirty="0">
                <a:solidFill>
                  <a:prstClr val="black"/>
                </a:solidFill>
                <a:latin typeface="Arial" pitchFamily="34" charset="0"/>
                <a:ea typeface="LF_Kai"/>
                <a:cs typeface="Arial" pitchFamily="34" charset="0"/>
              </a:rPr>
              <a:t>The Coast Tsimshian Nation have an exclusive arrangement (“Exclusivity Agreement”) with the City of Prince Rupert to purchase </a:t>
            </a:r>
            <a:r>
              <a:rPr lang="en-CA" dirty="0" smtClean="0">
                <a:solidFill>
                  <a:prstClr val="black"/>
                </a:solidFill>
                <a:latin typeface="Arial" pitchFamily="34" charset="0"/>
                <a:ea typeface="LF_Kai"/>
                <a:cs typeface="Arial" pitchFamily="34" charset="0"/>
              </a:rPr>
              <a:t>Watson Island.</a:t>
            </a:r>
            <a:endParaRPr lang="en-CA" dirty="0">
              <a:solidFill>
                <a:prstClr val="black"/>
              </a:solidFill>
              <a:latin typeface="Arial" pitchFamily="34" charset="0"/>
              <a:ea typeface="LF_Kai"/>
              <a:cs typeface="Arial" pitchFamily="34" charset="0"/>
            </a:endParaRPr>
          </a:p>
          <a:p>
            <a:pPr marL="228600" lvl="1" indent="-228600" algn="l" defTabSz="890407">
              <a:spcBef>
                <a:spcPct val="20000"/>
              </a:spcBef>
              <a:buClr>
                <a:srgbClr val="424242"/>
              </a:buClr>
              <a:buSzPct val="100000"/>
              <a:buFont typeface="Franklin Gothic Medium" pitchFamily="34" charset="0"/>
              <a:buChar char="●"/>
            </a:pPr>
            <a:endParaRPr lang="en-CA" dirty="0">
              <a:solidFill>
                <a:prstClr val="black"/>
              </a:solidFill>
              <a:latin typeface="Arial" pitchFamily="34" charset="0"/>
              <a:ea typeface="LF_Kai"/>
              <a:cs typeface="Arial" pitchFamily="34" charset="0"/>
            </a:endParaRPr>
          </a:p>
          <a:p>
            <a:pPr marL="228600" lvl="1" indent="-228600" algn="l" defTabSz="890407">
              <a:spcBef>
                <a:spcPct val="20000"/>
              </a:spcBef>
              <a:buClr>
                <a:srgbClr val="424242"/>
              </a:buClr>
              <a:buSzPct val="100000"/>
              <a:buFont typeface="Franklin Gothic Medium" pitchFamily="34" charset="0"/>
              <a:buChar char="●"/>
            </a:pPr>
            <a:r>
              <a:rPr lang="en-CA" dirty="0" smtClean="0">
                <a:solidFill>
                  <a:prstClr val="black"/>
                </a:solidFill>
                <a:latin typeface="Arial" pitchFamily="34" charset="0"/>
                <a:ea typeface="LF_Kai"/>
                <a:cs typeface="Arial" pitchFamily="34" charset="0"/>
              </a:rPr>
              <a:t>Watco will </a:t>
            </a:r>
            <a:r>
              <a:rPr lang="en-CA" dirty="0">
                <a:solidFill>
                  <a:prstClr val="black"/>
                </a:solidFill>
                <a:latin typeface="Arial" pitchFamily="34" charset="0"/>
                <a:ea typeface="LF_Kai"/>
                <a:cs typeface="Arial" pitchFamily="34" charset="0"/>
              </a:rPr>
              <a:t>compensate the City of Prince Rupert for actual land expenses in accordance with the terms of the Exclusivity Agreement</a:t>
            </a:r>
          </a:p>
          <a:p>
            <a:pPr marL="228600" lvl="1" indent="-228600" algn="l" defTabSz="890407">
              <a:spcBef>
                <a:spcPct val="20000"/>
              </a:spcBef>
              <a:buClr>
                <a:srgbClr val="424242"/>
              </a:buClr>
              <a:buSzPct val="100000"/>
              <a:buFont typeface="Franklin Gothic Medium" pitchFamily="34" charset="0"/>
              <a:buChar char="●"/>
            </a:pPr>
            <a:endParaRPr lang="en-CA" dirty="0">
              <a:solidFill>
                <a:prstClr val="black"/>
              </a:solidFill>
              <a:latin typeface="Arial" pitchFamily="34" charset="0"/>
              <a:ea typeface="LF_Kai"/>
              <a:cs typeface="Arial" pitchFamily="34" charset="0"/>
            </a:endParaRPr>
          </a:p>
          <a:p>
            <a:pPr marL="228600" lvl="1" indent="-228600" algn="l" defTabSz="890407">
              <a:spcBef>
                <a:spcPct val="20000"/>
              </a:spcBef>
              <a:buClr>
                <a:srgbClr val="424242"/>
              </a:buClr>
              <a:buSzPct val="100000"/>
              <a:buFont typeface="Franklin Gothic Medium" pitchFamily="34" charset="0"/>
              <a:buChar char="●"/>
            </a:pPr>
            <a:r>
              <a:rPr lang="en-CA" dirty="0" smtClean="0">
                <a:solidFill>
                  <a:prstClr val="black"/>
                </a:solidFill>
                <a:latin typeface="Arial" pitchFamily="34" charset="0"/>
                <a:ea typeface="LF_Kai"/>
                <a:cs typeface="Arial" pitchFamily="34" charset="0"/>
              </a:rPr>
              <a:t>Watco has undertaken </a:t>
            </a:r>
            <a:r>
              <a:rPr lang="en-CA" dirty="0">
                <a:solidFill>
                  <a:prstClr val="black"/>
                </a:solidFill>
                <a:latin typeface="Arial" pitchFamily="34" charset="0"/>
                <a:ea typeface="LF_Kai"/>
                <a:cs typeface="Arial" pitchFamily="34" charset="0"/>
              </a:rPr>
              <a:t>a feasibility investigation in relation to the development of the Watson </a:t>
            </a:r>
            <a:r>
              <a:rPr lang="en-CA" dirty="0" smtClean="0">
                <a:solidFill>
                  <a:prstClr val="black"/>
                </a:solidFill>
                <a:latin typeface="Arial" pitchFamily="34" charset="0"/>
                <a:ea typeface="LF_Kai"/>
                <a:cs typeface="Arial" pitchFamily="34" charset="0"/>
              </a:rPr>
              <a:t>Island.</a:t>
            </a:r>
            <a:endParaRPr lang="en-CA" dirty="0">
              <a:solidFill>
                <a:prstClr val="black"/>
              </a:solidFill>
              <a:latin typeface="Arial" pitchFamily="34" charset="0"/>
              <a:ea typeface="LF_Kai"/>
              <a:cs typeface="Arial" pitchFamily="34" charset="0"/>
            </a:endParaRPr>
          </a:p>
          <a:p>
            <a:pPr marL="228600" lvl="1" indent="-228600" algn="l" defTabSz="890407">
              <a:spcBef>
                <a:spcPct val="20000"/>
              </a:spcBef>
              <a:buClr>
                <a:srgbClr val="424242"/>
              </a:buClr>
              <a:buSzPct val="100000"/>
              <a:buFont typeface="Franklin Gothic Medium" pitchFamily="34" charset="0"/>
              <a:buChar char="●"/>
            </a:pPr>
            <a:endParaRPr lang="en-CA" dirty="0">
              <a:solidFill>
                <a:prstClr val="black"/>
              </a:solidFill>
              <a:latin typeface="Arial" pitchFamily="34" charset="0"/>
              <a:ea typeface="LF_Kai"/>
              <a:cs typeface="Arial" pitchFamily="34" charset="0"/>
            </a:endParaRPr>
          </a:p>
          <a:p>
            <a:pPr marL="228600" lvl="1" indent="-228600" algn="l" defTabSz="890407">
              <a:spcBef>
                <a:spcPct val="20000"/>
              </a:spcBef>
              <a:buClr>
                <a:srgbClr val="424242"/>
              </a:buClr>
              <a:buSzPct val="100000"/>
              <a:buFont typeface="Franklin Gothic Medium" pitchFamily="34" charset="0"/>
              <a:buChar char="●"/>
            </a:pPr>
            <a:r>
              <a:rPr lang="en-CA" dirty="0">
                <a:solidFill>
                  <a:schemeClr val="tx1">
                    <a:lumMod val="95000"/>
                    <a:lumOff val="5000"/>
                  </a:schemeClr>
                </a:solidFill>
                <a:latin typeface="Arial" pitchFamily="34" charset="0"/>
                <a:ea typeface="LF_Kai"/>
                <a:cs typeface="Arial" pitchFamily="34" charset="0"/>
              </a:rPr>
              <a:t>Watson </a:t>
            </a:r>
            <a:r>
              <a:rPr lang="en-CA" dirty="0" smtClean="0">
                <a:solidFill>
                  <a:schemeClr val="tx1">
                    <a:lumMod val="95000"/>
                    <a:lumOff val="5000"/>
                  </a:schemeClr>
                </a:solidFill>
                <a:latin typeface="Arial" pitchFamily="34" charset="0"/>
                <a:ea typeface="LF_Kai"/>
                <a:cs typeface="Arial" pitchFamily="34" charset="0"/>
              </a:rPr>
              <a:t>Island is envisioned as a multi-product bulk commodity port and </a:t>
            </a:r>
            <a:r>
              <a:rPr lang="en-CA" dirty="0">
                <a:solidFill>
                  <a:schemeClr val="tx1">
                    <a:lumMod val="95000"/>
                    <a:lumOff val="5000"/>
                  </a:schemeClr>
                </a:solidFill>
                <a:latin typeface="Arial" pitchFamily="34" charset="0"/>
                <a:ea typeface="LF_Kai"/>
                <a:cs typeface="Arial" pitchFamily="34" charset="0"/>
              </a:rPr>
              <a:t>offers a potential and exciting solution to </a:t>
            </a:r>
            <a:r>
              <a:rPr lang="en-CA" dirty="0" smtClean="0">
                <a:solidFill>
                  <a:schemeClr val="tx1">
                    <a:lumMod val="95000"/>
                    <a:lumOff val="5000"/>
                  </a:schemeClr>
                </a:solidFill>
                <a:latin typeface="Arial" pitchFamily="34" charset="0"/>
                <a:ea typeface="LF_Kai"/>
                <a:cs typeface="Arial" pitchFamily="34" charset="0"/>
              </a:rPr>
              <a:t>expand </a:t>
            </a:r>
            <a:r>
              <a:rPr lang="en-CA" dirty="0">
                <a:solidFill>
                  <a:schemeClr val="tx1">
                    <a:lumMod val="95000"/>
                    <a:lumOff val="5000"/>
                  </a:schemeClr>
                </a:solidFill>
                <a:latin typeface="Arial" pitchFamily="34" charset="0"/>
                <a:ea typeface="LF_Kai"/>
                <a:cs typeface="Arial" pitchFamily="34" charset="0"/>
              </a:rPr>
              <a:t>coal export capacity </a:t>
            </a:r>
            <a:r>
              <a:rPr lang="en-CA" dirty="0" smtClean="0">
                <a:solidFill>
                  <a:schemeClr val="tx1">
                    <a:lumMod val="95000"/>
                    <a:lumOff val="5000"/>
                  </a:schemeClr>
                </a:solidFill>
                <a:latin typeface="Arial" pitchFamily="34" charset="0"/>
                <a:ea typeface="LF_Kai"/>
                <a:cs typeface="Arial" pitchFamily="34" charset="0"/>
              </a:rPr>
              <a:t>in </a:t>
            </a:r>
            <a:r>
              <a:rPr lang="en-CA" dirty="0">
                <a:solidFill>
                  <a:schemeClr val="tx1">
                    <a:lumMod val="95000"/>
                    <a:lumOff val="5000"/>
                  </a:schemeClr>
                </a:solidFill>
                <a:latin typeface="Arial" pitchFamily="34" charset="0"/>
                <a:ea typeface="LF_Kai"/>
                <a:cs typeface="Arial" pitchFamily="34" charset="0"/>
              </a:rPr>
              <a:t>British Columbia </a:t>
            </a:r>
            <a:r>
              <a:rPr lang="en-CA" dirty="0" smtClean="0">
                <a:solidFill>
                  <a:schemeClr val="tx1">
                    <a:lumMod val="95000"/>
                    <a:lumOff val="5000"/>
                  </a:schemeClr>
                </a:solidFill>
                <a:latin typeface="Arial" pitchFamily="34" charset="0"/>
                <a:ea typeface="LF_Kai"/>
                <a:cs typeface="Arial" pitchFamily="34" charset="0"/>
              </a:rPr>
              <a:t>in light of increasing regional coal production</a:t>
            </a:r>
            <a:endParaRPr lang="en-CA" dirty="0">
              <a:solidFill>
                <a:schemeClr val="tx1">
                  <a:lumMod val="95000"/>
                  <a:lumOff val="5000"/>
                </a:schemeClr>
              </a:solidFill>
              <a:latin typeface="Arial" pitchFamily="34" charset="0"/>
              <a:ea typeface="LF_Kai"/>
              <a:cs typeface="Arial" pitchFamily="34" charset="0"/>
            </a:endParaRPr>
          </a:p>
          <a:p>
            <a:pPr marL="228600" lvl="1" indent="-228600" algn="l" defTabSz="890407">
              <a:spcBef>
                <a:spcPct val="20000"/>
              </a:spcBef>
              <a:buClr>
                <a:srgbClr val="424242"/>
              </a:buClr>
              <a:buSzPct val="100000"/>
              <a:buFont typeface="Franklin Gothic Medium" pitchFamily="34" charset="0"/>
              <a:buChar char="●"/>
            </a:pPr>
            <a:endParaRPr lang="en-CA" dirty="0">
              <a:solidFill>
                <a:prstClr val="black"/>
              </a:solidFill>
              <a:latin typeface="Arial" pitchFamily="34" charset="0"/>
              <a:ea typeface="LF_Kai"/>
              <a:cs typeface="Arial" pitchFamily="34" charset="0"/>
            </a:endParaRPr>
          </a:p>
          <a:p>
            <a:pPr marL="228600" lvl="1" indent="-228600" algn="l" defTabSz="890407">
              <a:spcBef>
                <a:spcPct val="20000"/>
              </a:spcBef>
              <a:buClr>
                <a:srgbClr val="424242"/>
              </a:buClr>
              <a:buSzPct val="100000"/>
              <a:buFont typeface="Franklin Gothic Medium" pitchFamily="34" charset="0"/>
              <a:buChar char="●"/>
            </a:pPr>
            <a:r>
              <a:rPr lang="en-US" dirty="0" smtClean="0"/>
              <a:t>Watco is currently in litigation with the City of Prince Rupert in connection with the acquisition of Watson Island.</a:t>
            </a:r>
            <a:endParaRPr lang="en-CA" dirty="0">
              <a:solidFill>
                <a:prstClr val="black"/>
              </a:solidFill>
              <a:latin typeface="Arial" pitchFamily="34" charset="0"/>
              <a:ea typeface="LF_Kai"/>
              <a:cs typeface="Arial" pitchFamily="34" charset="0"/>
            </a:endParaRPr>
          </a:p>
        </p:txBody>
      </p:sp>
      <p:grpSp>
        <p:nvGrpSpPr>
          <p:cNvPr id="39" name="Group 38"/>
          <p:cNvGrpSpPr/>
          <p:nvPr/>
        </p:nvGrpSpPr>
        <p:grpSpPr>
          <a:xfrm>
            <a:off x="228753" y="6680365"/>
            <a:ext cx="5571495" cy="246221"/>
            <a:chOff x="4861300" y="1550910"/>
            <a:chExt cx="5654651" cy="246213"/>
          </a:xfrm>
        </p:grpSpPr>
        <p:sp>
          <p:nvSpPr>
            <p:cNvPr id="40" name="TextBox 39"/>
            <p:cNvSpPr txBox="1"/>
            <p:nvPr/>
          </p:nvSpPr>
          <p:spPr>
            <a:xfrm>
              <a:off x="4861300" y="1550910"/>
              <a:ext cx="5654651" cy="246213"/>
            </a:xfrm>
            <a:prstGeom prst="rect">
              <a:avLst/>
            </a:prstGeom>
            <a:noFill/>
            <a:ln w="9525">
              <a:noFill/>
              <a:miter lim="800000"/>
              <a:headEnd/>
              <a:tailEnd/>
            </a:ln>
            <a:effectLst/>
          </p:spPr>
          <p:txBody>
            <a:bodyPr wrap="square" anchor="ctr">
              <a:spAutoFit/>
            </a:bodyPr>
            <a:lstStyle/>
            <a:p>
              <a:pPr marL="0" lvl="1" algn="l" defTabSz="890407">
                <a:spcBef>
                  <a:spcPct val="20000"/>
                </a:spcBef>
                <a:buClr>
                  <a:srgbClr val="83AED1"/>
                </a:buClr>
                <a:buSzPct val="70000"/>
              </a:pPr>
              <a:r>
                <a:rPr lang="en-CA" sz="1000" dirty="0" smtClean="0">
                  <a:solidFill>
                    <a:prstClr val="black"/>
                  </a:solidFill>
                  <a:latin typeface="Arial" pitchFamily="34" charset="0"/>
                  <a:ea typeface="LF_Kai"/>
                  <a:cs typeface="Arial" pitchFamily="34" charset="0"/>
                </a:rPr>
                <a:t>            Potential </a:t>
              </a:r>
              <a:r>
                <a:rPr lang="en-CA" sz="1000" dirty="0">
                  <a:solidFill>
                    <a:prstClr val="black"/>
                  </a:solidFill>
                  <a:latin typeface="Arial" pitchFamily="34" charset="0"/>
                  <a:ea typeface="LF_Kai"/>
                  <a:cs typeface="Arial" pitchFamily="34" charset="0"/>
                </a:rPr>
                <a:t>site for establishment of </a:t>
              </a:r>
              <a:r>
                <a:rPr lang="en-CA" sz="1000" dirty="0" smtClean="0">
                  <a:solidFill>
                    <a:prstClr val="black"/>
                  </a:solidFill>
                  <a:latin typeface="Arial" pitchFamily="34" charset="0"/>
                  <a:ea typeface="LF_Kai"/>
                  <a:cs typeface="Arial" pitchFamily="34" charset="0"/>
                </a:rPr>
                <a:t>a bulk </a:t>
              </a:r>
              <a:r>
                <a:rPr lang="en-CA" sz="1000" dirty="0">
                  <a:solidFill>
                    <a:prstClr val="black"/>
                  </a:solidFill>
                  <a:latin typeface="Arial" pitchFamily="34" charset="0"/>
                  <a:ea typeface="LF_Kai"/>
                  <a:cs typeface="Arial" pitchFamily="34" charset="0"/>
                </a:rPr>
                <a:t>terminal on Watson Island</a:t>
              </a:r>
            </a:p>
          </p:txBody>
        </p:sp>
        <p:sp>
          <p:nvSpPr>
            <p:cNvPr id="41" name="Rectangle 40"/>
            <p:cNvSpPr/>
            <p:nvPr/>
          </p:nvSpPr>
          <p:spPr bwMode="auto">
            <a:xfrm>
              <a:off x="5071404" y="1570388"/>
              <a:ext cx="201168" cy="207264"/>
            </a:xfrm>
            <a:prstGeom prst="rect">
              <a:avLst/>
            </a:prstGeom>
            <a:solidFill>
              <a:srgbClr val="FFCD0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078933"/>
              <a:r>
                <a:rPr lang="en-CA" sz="1000" dirty="0">
                  <a:latin typeface="Arial" pitchFamily="34" charset="0"/>
                  <a:cs typeface="Arial" pitchFamily="34" charset="0"/>
                </a:rPr>
                <a:t>3</a:t>
              </a:r>
            </a:p>
          </p:txBody>
        </p:sp>
      </p:grpSp>
      <p:grpSp>
        <p:nvGrpSpPr>
          <p:cNvPr id="43" name="Group 42"/>
          <p:cNvGrpSpPr/>
          <p:nvPr/>
        </p:nvGrpSpPr>
        <p:grpSpPr>
          <a:xfrm>
            <a:off x="229410" y="6139238"/>
            <a:ext cx="5570831" cy="246221"/>
            <a:chOff x="4865053" y="1555484"/>
            <a:chExt cx="5570831" cy="246213"/>
          </a:xfrm>
        </p:grpSpPr>
        <p:sp>
          <p:nvSpPr>
            <p:cNvPr id="44" name="TextBox 43"/>
            <p:cNvSpPr txBox="1"/>
            <p:nvPr/>
          </p:nvSpPr>
          <p:spPr>
            <a:xfrm>
              <a:off x="4865053" y="1555484"/>
              <a:ext cx="5570831" cy="246213"/>
            </a:xfrm>
            <a:prstGeom prst="rect">
              <a:avLst/>
            </a:prstGeom>
            <a:noFill/>
            <a:ln w="9525">
              <a:noFill/>
              <a:miter lim="800000"/>
              <a:headEnd/>
              <a:tailEnd/>
            </a:ln>
            <a:effectLst/>
          </p:spPr>
          <p:txBody>
            <a:bodyPr wrap="square" anchor="ctr">
              <a:spAutoFit/>
            </a:bodyPr>
            <a:lstStyle/>
            <a:p>
              <a:pPr marL="0" lvl="1" algn="l" defTabSz="890407">
                <a:spcBef>
                  <a:spcPct val="20000"/>
                </a:spcBef>
                <a:buClr>
                  <a:srgbClr val="83AED1"/>
                </a:buClr>
                <a:buSzPct val="70000"/>
              </a:pPr>
              <a:r>
                <a:rPr lang="en-CA" sz="1000" dirty="0" smtClean="0">
                  <a:solidFill>
                    <a:prstClr val="black"/>
                  </a:solidFill>
                  <a:latin typeface="Arial" pitchFamily="34" charset="0"/>
                  <a:ea typeface="LF_Kai"/>
                  <a:cs typeface="Arial" pitchFamily="34" charset="0"/>
                </a:rPr>
                <a:t>            Ridley Terminal’s initial throughput </a:t>
              </a:r>
              <a:r>
                <a:rPr lang="en-CA" sz="1000" dirty="0">
                  <a:solidFill>
                    <a:prstClr val="black"/>
                  </a:solidFill>
                  <a:latin typeface="Arial" pitchFamily="34" charset="0"/>
                  <a:ea typeface="LF_Kai"/>
                  <a:cs typeface="Arial" pitchFamily="34" charset="0"/>
                </a:rPr>
                <a:t>capacity of </a:t>
              </a:r>
              <a:r>
                <a:rPr lang="en-CA" sz="1000" dirty="0" smtClean="0">
                  <a:solidFill>
                    <a:prstClr val="black"/>
                  </a:solidFill>
                  <a:latin typeface="Arial" pitchFamily="34" charset="0"/>
                  <a:ea typeface="LF_Kai"/>
                  <a:cs typeface="Arial" pitchFamily="34" charset="0"/>
                </a:rPr>
                <a:t>12 Mtpa</a:t>
              </a:r>
              <a:endParaRPr lang="en-CA" sz="1000" dirty="0">
                <a:solidFill>
                  <a:prstClr val="black"/>
                </a:solidFill>
                <a:latin typeface="Arial" pitchFamily="34" charset="0"/>
                <a:ea typeface="LF_Kai"/>
                <a:cs typeface="Arial" pitchFamily="34" charset="0"/>
              </a:endParaRPr>
            </a:p>
          </p:txBody>
        </p:sp>
        <p:sp>
          <p:nvSpPr>
            <p:cNvPr id="45" name="Rectangle 44"/>
            <p:cNvSpPr/>
            <p:nvPr/>
          </p:nvSpPr>
          <p:spPr bwMode="auto">
            <a:xfrm>
              <a:off x="5071404" y="1574960"/>
              <a:ext cx="201168" cy="207264"/>
            </a:xfrm>
            <a:prstGeom prst="rect">
              <a:avLst/>
            </a:prstGeom>
            <a:solidFill>
              <a:srgbClr val="B2C78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078933"/>
              <a:r>
                <a:rPr lang="en-CA" sz="1000" dirty="0">
                  <a:latin typeface="Dax-Medium"/>
                </a:rPr>
                <a:t>1</a:t>
              </a:r>
            </a:p>
          </p:txBody>
        </p:sp>
      </p:grpSp>
      <p:grpSp>
        <p:nvGrpSpPr>
          <p:cNvPr id="16" name="Group 15"/>
          <p:cNvGrpSpPr/>
          <p:nvPr/>
        </p:nvGrpSpPr>
        <p:grpSpPr>
          <a:xfrm>
            <a:off x="420688" y="1370735"/>
            <a:ext cx="4628424" cy="4740729"/>
            <a:chOff x="189704" y="1545772"/>
            <a:chExt cx="4710112" cy="4740729"/>
          </a:xfrm>
        </p:grpSpPr>
        <p:grpSp>
          <p:nvGrpSpPr>
            <p:cNvPr id="2" name="Group 1"/>
            <p:cNvGrpSpPr/>
            <p:nvPr/>
          </p:nvGrpSpPr>
          <p:grpSpPr>
            <a:xfrm>
              <a:off x="189704" y="1545772"/>
              <a:ext cx="4710112" cy="4740729"/>
              <a:chOff x="319088" y="1888672"/>
              <a:chExt cx="4710112" cy="4740729"/>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1972"/>
              <a:stretch/>
            </p:blipFill>
            <p:spPr>
              <a:xfrm>
                <a:off x="319088" y="1888672"/>
                <a:ext cx="4710112" cy="4740729"/>
              </a:xfrm>
              <a:prstGeom prst="rect">
                <a:avLst/>
              </a:prstGeom>
              <a:solidFill>
                <a:srgbClr val="CCE3F4">
                  <a:alpha val="50000"/>
                </a:srgbClr>
              </a:solidFill>
            </p:spPr>
          </p:pic>
          <p:sp>
            <p:nvSpPr>
              <p:cNvPr id="11" name="Freeform 10"/>
              <p:cNvSpPr/>
              <p:nvPr/>
            </p:nvSpPr>
            <p:spPr>
              <a:xfrm>
                <a:off x="1045845" y="4806949"/>
                <a:ext cx="1219200" cy="825501"/>
              </a:xfrm>
              <a:custGeom>
                <a:avLst/>
                <a:gdLst>
                  <a:gd name="connsiteX0" fmla="*/ 0 w 1206500"/>
                  <a:gd name="connsiteY0" fmla="*/ 749300 h 1206500"/>
                  <a:gd name="connsiteX1" fmla="*/ 1130300 w 1206500"/>
                  <a:gd name="connsiteY1" fmla="*/ 0 h 1206500"/>
                  <a:gd name="connsiteX2" fmla="*/ 1206500 w 1206500"/>
                  <a:gd name="connsiteY2" fmla="*/ 793750 h 1206500"/>
                  <a:gd name="connsiteX3" fmla="*/ 571500 w 1206500"/>
                  <a:gd name="connsiteY3" fmla="*/ 1206500 h 1206500"/>
                  <a:gd name="connsiteX4" fmla="*/ 0 w 1206500"/>
                  <a:gd name="connsiteY4" fmla="*/ 749300 h 1206500"/>
                  <a:gd name="connsiteX0" fmla="*/ 0 w 1206500"/>
                  <a:gd name="connsiteY0" fmla="*/ 749300 h 793750"/>
                  <a:gd name="connsiteX1" fmla="*/ 1130300 w 1206500"/>
                  <a:gd name="connsiteY1" fmla="*/ 0 h 793750"/>
                  <a:gd name="connsiteX2" fmla="*/ 1206500 w 1206500"/>
                  <a:gd name="connsiteY2" fmla="*/ 793750 h 793750"/>
                  <a:gd name="connsiteX3" fmla="*/ 571500 w 1206500"/>
                  <a:gd name="connsiteY3" fmla="*/ 762000 h 793750"/>
                  <a:gd name="connsiteX4" fmla="*/ 0 w 1206500"/>
                  <a:gd name="connsiteY4" fmla="*/ 749300 h 793750"/>
                  <a:gd name="connsiteX0" fmla="*/ 0 w 1206500"/>
                  <a:gd name="connsiteY0" fmla="*/ 749300 h 787400"/>
                  <a:gd name="connsiteX1" fmla="*/ 1130300 w 1206500"/>
                  <a:gd name="connsiteY1" fmla="*/ 0 h 787400"/>
                  <a:gd name="connsiteX2" fmla="*/ 1206500 w 1206500"/>
                  <a:gd name="connsiteY2" fmla="*/ 787400 h 787400"/>
                  <a:gd name="connsiteX3" fmla="*/ 571500 w 1206500"/>
                  <a:gd name="connsiteY3" fmla="*/ 762000 h 787400"/>
                  <a:gd name="connsiteX4" fmla="*/ 0 w 1206500"/>
                  <a:gd name="connsiteY4" fmla="*/ 749300 h 787400"/>
                  <a:gd name="connsiteX0" fmla="*/ 0 w 1206500"/>
                  <a:gd name="connsiteY0" fmla="*/ 787400 h 787400"/>
                  <a:gd name="connsiteX1" fmla="*/ 1130300 w 1206500"/>
                  <a:gd name="connsiteY1" fmla="*/ 0 h 787400"/>
                  <a:gd name="connsiteX2" fmla="*/ 1206500 w 1206500"/>
                  <a:gd name="connsiteY2" fmla="*/ 787400 h 787400"/>
                  <a:gd name="connsiteX3" fmla="*/ 571500 w 1206500"/>
                  <a:gd name="connsiteY3" fmla="*/ 762000 h 787400"/>
                  <a:gd name="connsiteX4" fmla="*/ 0 w 1206500"/>
                  <a:gd name="connsiteY4" fmla="*/ 787400 h 787400"/>
                  <a:gd name="connsiteX0" fmla="*/ 0 w 1206500"/>
                  <a:gd name="connsiteY0" fmla="*/ 787400 h 787400"/>
                  <a:gd name="connsiteX1" fmla="*/ 1130300 w 1206500"/>
                  <a:gd name="connsiteY1" fmla="*/ 0 h 787400"/>
                  <a:gd name="connsiteX2" fmla="*/ 1206500 w 1206500"/>
                  <a:gd name="connsiteY2" fmla="*/ 787400 h 787400"/>
                  <a:gd name="connsiteX3" fmla="*/ 565150 w 1206500"/>
                  <a:gd name="connsiteY3" fmla="*/ 787400 h 787400"/>
                  <a:gd name="connsiteX4" fmla="*/ 0 w 1206500"/>
                  <a:gd name="connsiteY4" fmla="*/ 787400 h 787400"/>
                  <a:gd name="connsiteX0" fmla="*/ 0 w 1206500"/>
                  <a:gd name="connsiteY0" fmla="*/ 708025 h 708025"/>
                  <a:gd name="connsiteX1" fmla="*/ 1095375 w 1206500"/>
                  <a:gd name="connsiteY1" fmla="*/ 0 h 708025"/>
                  <a:gd name="connsiteX2" fmla="*/ 1206500 w 1206500"/>
                  <a:gd name="connsiteY2" fmla="*/ 708025 h 708025"/>
                  <a:gd name="connsiteX3" fmla="*/ 565150 w 1206500"/>
                  <a:gd name="connsiteY3" fmla="*/ 708025 h 708025"/>
                  <a:gd name="connsiteX4" fmla="*/ 0 w 1206500"/>
                  <a:gd name="connsiteY4" fmla="*/ 708025 h 708025"/>
                  <a:gd name="connsiteX0" fmla="*/ 0 w 1219200"/>
                  <a:gd name="connsiteY0" fmla="*/ 722638 h 722638"/>
                  <a:gd name="connsiteX1" fmla="*/ 1095375 w 1219200"/>
                  <a:gd name="connsiteY1" fmla="*/ 14613 h 722638"/>
                  <a:gd name="connsiteX2" fmla="*/ 1219200 w 1219200"/>
                  <a:gd name="connsiteY2" fmla="*/ 17788 h 722638"/>
                  <a:gd name="connsiteX3" fmla="*/ 1206500 w 1219200"/>
                  <a:gd name="connsiteY3" fmla="*/ 722638 h 722638"/>
                  <a:gd name="connsiteX4" fmla="*/ 565150 w 1219200"/>
                  <a:gd name="connsiteY4" fmla="*/ 722638 h 722638"/>
                  <a:gd name="connsiteX5" fmla="*/ 0 w 1219200"/>
                  <a:gd name="connsiteY5" fmla="*/ 722638 h 722638"/>
                  <a:gd name="connsiteX0" fmla="*/ 0 w 1219200"/>
                  <a:gd name="connsiteY0" fmla="*/ 722638 h 722638"/>
                  <a:gd name="connsiteX1" fmla="*/ 1095375 w 1219200"/>
                  <a:gd name="connsiteY1" fmla="*/ 14613 h 722638"/>
                  <a:gd name="connsiteX2" fmla="*/ 1219200 w 1219200"/>
                  <a:gd name="connsiteY2" fmla="*/ 17788 h 722638"/>
                  <a:gd name="connsiteX3" fmla="*/ 1206500 w 1219200"/>
                  <a:gd name="connsiteY3" fmla="*/ 722638 h 722638"/>
                  <a:gd name="connsiteX4" fmla="*/ 565150 w 1219200"/>
                  <a:gd name="connsiteY4" fmla="*/ 722638 h 722638"/>
                  <a:gd name="connsiteX5" fmla="*/ 0 w 1219200"/>
                  <a:gd name="connsiteY5" fmla="*/ 722638 h 722638"/>
                  <a:gd name="connsiteX0" fmla="*/ 0 w 1235362"/>
                  <a:gd name="connsiteY0" fmla="*/ 795284 h 795284"/>
                  <a:gd name="connsiteX1" fmla="*/ 1095375 w 1235362"/>
                  <a:gd name="connsiteY1" fmla="*/ 87259 h 795284"/>
                  <a:gd name="connsiteX2" fmla="*/ 1219200 w 1235362"/>
                  <a:gd name="connsiteY2" fmla="*/ 90434 h 795284"/>
                  <a:gd name="connsiteX3" fmla="*/ 1206500 w 1235362"/>
                  <a:gd name="connsiteY3" fmla="*/ 795284 h 795284"/>
                  <a:gd name="connsiteX4" fmla="*/ 565150 w 1235362"/>
                  <a:gd name="connsiteY4" fmla="*/ 795284 h 795284"/>
                  <a:gd name="connsiteX5" fmla="*/ 0 w 1235362"/>
                  <a:gd name="connsiteY5" fmla="*/ 795284 h 795284"/>
                  <a:gd name="connsiteX0" fmla="*/ 0 w 1219200"/>
                  <a:gd name="connsiteY0" fmla="*/ 759771 h 759771"/>
                  <a:gd name="connsiteX1" fmla="*/ 1095375 w 1219200"/>
                  <a:gd name="connsiteY1" fmla="*/ 51746 h 759771"/>
                  <a:gd name="connsiteX2" fmla="*/ 1219200 w 1219200"/>
                  <a:gd name="connsiteY2" fmla="*/ 54921 h 759771"/>
                  <a:gd name="connsiteX3" fmla="*/ 1206500 w 1219200"/>
                  <a:gd name="connsiteY3" fmla="*/ 759771 h 759771"/>
                  <a:gd name="connsiteX4" fmla="*/ 565150 w 1219200"/>
                  <a:gd name="connsiteY4" fmla="*/ 759771 h 759771"/>
                  <a:gd name="connsiteX5" fmla="*/ 0 w 1219200"/>
                  <a:gd name="connsiteY5" fmla="*/ 759771 h 759771"/>
                  <a:gd name="connsiteX0" fmla="*/ 0 w 1219200"/>
                  <a:gd name="connsiteY0" fmla="*/ 708025 h 708025"/>
                  <a:gd name="connsiteX1" fmla="*/ 1095375 w 1219200"/>
                  <a:gd name="connsiteY1" fmla="*/ 0 h 708025"/>
                  <a:gd name="connsiteX2" fmla="*/ 1219200 w 1219200"/>
                  <a:gd name="connsiteY2" fmla="*/ 3175 h 708025"/>
                  <a:gd name="connsiteX3" fmla="*/ 1206500 w 1219200"/>
                  <a:gd name="connsiteY3" fmla="*/ 708025 h 708025"/>
                  <a:gd name="connsiteX4" fmla="*/ 565150 w 1219200"/>
                  <a:gd name="connsiteY4" fmla="*/ 708025 h 708025"/>
                  <a:gd name="connsiteX5" fmla="*/ 0 w 1219200"/>
                  <a:gd name="connsiteY5" fmla="*/ 708025 h 708025"/>
                  <a:gd name="connsiteX0" fmla="*/ 0 w 1219200"/>
                  <a:gd name="connsiteY0" fmla="*/ 704850 h 704850"/>
                  <a:gd name="connsiteX1" fmla="*/ 1095375 w 1219200"/>
                  <a:gd name="connsiteY1" fmla="*/ 1588 h 704850"/>
                  <a:gd name="connsiteX2" fmla="*/ 1219200 w 1219200"/>
                  <a:gd name="connsiteY2" fmla="*/ 0 h 704850"/>
                  <a:gd name="connsiteX3" fmla="*/ 1206500 w 1219200"/>
                  <a:gd name="connsiteY3" fmla="*/ 704850 h 704850"/>
                  <a:gd name="connsiteX4" fmla="*/ 565150 w 1219200"/>
                  <a:gd name="connsiteY4" fmla="*/ 704850 h 704850"/>
                  <a:gd name="connsiteX5" fmla="*/ 0 w 1219200"/>
                  <a:gd name="connsiteY5" fmla="*/ 704850 h 704850"/>
                  <a:gd name="connsiteX0" fmla="*/ 0 w 1219200"/>
                  <a:gd name="connsiteY0" fmla="*/ 822326 h 822326"/>
                  <a:gd name="connsiteX1" fmla="*/ 1096963 w 1219200"/>
                  <a:gd name="connsiteY1" fmla="*/ 0 h 822326"/>
                  <a:gd name="connsiteX2" fmla="*/ 1095375 w 1219200"/>
                  <a:gd name="connsiteY2" fmla="*/ 119064 h 822326"/>
                  <a:gd name="connsiteX3" fmla="*/ 1219200 w 1219200"/>
                  <a:gd name="connsiteY3" fmla="*/ 117476 h 822326"/>
                  <a:gd name="connsiteX4" fmla="*/ 1206500 w 1219200"/>
                  <a:gd name="connsiteY4" fmla="*/ 822326 h 822326"/>
                  <a:gd name="connsiteX5" fmla="*/ 565150 w 1219200"/>
                  <a:gd name="connsiteY5" fmla="*/ 822326 h 822326"/>
                  <a:gd name="connsiteX6" fmla="*/ 0 w 1219200"/>
                  <a:gd name="connsiteY6" fmla="*/ 822326 h 822326"/>
                  <a:gd name="connsiteX0" fmla="*/ 0 w 1219200"/>
                  <a:gd name="connsiteY0" fmla="*/ 825501 h 825501"/>
                  <a:gd name="connsiteX1" fmla="*/ 1096963 w 1219200"/>
                  <a:gd name="connsiteY1" fmla="*/ 0 h 825501"/>
                  <a:gd name="connsiteX2" fmla="*/ 1095375 w 1219200"/>
                  <a:gd name="connsiteY2" fmla="*/ 122239 h 825501"/>
                  <a:gd name="connsiteX3" fmla="*/ 1219200 w 1219200"/>
                  <a:gd name="connsiteY3" fmla="*/ 120651 h 825501"/>
                  <a:gd name="connsiteX4" fmla="*/ 1206500 w 1219200"/>
                  <a:gd name="connsiteY4" fmla="*/ 825501 h 825501"/>
                  <a:gd name="connsiteX5" fmla="*/ 565150 w 1219200"/>
                  <a:gd name="connsiteY5" fmla="*/ 825501 h 825501"/>
                  <a:gd name="connsiteX6" fmla="*/ 0 w 1219200"/>
                  <a:gd name="connsiteY6" fmla="*/ 825501 h 82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825501">
                    <a:moveTo>
                      <a:pt x="0" y="825501"/>
                    </a:moveTo>
                    <a:cubicBezTo>
                      <a:pt x="348192" y="600605"/>
                      <a:pt x="748771" y="224896"/>
                      <a:pt x="1096963" y="0"/>
                    </a:cubicBezTo>
                    <a:cubicBezTo>
                      <a:pt x="1096434" y="39688"/>
                      <a:pt x="1095904" y="82551"/>
                      <a:pt x="1095375" y="122239"/>
                    </a:cubicBezTo>
                    <a:lnTo>
                      <a:pt x="1219200" y="120651"/>
                    </a:lnTo>
                    <a:lnTo>
                      <a:pt x="1206500" y="825501"/>
                    </a:lnTo>
                    <a:lnTo>
                      <a:pt x="565150" y="825501"/>
                    </a:lnTo>
                    <a:lnTo>
                      <a:pt x="0" y="825501"/>
                    </a:lnTo>
                    <a:close/>
                  </a:path>
                </a:pathLst>
              </a:custGeom>
              <a:noFill/>
              <a:ln>
                <a:solidFill>
                  <a:schemeClr val="tx2"/>
                </a:solidFill>
                <a:prstDash val="dash"/>
              </a:ln>
            </p:spPr>
            <p:txBody>
              <a:bodyPr vert="horz" wrap="square" lIns="91440" tIns="45720" rIns="91440" bIns="45720" numCol="1" rtlCol="0" anchor="t" anchorCtr="0" compatLnSpc="1">
                <a:prstTxWarp prst="textNoShape">
                  <a:avLst/>
                </a:prstTxWarp>
              </a:bodyPr>
              <a:lstStyle/>
              <a:p>
                <a:pPr defTabSz="1078933"/>
                <a:endParaRPr lang="en-CA" dirty="0" smtClean="0">
                  <a:solidFill>
                    <a:srgbClr val="000000"/>
                  </a:solidFill>
                </a:endParaRPr>
              </a:p>
            </p:txBody>
          </p:sp>
          <p:pic>
            <p:nvPicPr>
              <p:cNvPr id="3084" name="Picture 12" descr="http://lloydthomas.org/LHM/i/Coa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021" y="5594350"/>
                <a:ext cx="1211072" cy="8128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07916" y="2051922"/>
                <a:ext cx="407164" cy="215444"/>
              </a:xfrm>
              <a:prstGeom prst="rect">
                <a:avLst/>
              </a:prstGeom>
              <a:noFill/>
            </p:spPr>
            <p:txBody>
              <a:bodyPr wrap="none" lIns="0" tIns="0" rIns="0" bIns="0" rtlCol="0">
                <a:spAutoFit/>
              </a:bodyPr>
              <a:lstStyle/>
              <a:p>
                <a:r>
                  <a:rPr lang="en-CA" sz="700" dirty="0">
                    <a:solidFill>
                      <a:srgbClr val="000000"/>
                    </a:solidFill>
                  </a:rPr>
                  <a:t>Tsimpsian</a:t>
                </a:r>
              </a:p>
              <a:p>
                <a:r>
                  <a:rPr lang="en-CA" sz="700" dirty="0">
                    <a:solidFill>
                      <a:srgbClr val="000000"/>
                    </a:solidFill>
                  </a:rPr>
                  <a:t>Peninsula</a:t>
                </a:r>
              </a:p>
            </p:txBody>
          </p:sp>
          <p:sp>
            <p:nvSpPr>
              <p:cNvPr id="17" name="TextBox 16"/>
              <p:cNvSpPr txBox="1"/>
              <p:nvPr/>
            </p:nvSpPr>
            <p:spPr>
              <a:xfrm>
                <a:off x="597980" y="3028235"/>
                <a:ext cx="548228" cy="215444"/>
              </a:xfrm>
              <a:prstGeom prst="rect">
                <a:avLst/>
              </a:prstGeom>
              <a:noFill/>
            </p:spPr>
            <p:txBody>
              <a:bodyPr wrap="none" lIns="0" tIns="0" rIns="0" bIns="0" rtlCol="0">
                <a:spAutoFit/>
              </a:bodyPr>
              <a:lstStyle/>
              <a:p>
                <a:r>
                  <a:rPr lang="en-CA" sz="700" dirty="0">
                    <a:solidFill>
                      <a:srgbClr val="000000"/>
                    </a:solidFill>
                  </a:rPr>
                  <a:t>Prince Rupert</a:t>
                </a:r>
              </a:p>
              <a:p>
                <a:r>
                  <a:rPr lang="en-CA" sz="700" dirty="0">
                    <a:solidFill>
                      <a:srgbClr val="000000"/>
                    </a:solidFill>
                  </a:rPr>
                  <a:t>Airport</a:t>
                </a:r>
              </a:p>
            </p:txBody>
          </p:sp>
          <p:sp>
            <p:nvSpPr>
              <p:cNvPr id="18" name="TextBox 17"/>
              <p:cNvSpPr txBox="1"/>
              <p:nvPr/>
            </p:nvSpPr>
            <p:spPr>
              <a:xfrm>
                <a:off x="1155745" y="3581399"/>
                <a:ext cx="238848" cy="215444"/>
              </a:xfrm>
              <a:prstGeom prst="rect">
                <a:avLst/>
              </a:prstGeom>
              <a:noFill/>
            </p:spPr>
            <p:txBody>
              <a:bodyPr wrap="none" lIns="0" tIns="0" rIns="0" bIns="0" rtlCol="0">
                <a:spAutoFit/>
              </a:bodyPr>
              <a:lstStyle/>
              <a:p>
                <a:r>
                  <a:rPr lang="en-CA" sz="700" dirty="0">
                    <a:solidFill>
                      <a:srgbClr val="000000"/>
                    </a:solidFill>
                  </a:rPr>
                  <a:t>Digby</a:t>
                </a:r>
              </a:p>
              <a:p>
                <a:r>
                  <a:rPr lang="en-CA" sz="700" dirty="0">
                    <a:solidFill>
                      <a:srgbClr val="000000"/>
                    </a:solidFill>
                  </a:rPr>
                  <a:t>Island</a:t>
                </a:r>
              </a:p>
            </p:txBody>
          </p:sp>
          <p:sp>
            <p:nvSpPr>
              <p:cNvPr id="19" name="TextBox 18"/>
              <p:cNvSpPr txBox="1"/>
              <p:nvPr/>
            </p:nvSpPr>
            <p:spPr>
              <a:xfrm rot="18150538">
                <a:off x="2598181" y="2121167"/>
                <a:ext cx="389530" cy="107722"/>
              </a:xfrm>
              <a:prstGeom prst="rect">
                <a:avLst/>
              </a:prstGeom>
              <a:noFill/>
            </p:spPr>
            <p:txBody>
              <a:bodyPr wrap="none" lIns="0" tIns="0" rIns="0" bIns="0" rtlCol="0">
                <a:spAutoFit/>
              </a:bodyPr>
              <a:lstStyle/>
              <a:p>
                <a:r>
                  <a:rPr lang="en-CA" sz="700" dirty="0">
                    <a:solidFill>
                      <a:srgbClr val="000000"/>
                    </a:solidFill>
                  </a:rPr>
                  <a:t>Tuck Inlet</a:t>
                </a:r>
              </a:p>
            </p:txBody>
          </p:sp>
          <p:sp>
            <p:nvSpPr>
              <p:cNvPr id="20" name="TextBox 19"/>
              <p:cNvSpPr txBox="1"/>
              <p:nvPr/>
            </p:nvSpPr>
            <p:spPr>
              <a:xfrm>
                <a:off x="2816591" y="4838100"/>
                <a:ext cx="493726" cy="107722"/>
              </a:xfrm>
              <a:prstGeom prst="rect">
                <a:avLst/>
              </a:prstGeom>
              <a:noFill/>
            </p:spPr>
            <p:txBody>
              <a:bodyPr wrap="none" lIns="0" tIns="0" rIns="0" bIns="0" rtlCol="0">
                <a:spAutoFit/>
              </a:bodyPr>
              <a:lstStyle/>
              <a:p>
                <a:r>
                  <a:rPr lang="en-CA" sz="700" dirty="0">
                    <a:solidFill>
                      <a:srgbClr val="000000"/>
                    </a:solidFill>
                  </a:rPr>
                  <a:t>Port Edward</a:t>
                </a:r>
              </a:p>
            </p:txBody>
          </p:sp>
          <p:sp>
            <p:nvSpPr>
              <p:cNvPr id="21" name="TextBox 20"/>
              <p:cNvSpPr txBox="1"/>
              <p:nvPr/>
            </p:nvSpPr>
            <p:spPr>
              <a:xfrm>
                <a:off x="3100326" y="6209700"/>
                <a:ext cx="493726" cy="107722"/>
              </a:xfrm>
              <a:prstGeom prst="rect">
                <a:avLst/>
              </a:prstGeom>
              <a:noFill/>
            </p:spPr>
            <p:txBody>
              <a:bodyPr wrap="none" lIns="0" tIns="0" rIns="0" bIns="0" rtlCol="0">
                <a:spAutoFit/>
              </a:bodyPr>
              <a:lstStyle/>
              <a:p>
                <a:r>
                  <a:rPr lang="en-CA" sz="700" dirty="0">
                    <a:solidFill>
                      <a:srgbClr val="000000"/>
                    </a:solidFill>
                  </a:rPr>
                  <a:t>Smith Island</a:t>
                </a:r>
              </a:p>
            </p:txBody>
          </p:sp>
          <p:sp>
            <p:nvSpPr>
              <p:cNvPr id="22" name="TextBox 21"/>
              <p:cNvSpPr txBox="1"/>
              <p:nvPr/>
            </p:nvSpPr>
            <p:spPr>
              <a:xfrm>
                <a:off x="916947" y="5298439"/>
                <a:ext cx="327014" cy="215444"/>
              </a:xfrm>
              <a:prstGeom prst="rect">
                <a:avLst/>
              </a:prstGeom>
              <a:noFill/>
            </p:spPr>
            <p:txBody>
              <a:bodyPr wrap="none" lIns="0" tIns="0" rIns="0" bIns="0" rtlCol="0">
                <a:spAutoFit/>
              </a:bodyPr>
              <a:lstStyle/>
              <a:p>
                <a:r>
                  <a:rPr lang="en-CA" sz="700" dirty="0">
                    <a:solidFill>
                      <a:srgbClr val="000000"/>
                    </a:solidFill>
                  </a:rPr>
                  <a:t>Kinahan</a:t>
                </a:r>
              </a:p>
              <a:p>
                <a:r>
                  <a:rPr lang="en-CA" sz="700" dirty="0">
                    <a:solidFill>
                      <a:srgbClr val="000000"/>
                    </a:solidFill>
                  </a:rPr>
                  <a:t>Islands</a:t>
                </a:r>
              </a:p>
            </p:txBody>
          </p:sp>
          <p:sp>
            <p:nvSpPr>
              <p:cNvPr id="24" name="TextBox 23"/>
              <p:cNvSpPr txBox="1"/>
              <p:nvPr/>
            </p:nvSpPr>
            <p:spPr>
              <a:xfrm>
                <a:off x="2345192" y="4962032"/>
                <a:ext cx="246862" cy="215444"/>
              </a:xfrm>
              <a:prstGeom prst="rect">
                <a:avLst/>
              </a:prstGeom>
              <a:noFill/>
            </p:spPr>
            <p:txBody>
              <a:bodyPr wrap="none" lIns="0" tIns="0" rIns="0" bIns="0" rtlCol="0">
                <a:spAutoFit/>
              </a:bodyPr>
              <a:lstStyle/>
              <a:p>
                <a:r>
                  <a:rPr lang="en-CA" sz="700" dirty="0">
                    <a:solidFill>
                      <a:srgbClr val="000000"/>
                    </a:solidFill>
                  </a:rPr>
                  <a:t>Ridley</a:t>
                </a:r>
              </a:p>
              <a:p>
                <a:r>
                  <a:rPr lang="en-CA" sz="700" dirty="0">
                    <a:solidFill>
                      <a:srgbClr val="000000"/>
                    </a:solidFill>
                  </a:rPr>
                  <a:t>Island</a:t>
                </a:r>
              </a:p>
            </p:txBody>
          </p:sp>
          <p:sp>
            <p:nvSpPr>
              <p:cNvPr id="25" name="TextBox 24"/>
              <p:cNvSpPr txBox="1"/>
              <p:nvPr/>
            </p:nvSpPr>
            <p:spPr>
              <a:xfrm>
                <a:off x="1229922" y="4683838"/>
                <a:ext cx="793487" cy="107722"/>
              </a:xfrm>
              <a:prstGeom prst="rect">
                <a:avLst/>
              </a:prstGeom>
              <a:noFill/>
            </p:spPr>
            <p:txBody>
              <a:bodyPr wrap="none" lIns="0" tIns="0" rIns="0" bIns="0" rtlCol="0">
                <a:spAutoFit/>
              </a:bodyPr>
              <a:lstStyle/>
              <a:p>
                <a:r>
                  <a:rPr lang="en-CA" sz="700" dirty="0">
                    <a:solidFill>
                      <a:srgbClr val="000000"/>
                    </a:solidFill>
                  </a:rPr>
                  <a:t>Prince Rupert Grain</a:t>
                </a:r>
              </a:p>
            </p:txBody>
          </p:sp>
          <p:sp>
            <p:nvSpPr>
              <p:cNvPr id="26" name="TextBox 25"/>
              <p:cNvSpPr txBox="1"/>
              <p:nvPr/>
            </p:nvSpPr>
            <p:spPr>
              <a:xfrm>
                <a:off x="921400" y="4830404"/>
                <a:ext cx="934551" cy="107722"/>
              </a:xfrm>
              <a:prstGeom prst="rect">
                <a:avLst/>
              </a:prstGeom>
              <a:noFill/>
            </p:spPr>
            <p:txBody>
              <a:bodyPr wrap="none" lIns="0" tIns="0" rIns="0" bIns="0" rtlCol="0">
                <a:spAutoFit/>
              </a:bodyPr>
              <a:lstStyle/>
              <a:p>
                <a:r>
                  <a:rPr lang="en-CA" sz="700" dirty="0">
                    <a:solidFill>
                      <a:srgbClr val="000000"/>
                    </a:solidFill>
                  </a:rPr>
                  <a:t>Ridley Terminals (Coal)</a:t>
                </a:r>
              </a:p>
            </p:txBody>
          </p:sp>
          <p:sp>
            <p:nvSpPr>
              <p:cNvPr id="27" name="TextBox 26"/>
              <p:cNvSpPr txBox="1"/>
              <p:nvPr/>
            </p:nvSpPr>
            <p:spPr>
              <a:xfrm rot="4161137">
                <a:off x="1852184" y="4010771"/>
                <a:ext cx="352661" cy="123111"/>
              </a:xfrm>
              <a:prstGeom prst="rect">
                <a:avLst/>
              </a:prstGeom>
              <a:noFill/>
            </p:spPr>
            <p:txBody>
              <a:bodyPr wrap="none" lIns="0" tIns="0" rIns="0" bIns="0" rtlCol="0">
                <a:spAutoFit/>
              </a:bodyPr>
              <a:lstStyle/>
              <a:p>
                <a:r>
                  <a:rPr lang="en-CA" sz="800" dirty="0">
                    <a:solidFill>
                      <a:srgbClr val="000000"/>
                    </a:solidFill>
                  </a:rPr>
                  <a:t>CN Rail</a:t>
                </a:r>
              </a:p>
            </p:txBody>
          </p:sp>
          <p:sp>
            <p:nvSpPr>
              <p:cNvPr id="28" name="TextBox 27"/>
              <p:cNvSpPr txBox="1"/>
              <p:nvPr/>
            </p:nvSpPr>
            <p:spPr>
              <a:xfrm rot="19159156">
                <a:off x="2277935" y="3144394"/>
                <a:ext cx="548228" cy="107722"/>
              </a:xfrm>
              <a:prstGeom prst="rect">
                <a:avLst/>
              </a:prstGeom>
              <a:noFill/>
            </p:spPr>
            <p:txBody>
              <a:bodyPr wrap="none" lIns="0" tIns="0" rIns="0" bIns="0" rtlCol="0">
                <a:spAutoFit/>
              </a:bodyPr>
              <a:lstStyle/>
              <a:p>
                <a:r>
                  <a:rPr lang="en-CA" sz="700" dirty="0">
                    <a:solidFill>
                      <a:srgbClr val="000000"/>
                    </a:solidFill>
                  </a:rPr>
                  <a:t>Prince Rupert</a:t>
                </a:r>
              </a:p>
            </p:txBody>
          </p:sp>
          <p:sp>
            <p:nvSpPr>
              <p:cNvPr id="29" name="TextBox 28"/>
              <p:cNvSpPr txBox="1"/>
              <p:nvPr/>
            </p:nvSpPr>
            <p:spPr>
              <a:xfrm>
                <a:off x="2585279" y="3251281"/>
                <a:ext cx="238848" cy="215444"/>
              </a:xfrm>
              <a:prstGeom prst="rect">
                <a:avLst/>
              </a:prstGeom>
              <a:noFill/>
            </p:spPr>
            <p:txBody>
              <a:bodyPr wrap="none" lIns="0" tIns="0" rIns="0" bIns="0" rtlCol="0">
                <a:spAutoFit/>
              </a:bodyPr>
              <a:lstStyle/>
              <a:p>
                <a:r>
                  <a:rPr lang="en-CA" sz="700" dirty="0">
                    <a:solidFill>
                      <a:srgbClr val="000000"/>
                    </a:solidFill>
                  </a:rPr>
                  <a:t>Kaien</a:t>
                </a:r>
              </a:p>
              <a:p>
                <a:r>
                  <a:rPr lang="en-CA" sz="700" dirty="0">
                    <a:solidFill>
                      <a:srgbClr val="000000"/>
                    </a:solidFill>
                  </a:rPr>
                  <a:t>Island</a:t>
                </a:r>
              </a:p>
            </p:txBody>
          </p:sp>
          <p:sp>
            <p:nvSpPr>
              <p:cNvPr id="30" name="TextBox 29"/>
              <p:cNvSpPr txBox="1"/>
              <p:nvPr/>
            </p:nvSpPr>
            <p:spPr>
              <a:xfrm>
                <a:off x="1846936" y="3492500"/>
                <a:ext cx="761427" cy="107722"/>
              </a:xfrm>
              <a:prstGeom prst="rect">
                <a:avLst/>
              </a:prstGeom>
              <a:noFill/>
            </p:spPr>
            <p:txBody>
              <a:bodyPr wrap="none" lIns="0" tIns="0" rIns="0" bIns="0" rtlCol="0">
                <a:spAutoFit/>
              </a:bodyPr>
              <a:lstStyle/>
              <a:p>
                <a:r>
                  <a:rPr lang="en-CA" sz="700" b="1" dirty="0">
                    <a:solidFill>
                      <a:srgbClr val="000000"/>
                    </a:solidFill>
                  </a:rPr>
                  <a:t>Fairview Terminal</a:t>
                </a:r>
              </a:p>
            </p:txBody>
          </p:sp>
          <p:sp>
            <p:nvSpPr>
              <p:cNvPr id="31" name="TextBox 30"/>
              <p:cNvSpPr txBox="1"/>
              <p:nvPr/>
            </p:nvSpPr>
            <p:spPr>
              <a:xfrm>
                <a:off x="1845413" y="3638094"/>
                <a:ext cx="889667" cy="107722"/>
              </a:xfrm>
              <a:prstGeom prst="rect">
                <a:avLst/>
              </a:prstGeom>
              <a:noFill/>
            </p:spPr>
            <p:txBody>
              <a:bodyPr wrap="none" lIns="0" tIns="0" rIns="0" bIns="0" rtlCol="0">
                <a:spAutoFit/>
              </a:bodyPr>
              <a:lstStyle/>
              <a:p>
                <a:r>
                  <a:rPr lang="en-CA" sz="700" b="1" dirty="0">
                    <a:solidFill>
                      <a:srgbClr val="000000"/>
                    </a:solidFill>
                  </a:rPr>
                  <a:t>Proposed Expansion</a:t>
                </a:r>
              </a:p>
            </p:txBody>
          </p:sp>
          <p:sp>
            <p:nvSpPr>
              <p:cNvPr id="32" name="TextBox 31"/>
              <p:cNvSpPr txBox="1"/>
              <p:nvPr/>
            </p:nvSpPr>
            <p:spPr>
              <a:xfrm>
                <a:off x="3875184" y="4062789"/>
                <a:ext cx="1133753" cy="276999"/>
              </a:xfrm>
              <a:prstGeom prst="rect">
                <a:avLst/>
              </a:prstGeom>
              <a:noFill/>
            </p:spPr>
            <p:txBody>
              <a:bodyPr wrap="square" lIns="0" tIns="0" rIns="0" bIns="0" rtlCol="0">
                <a:spAutoFit/>
              </a:bodyPr>
              <a:lstStyle/>
              <a:p>
                <a:pPr>
                  <a:tabLst>
                    <a:tab pos="1026655" algn="r"/>
                  </a:tabLst>
                </a:pPr>
                <a:r>
                  <a:rPr lang="en-CA" sz="600" b="1" dirty="0">
                    <a:solidFill>
                      <a:srgbClr val="000000"/>
                    </a:solidFill>
                  </a:rPr>
                  <a:t>To Prince George	724 km</a:t>
                </a:r>
              </a:p>
              <a:p>
                <a:pPr>
                  <a:tabLst>
                    <a:tab pos="1026655" algn="r"/>
                  </a:tabLst>
                </a:pPr>
                <a:r>
                  <a:rPr lang="en-CA" sz="600" b="1" dirty="0">
                    <a:solidFill>
                      <a:srgbClr val="000000"/>
                    </a:solidFill>
                  </a:rPr>
                  <a:t>To Edmonton	1,461 km</a:t>
                </a:r>
              </a:p>
              <a:p>
                <a:pPr>
                  <a:tabLst>
                    <a:tab pos="1026655" algn="r"/>
                  </a:tabLst>
                </a:pPr>
                <a:r>
                  <a:rPr lang="en-CA" sz="600" b="1" dirty="0">
                    <a:solidFill>
                      <a:srgbClr val="000000"/>
                    </a:solidFill>
                  </a:rPr>
                  <a:t>To Vancouver	1,502 km</a:t>
                </a:r>
              </a:p>
            </p:txBody>
          </p:sp>
        </p:grpSp>
        <p:sp>
          <p:nvSpPr>
            <p:cNvPr id="38" name="Rectangle 37"/>
            <p:cNvSpPr/>
            <p:nvPr/>
          </p:nvSpPr>
          <p:spPr bwMode="auto">
            <a:xfrm>
              <a:off x="2405995" y="3990618"/>
              <a:ext cx="140100" cy="137160"/>
            </a:xfrm>
            <a:prstGeom prst="rect">
              <a:avLst/>
            </a:prstGeom>
            <a:solidFill>
              <a:srgbClr val="FFCD0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078933"/>
              <a:r>
                <a:rPr lang="en-CA" sz="800" dirty="0">
                  <a:latin typeface="Dax-Medium"/>
                </a:rPr>
                <a:t>3</a:t>
              </a:r>
            </a:p>
          </p:txBody>
        </p:sp>
        <p:sp>
          <p:nvSpPr>
            <p:cNvPr id="42" name="Rectangle 41"/>
            <p:cNvSpPr/>
            <p:nvPr/>
          </p:nvSpPr>
          <p:spPr bwMode="auto">
            <a:xfrm>
              <a:off x="2038185" y="4391003"/>
              <a:ext cx="140100" cy="137160"/>
            </a:xfrm>
            <a:prstGeom prst="rect">
              <a:avLst/>
            </a:prstGeom>
            <a:solidFill>
              <a:srgbClr val="B2C78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078933"/>
              <a:r>
                <a:rPr lang="en-CA" sz="800" dirty="0">
                  <a:latin typeface="Dax-Medium"/>
                </a:rPr>
                <a:t>1</a:t>
              </a:r>
            </a:p>
          </p:txBody>
        </p:sp>
        <p:sp>
          <p:nvSpPr>
            <p:cNvPr id="46" name="Rectangle 45"/>
            <p:cNvSpPr/>
            <p:nvPr/>
          </p:nvSpPr>
          <p:spPr bwMode="auto">
            <a:xfrm>
              <a:off x="2040759" y="4534394"/>
              <a:ext cx="140100" cy="137160"/>
            </a:xfrm>
            <a:prstGeom prst="rect">
              <a:avLst/>
            </a:prstGeom>
            <a:solidFill>
              <a:srgbClr val="FFAFD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078933"/>
              <a:r>
                <a:rPr lang="en-CA" sz="800" dirty="0">
                  <a:latin typeface="Dax-Medium"/>
                </a:rPr>
                <a:t>2</a:t>
              </a:r>
            </a:p>
          </p:txBody>
        </p:sp>
      </p:grpSp>
      <p:grpSp>
        <p:nvGrpSpPr>
          <p:cNvPr id="47" name="Group 46"/>
          <p:cNvGrpSpPr/>
          <p:nvPr/>
        </p:nvGrpSpPr>
        <p:grpSpPr>
          <a:xfrm>
            <a:off x="230797" y="6409802"/>
            <a:ext cx="5569443" cy="246221"/>
            <a:chOff x="4872559" y="1555483"/>
            <a:chExt cx="5403191" cy="246213"/>
          </a:xfrm>
        </p:grpSpPr>
        <p:sp>
          <p:nvSpPr>
            <p:cNvPr id="48" name="TextBox 47"/>
            <p:cNvSpPr txBox="1"/>
            <p:nvPr/>
          </p:nvSpPr>
          <p:spPr>
            <a:xfrm>
              <a:off x="4872559" y="1555483"/>
              <a:ext cx="5403191" cy="246213"/>
            </a:xfrm>
            <a:prstGeom prst="rect">
              <a:avLst/>
            </a:prstGeom>
            <a:noFill/>
            <a:ln w="9525">
              <a:noFill/>
              <a:miter lim="800000"/>
              <a:headEnd/>
              <a:tailEnd/>
            </a:ln>
            <a:effectLst/>
          </p:spPr>
          <p:txBody>
            <a:bodyPr wrap="square" anchor="ctr">
              <a:spAutoFit/>
            </a:bodyPr>
            <a:lstStyle/>
            <a:p>
              <a:pPr marL="0" lvl="1" algn="l" defTabSz="890407">
                <a:spcBef>
                  <a:spcPct val="20000"/>
                </a:spcBef>
                <a:buClr>
                  <a:srgbClr val="83AED1"/>
                </a:buClr>
                <a:buSzPct val="70000"/>
              </a:pPr>
              <a:r>
                <a:rPr lang="en-CA" sz="1000" dirty="0" smtClean="0">
                  <a:solidFill>
                    <a:prstClr val="black"/>
                  </a:solidFill>
                  <a:latin typeface="Arial" pitchFamily="34" charset="0"/>
                  <a:ea typeface="LF_Kai"/>
                  <a:cs typeface="Arial" pitchFamily="34" charset="0"/>
                </a:rPr>
                <a:t>            Expansion </a:t>
              </a:r>
              <a:r>
                <a:rPr lang="en-CA" sz="1000" dirty="0">
                  <a:solidFill>
                    <a:prstClr val="black"/>
                  </a:solidFill>
                  <a:latin typeface="Arial" pitchFamily="34" charset="0"/>
                  <a:ea typeface="LF_Kai"/>
                  <a:cs typeface="Arial" pitchFamily="34" charset="0"/>
                </a:rPr>
                <a:t>of Ridley Terminals to </a:t>
              </a:r>
              <a:r>
                <a:rPr lang="en-CA" sz="1000" dirty="0" smtClean="0">
                  <a:solidFill>
                    <a:prstClr val="black"/>
                  </a:solidFill>
                  <a:latin typeface="Arial" pitchFamily="34" charset="0"/>
                  <a:ea typeface="LF_Kai"/>
                  <a:cs typeface="Arial" pitchFamily="34" charset="0"/>
                </a:rPr>
                <a:t>30 Mtpa now complete</a:t>
              </a:r>
              <a:endParaRPr lang="en-CA" sz="1000" dirty="0">
                <a:solidFill>
                  <a:prstClr val="black"/>
                </a:solidFill>
                <a:latin typeface="Arial" pitchFamily="34" charset="0"/>
                <a:ea typeface="LF_Kai"/>
                <a:cs typeface="Arial" pitchFamily="34" charset="0"/>
              </a:endParaRPr>
            </a:p>
          </p:txBody>
        </p:sp>
        <p:sp>
          <p:nvSpPr>
            <p:cNvPr id="49" name="Rectangle 48"/>
            <p:cNvSpPr/>
            <p:nvPr/>
          </p:nvSpPr>
          <p:spPr bwMode="auto">
            <a:xfrm>
              <a:off x="5071404" y="1574960"/>
              <a:ext cx="201168" cy="207264"/>
            </a:xfrm>
            <a:prstGeom prst="rect">
              <a:avLst/>
            </a:prstGeom>
            <a:solidFill>
              <a:srgbClr val="FFAFD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078933"/>
              <a:r>
                <a:rPr lang="en-CA" sz="1000" dirty="0">
                  <a:latin typeface="Dax-Medium"/>
                </a:rPr>
                <a:t>2</a:t>
              </a:r>
            </a:p>
          </p:txBody>
        </p:sp>
      </p:gr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5784" t="6846" r="23200" b="10799"/>
          <a:stretch/>
        </p:blipFill>
        <p:spPr>
          <a:xfrm>
            <a:off x="3396272" y="1360323"/>
            <a:ext cx="1632928" cy="1703139"/>
          </a:xfrm>
          <a:prstGeom prst="roundRect">
            <a:avLst/>
          </a:prstGeom>
        </p:spPr>
      </p:pic>
      <p:cxnSp>
        <p:nvCxnSpPr>
          <p:cNvPr id="5" name="Straight Connector 4"/>
          <p:cNvCxnSpPr>
            <a:stCxn id="38" idx="0"/>
          </p:cNvCxnSpPr>
          <p:nvPr/>
        </p:nvCxnSpPr>
        <p:spPr>
          <a:xfrm flipV="1">
            <a:off x="2667377" y="2211892"/>
            <a:ext cx="692663" cy="1603689"/>
          </a:xfrm>
          <a:prstGeom prst="line">
            <a:avLst/>
          </a:prstGeom>
          <a:ln>
            <a:solidFill>
              <a:srgbClr val="4A5535"/>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2667377" y="3028424"/>
            <a:ext cx="2266573" cy="787157"/>
          </a:xfrm>
          <a:prstGeom prst="line">
            <a:avLst/>
          </a:prstGeom>
          <a:ln>
            <a:solidFill>
              <a:srgbClr val="4A5535"/>
            </a:solidFill>
            <a:prstDash val="dash"/>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496360" y="4088223"/>
            <a:ext cx="1505903" cy="358002"/>
            <a:chOff x="3220520" y="3597660"/>
            <a:chExt cx="1505903" cy="450022"/>
          </a:xfrm>
        </p:grpSpPr>
        <p:sp>
          <p:nvSpPr>
            <p:cNvPr id="53" name="Rectangle 52"/>
            <p:cNvSpPr/>
            <p:nvPr/>
          </p:nvSpPr>
          <p:spPr bwMode="auto">
            <a:xfrm>
              <a:off x="3263383" y="3636202"/>
              <a:ext cx="1463040" cy="411480"/>
            </a:xfrm>
            <a:prstGeom prst="rect">
              <a:avLst/>
            </a:prstGeom>
            <a:solidFill>
              <a:schemeClr val="accent1"/>
            </a:solidFill>
            <a:ln w="9525"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81088"/>
              <a:endParaRPr lang="en-CA" dirty="0" smtClean="0">
                <a:solidFill>
                  <a:srgbClr val="000000"/>
                </a:solidFill>
              </a:endParaRPr>
            </a:p>
          </p:txBody>
        </p:sp>
        <p:sp>
          <p:nvSpPr>
            <p:cNvPr id="54" name="Rectangle 53"/>
            <p:cNvSpPr/>
            <p:nvPr/>
          </p:nvSpPr>
          <p:spPr bwMode="auto">
            <a:xfrm>
              <a:off x="3220520" y="3597660"/>
              <a:ext cx="1463040" cy="411480"/>
            </a:xfrm>
            <a:prstGeom prst="rect">
              <a:avLst/>
            </a:prstGeom>
            <a:solidFill>
              <a:schemeClr val="bg1"/>
            </a:solidFill>
            <a:ln w="9525"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auto">
                <a:spcBef>
                  <a:spcPts val="0"/>
                </a:spcBef>
                <a:spcAft>
                  <a:spcPts val="0"/>
                </a:spcAft>
                <a:defRPr/>
              </a:pPr>
              <a:r>
                <a:rPr lang="en-CA" sz="1100" b="1" dirty="0" smtClean="0">
                  <a:solidFill>
                    <a:srgbClr val="000000"/>
                  </a:solidFill>
                </a:rPr>
                <a:t>Watson Island</a:t>
              </a:r>
              <a:endParaRPr lang="en-CA" sz="1100" b="1" dirty="0">
                <a:solidFill>
                  <a:srgbClr val="000000"/>
                </a:solidFill>
              </a:endParaRPr>
            </a:p>
          </p:txBody>
        </p:sp>
      </p:grpSp>
      <p:sp>
        <p:nvSpPr>
          <p:cNvPr id="4" name="Left Arrow 3"/>
          <p:cNvSpPr/>
          <p:nvPr/>
        </p:nvSpPr>
        <p:spPr bwMode="auto">
          <a:xfrm rot="1065074">
            <a:off x="2755233" y="3924908"/>
            <a:ext cx="727172" cy="132998"/>
          </a:xfrm>
          <a:prstGeom prst="leftArrow">
            <a:avLst/>
          </a:prstGeom>
          <a:solidFill>
            <a:srgbClr val="FFCD0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078933"/>
            <a:endParaRPr lang="en-CA" sz="800" dirty="0">
              <a:latin typeface="Dax-Medium"/>
            </a:endParaRPr>
          </a:p>
        </p:txBody>
      </p:sp>
      <p:sp>
        <p:nvSpPr>
          <p:cNvPr id="55" name="Rectangle 146"/>
          <p:cNvSpPr txBox="1">
            <a:spLocks noChangeArrowheads="1"/>
          </p:cNvSpPr>
          <p:nvPr/>
        </p:nvSpPr>
        <p:spPr bwMode="gray">
          <a:xfrm>
            <a:off x="415074" y="331499"/>
            <a:ext cx="9052560" cy="4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sz="2200" kern="0" dirty="0"/>
              <a:t>Company Overview: Colonial </a:t>
            </a:r>
            <a:r>
              <a:rPr lang="en-US" sz="2200" kern="0" dirty="0" smtClean="0"/>
              <a:t>Coal</a:t>
            </a:r>
          </a:p>
        </p:txBody>
      </p:sp>
    </p:spTree>
    <p:custDataLst>
      <p:tags r:id="rId1"/>
    </p:custDataLst>
    <p:extLst>
      <p:ext uri="{BB962C8B-B14F-4D97-AF65-F5344CB8AC3E}">
        <p14:creationId xmlns:p14="http://schemas.microsoft.com/office/powerpoint/2010/main" val="3387177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custDataLst>
              <p:tags r:id="rId1"/>
            </p:custDataLst>
          </p:nvPr>
        </p:nvSpPr>
        <p:spPr bwMode="gray">
          <a:xfrm>
            <a:off x="2758440" y="2705099"/>
            <a:ext cx="4526280" cy="483507"/>
          </a:xfrm>
          <a:prstGeom prst="rect">
            <a:avLst/>
          </a:prstGeom>
          <a:solidFill>
            <a:schemeClr val="bg1">
              <a:lumMod val="75000"/>
            </a:schemeClr>
          </a:solidFill>
          <a:ln w="12700">
            <a:noFill/>
            <a:miter lim="800000"/>
            <a:headEnd/>
            <a:tailEnd/>
          </a:ln>
        </p:spPr>
        <p:txBody>
          <a:bodyPr lIns="100114" tIns="52057" rIns="100114" bIns="52057" anchor="ctr"/>
          <a:lstStyle>
            <a:defPPr>
              <a:defRPr lang="en-CA"/>
            </a:defPPr>
            <a:lvl1pPr eaLnBrk="1" hangingPunct="1">
              <a:spcBef>
                <a:spcPct val="50000"/>
              </a:spcBef>
              <a:defRPr sz="1600" b="1"/>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a:t>Market Overview: Metallurgical Coal</a:t>
            </a:r>
          </a:p>
        </p:txBody>
      </p:sp>
      <p:sp>
        <p:nvSpPr>
          <p:cNvPr id="7" name="Text Box 7"/>
          <p:cNvSpPr txBox="1">
            <a:spLocks noChangeArrowheads="1"/>
          </p:cNvSpPr>
          <p:nvPr>
            <p:custDataLst>
              <p:tags r:id="rId2"/>
            </p:custDataLst>
          </p:nvPr>
        </p:nvSpPr>
        <p:spPr bwMode="gray">
          <a:xfrm>
            <a:off x="2758440" y="3302450"/>
            <a:ext cx="4526280" cy="483507"/>
          </a:xfrm>
          <a:prstGeom prst="rect">
            <a:avLst/>
          </a:prstGeom>
          <a:solidFill>
            <a:schemeClr val="bg1">
              <a:lumMod val="75000"/>
            </a:schemeClr>
          </a:solidFill>
          <a:ln w="12700">
            <a:noFill/>
            <a:miter lim="800000"/>
            <a:headEnd/>
            <a:tailEnd/>
          </a:ln>
        </p:spPr>
        <p:txBody>
          <a:bodyPr lIns="100114" tIns="52057" rIns="100114" bIns="52057" anchor="ctr"/>
          <a:lstStyle>
            <a:defPPr>
              <a:defRPr lang="en-CA"/>
            </a:defPPr>
            <a:lvl1pPr eaLnBrk="1" hangingPunct="1">
              <a:spcBef>
                <a:spcPct val="50000"/>
              </a:spcBef>
              <a:defRPr sz="1600" b="1"/>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a:t>Company Overview: Colonial Coal</a:t>
            </a:r>
          </a:p>
        </p:txBody>
      </p:sp>
      <p:sp>
        <p:nvSpPr>
          <p:cNvPr id="8" name="Text Box 7"/>
          <p:cNvSpPr txBox="1">
            <a:spLocks noChangeArrowheads="1"/>
          </p:cNvSpPr>
          <p:nvPr>
            <p:custDataLst>
              <p:tags r:id="rId3"/>
            </p:custDataLst>
          </p:nvPr>
        </p:nvSpPr>
        <p:spPr bwMode="gray">
          <a:xfrm>
            <a:off x="2758440" y="3899801"/>
            <a:ext cx="4526280" cy="483507"/>
          </a:xfrm>
          <a:prstGeom prst="rect">
            <a:avLst/>
          </a:prstGeom>
          <a:solidFill>
            <a:srgbClr val="424242"/>
          </a:solidFill>
          <a:ln w="12700">
            <a:noFill/>
            <a:miter lim="800000"/>
            <a:headEnd/>
            <a:tailEnd/>
          </a:ln>
        </p:spPr>
        <p:txBody>
          <a:bodyPr lIns="100114" tIns="52057" rIns="100114" bIns="52057" anchor="ctr"/>
          <a:lstStyle>
            <a:defPPr>
              <a:defRPr lang="en-CA"/>
            </a:defPPr>
            <a:lvl1pPr eaLnBrk="1" hangingPunct="1">
              <a:spcBef>
                <a:spcPct val="50000"/>
              </a:spcBef>
              <a:defRPr sz="1600" b="1">
                <a:solidFill>
                  <a:prstClr val="white"/>
                </a:solidFill>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a:t>Summary: Investment Highlights</a:t>
            </a:r>
          </a:p>
        </p:txBody>
      </p:sp>
    </p:spTree>
    <p:extLst>
      <p:ext uri="{BB962C8B-B14F-4D97-AF65-F5344CB8AC3E}">
        <p14:creationId xmlns:p14="http://schemas.microsoft.com/office/powerpoint/2010/main" val="3961904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584582"/>
            <a:ext cx="7137400" cy="461950"/>
          </a:xfrm>
        </p:spPr>
        <p:txBody>
          <a:bodyPr/>
          <a:lstStyle/>
          <a:p>
            <a:r>
              <a:rPr lang="en-CA" dirty="0" smtClean="0"/>
              <a:t>Legal Disclaimers</a:t>
            </a:r>
            <a:endParaRPr lang="en-CA" dirty="0"/>
          </a:p>
        </p:txBody>
      </p:sp>
      <p:sp>
        <p:nvSpPr>
          <p:cNvPr id="4099" name="Rectangle 3"/>
          <p:cNvSpPr>
            <a:spLocks noGrp="1" noChangeArrowheads="1"/>
          </p:cNvSpPr>
          <p:nvPr>
            <p:ph idx="1"/>
          </p:nvPr>
        </p:nvSpPr>
        <p:spPr/>
        <p:txBody>
          <a:bodyPr/>
          <a:lstStyle/>
          <a:p>
            <a:pPr marL="0" indent="0">
              <a:lnSpc>
                <a:spcPct val="80000"/>
              </a:lnSpc>
              <a:buNone/>
            </a:pPr>
            <a:r>
              <a:rPr lang="en-US" i="1" dirty="0" smtClean="0">
                <a:latin typeface="Times New Roman" pitchFamily="18" charset="0"/>
                <a:cs typeface="Times New Roman" pitchFamily="18" charset="0"/>
              </a:rPr>
              <a:t>This presentation may contain forward-looking statements, and forward -looking information under applicable securities laws including management’s expectations of future production, cash flow, and earnings. These statements are based on current expectations that involve a number of risks and uncertainties, which could cause actual results to differ from those anticipated. These risks and uncertainties include, but are not limited to: the risks associated with the commodity industry (e.g. operational risks in development, exploration and production; delays or changes in plans with respect to exploration or development projects or capital expenditures; the uncertainty of reserve estimates; the uncertainty of estimates and projections relating to production, costs and expenses, and health, safety and environmental risks), commodity price, price and exchange rate fluctuation and uncertainties resulting from potential delays or changes in plans with respect to exploration or development projects or capital expenditures. </a:t>
            </a:r>
            <a:endParaRPr lang="en-US" dirty="0" smtClean="0">
              <a:latin typeface="Times New Roman" pitchFamily="18" charset="0"/>
              <a:cs typeface="Times New Roman" pitchFamily="18" charset="0"/>
            </a:endParaRPr>
          </a:p>
          <a:p>
            <a:pPr marL="0" indent="0">
              <a:lnSpc>
                <a:spcPct val="80000"/>
              </a:lnSpc>
              <a:buNone/>
            </a:pPr>
            <a:r>
              <a:rPr lang="en-US" i="1" dirty="0" smtClean="0">
                <a:latin typeface="Times New Roman" pitchFamily="18" charset="0"/>
                <a:cs typeface="Times New Roman" pitchFamily="18" charset="0"/>
              </a:rPr>
              <a:t>There can be no assurance that forward-looking statements will prove to be accurate, as actual results and future events could differ materially from those anticipated in such statements.  Colonial Coal undertakes no duty to update any of the forward-looking information herein.  The reader is cautioned not to place undue reliance on forward-looking statements.</a:t>
            </a:r>
          </a:p>
          <a:p>
            <a:pPr marL="0" indent="0">
              <a:lnSpc>
                <a:spcPct val="80000"/>
              </a:lnSpc>
              <a:buNone/>
            </a:pPr>
            <a:r>
              <a:rPr lang="en-US" i="1" dirty="0" smtClean="0">
                <a:latin typeface="Times New Roman" pitchFamily="18" charset="0"/>
                <a:cs typeface="Times New Roman" pitchFamily="18" charset="0"/>
              </a:rPr>
              <a:t>The scientific and technical information relating to the Huguenot property has been derived from the Huguenot Technical Report dated September 23, 2013, a copy of which will be filed on sedar.com under Colonial Coal International Corp., copies of the technical report will be made available to investors on request.</a:t>
            </a:r>
          </a:p>
          <a:p>
            <a:pPr marL="0" indent="0">
              <a:lnSpc>
                <a:spcPct val="80000"/>
              </a:lnSpc>
              <a:buNone/>
            </a:pPr>
            <a:r>
              <a:rPr lang="en-US" i="1" dirty="0" smtClean="0">
                <a:latin typeface="Times New Roman" pitchFamily="18" charset="0"/>
                <a:cs typeface="Times New Roman" pitchFamily="18" charset="0"/>
              </a:rPr>
              <a:t>The information contained in this document has not been reviewed or approved by the U.S. Securities and Exchange Commission or any provincial or state securities regulatory authority. Any representation to the contrary is unlawful. This document does not include a complete description of Colonial Coal or any offering. Any offer of securities Colonial Coal will be made only pursuant to a subscription agreement and the provisions of applicable law. Any securities to be offered for sale by Colonial Coal are not expected to be registered in the United States under the Securities Act or under any state securities laws.</a:t>
            </a:r>
          </a:p>
          <a:p>
            <a:pPr marL="0" indent="0">
              <a:lnSpc>
                <a:spcPct val="80000"/>
              </a:lnSpc>
              <a:buNone/>
            </a:pPr>
            <a:r>
              <a:rPr lang="en-US" b="1" i="1" dirty="0" smtClean="0">
                <a:latin typeface="Times New Roman" pitchFamily="18" charset="0"/>
                <a:cs typeface="Times New Roman" pitchFamily="18" charset="0"/>
              </a:rPr>
              <a:t>Cautionary Note to US Investors Concerning Resource Estimate:</a:t>
            </a:r>
            <a:r>
              <a:rPr lang="en-US" i="1" dirty="0" smtClean="0">
                <a:latin typeface="Times New Roman" pitchFamily="18" charset="0"/>
                <a:cs typeface="Times New Roman" pitchFamily="18" charset="0"/>
              </a:rPr>
              <a:t> </a:t>
            </a:r>
          </a:p>
          <a:p>
            <a:pPr marL="0" indent="0">
              <a:lnSpc>
                <a:spcPct val="80000"/>
              </a:lnSpc>
              <a:buNone/>
            </a:pPr>
            <a:r>
              <a:rPr lang="en-US" i="1" dirty="0" smtClean="0">
                <a:latin typeface="Times New Roman" pitchFamily="18" charset="0"/>
                <a:cs typeface="Times New Roman" pitchFamily="18" charset="0"/>
              </a:rPr>
              <a:t>The resource estimates in this document were prepared in accordance with National Instrument 43-101, adopted by the Canadian Securities Administrators. The requirements of National Instrument 43-101 differ significantly from the requirements of the United States Securities and Exchange Commission (the “SEC”). In this document, we use the terms “measured,” “indicated”, and “inferred” resources. Although these terms are required and recognized in Canada, the SEC does not recognize them. The SEC permits US mining companies, in their filings with the SEC, to disclose only those mineral deposits that constitute “reserves.” Under United States standards, mineralization may not be classified as a reserve unless the determination has been made that the mineralization could be economically and legally extracted at the time the determination is made. United States investors should not assume that all or any portion of a measured or indicated resource will ever be converted into “reserves”. Further, “inferred resources” have a great amount of uncertainty as to their existence and whether they can be mined economically or legally, and United States investors should not assume that “inferred resources” exist or can be legally or economically mined, or that they will ever be upgraded to a higher category. </a:t>
            </a:r>
            <a:endParaRPr lang="en-US" i="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982744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423348" y="730909"/>
            <a:ext cx="7137400" cy="416424"/>
          </a:xfrm>
        </p:spPr>
        <p:txBody>
          <a:bodyPr/>
          <a:lstStyle/>
          <a:p>
            <a:pPr fontAlgn="auto">
              <a:spcAft>
                <a:spcPts val="0"/>
              </a:spcAft>
              <a:defRPr/>
            </a:pPr>
            <a:r>
              <a:rPr lang="en-US" sz="1500" dirty="0" smtClean="0">
                <a:cs typeface="Arial" pitchFamily="34" charset="0"/>
              </a:rPr>
              <a:t>Unparalleled Investment Opportunity</a:t>
            </a:r>
          </a:p>
        </p:txBody>
      </p:sp>
      <p:sp>
        <p:nvSpPr>
          <p:cNvPr id="7" name="Rectangle 3"/>
          <p:cNvSpPr txBox="1">
            <a:spLocks noChangeArrowheads="1"/>
          </p:cNvSpPr>
          <p:nvPr/>
        </p:nvSpPr>
        <p:spPr bwMode="gray">
          <a:xfrm>
            <a:off x="420688" y="1379742"/>
            <a:ext cx="9231312" cy="5697333"/>
          </a:xfrm>
          <a:prstGeom prst="rect">
            <a:avLst/>
          </a:prstGeom>
          <a:solidFill>
            <a:srgbClr val="E8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36571" rIns="36571" bIns="36571" numCol="1" rtlCol="0" anchor="t" anchorCtr="0" compatLnSpc="1">
            <a:prstTxWarp prst="textNoShape">
              <a:avLst/>
            </a:prstTxWarp>
            <a:noAutofit/>
          </a:bodyPr>
          <a:lstStyle/>
          <a:p>
            <a:pPr marL="231775" marR="0" lvl="0" indent="-231775" algn="l" defTabSz="892175" rtl="0" eaLnBrk="1" fontAlgn="auto" latinLnBrk="0" hangingPunct="1">
              <a:lnSpc>
                <a:spcPct val="100000"/>
              </a:lnSpc>
              <a:spcBef>
                <a:spcPts val="400"/>
              </a:spcBef>
              <a:spcAft>
                <a:spcPts val="0"/>
              </a:spcAft>
              <a:buClr>
                <a:srgbClr val="4A5535"/>
              </a:buClr>
              <a:buSzPct val="100000"/>
              <a:buFont typeface="Arial" pitchFamily="34" charset="0"/>
              <a:buChar char="●"/>
              <a:tabLst/>
              <a:defRPr/>
            </a:pPr>
            <a:r>
              <a:rPr kumimoji="0" lang="en-US"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Invest in one of the largest deposits of premium quality hard coking coal in western Canada</a:t>
            </a:r>
          </a:p>
          <a:p>
            <a:pPr marL="461963" marR="0" lvl="1" indent="-228600" algn="l" defTabSz="892175" rtl="0" eaLnBrk="1" fontAlgn="auto" latinLnBrk="0" hangingPunct="1">
              <a:lnSpc>
                <a:spcPct val="100000"/>
              </a:lnSpc>
              <a:spcBef>
                <a:spcPts val="400"/>
              </a:spcBef>
              <a:spcAft>
                <a:spcPts val="0"/>
              </a:spcAft>
              <a:buClr>
                <a:srgbClr val="A9B3C1"/>
              </a:buClr>
              <a:buSzPct val="70000"/>
              <a:buFont typeface="Wingdings" pitchFamily="2" charset="2"/>
              <a:buChar char="n"/>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The only Canadian listed, publicly traded pure-play coking coal company in western Canada </a:t>
            </a:r>
          </a:p>
          <a:p>
            <a:pPr marL="461963" marR="0" lvl="1" indent="-228600" algn="l" defTabSz="892175" rtl="0" eaLnBrk="1" fontAlgn="auto" latinLnBrk="0" hangingPunct="1">
              <a:lnSpc>
                <a:spcPct val="100000"/>
              </a:lnSpc>
              <a:spcBef>
                <a:spcPts val="400"/>
              </a:spcBef>
              <a:spcAft>
                <a:spcPts val="0"/>
              </a:spcAft>
              <a:buClr>
                <a:srgbClr val="A9B3C1"/>
              </a:buClr>
              <a:buSzPct val="70000"/>
              <a:buFont typeface="Wingdings" pitchFamily="2" charset="2"/>
              <a:buChar char="n"/>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Targeted open pit and underground mineable resource of approximately 400 Mt at Huguenot Project (“Huguenot”)</a:t>
            </a:r>
          </a:p>
          <a:p>
            <a:pPr marL="461963" marR="0" lvl="1" indent="-228600" algn="l" defTabSz="892175" rtl="0" eaLnBrk="1" fontAlgn="auto" latinLnBrk="0" hangingPunct="1">
              <a:lnSpc>
                <a:spcPct val="100000"/>
              </a:lnSpc>
              <a:spcBef>
                <a:spcPts val="400"/>
              </a:spcBef>
              <a:spcAft>
                <a:spcPts val="0"/>
              </a:spcAft>
              <a:buClr>
                <a:srgbClr val="A9B3C1"/>
              </a:buClr>
              <a:buSzPct val="70000"/>
              <a:buFont typeface="Wingdings" pitchFamily="2" charset="2"/>
              <a:buChar char="n"/>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Potential for large tonnage deposit at Flatbed Project (“Flatbed”) in proximity to Trend and Quintette mines </a:t>
            </a:r>
          </a:p>
          <a:p>
            <a:pPr marL="231775" marR="0" lvl="0" indent="-231775" algn="l" defTabSz="892175" rtl="0" eaLnBrk="1" fontAlgn="auto" latinLnBrk="0" hangingPunct="1">
              <a:lnSpc>
                <a:spcPct val="100000"/>
              </a:lnSpc>
              <a:spcBef>
                <a:spcPts val="400"/>
              </a:spcBef>
              <a:spcAft>
                <a:spcPts val="0"/>
              </a:spcAft>
              <a:buClr>
                <a:srgbClr val="A9B3C1"/>
              </a:buClr>
              <a:buSzPct val="70000"/>
              <a:buFont typeface="Wingdings" pitchFamily="2" charset="2"/>
              <a:buChar char="l"/>
              <a:tabLst/>
              <a:defRPr/>
            </a:pPr>
            <a:endPar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231775" marR="0" lvl="0" indent="-231775" algn="l" defTabSz="892175" rtl="0" eaLnBrk="1" fontAlgn="auto" latinLnBrk="0" hangingPunct="1">
              <a:lnSpc>
                <a:spcPct val="100000"/>
              </a:lnSpc>
              <a:spcBef>
                <a:spcPts val="400"/>
              </a:spcBef>
              <a:spcAft>
                <a:spcPts val="0"/>
              </a:spcAft>
              <a:buClr>
                <a:srgbClr val="4A5535"/>
              </a:buClr>
              <a:buSzPct val="100000"/>
              <a:buFont typeface="Arial" pitchFamily="34" charset="0"/>
              <a:buChar char="●"/>
              <a:tabLst/>
              <a:defRPr/>
            </a:pPr>
            <a:r>
              <a:rPr kumimoji="0" lang="en-US"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The only junior coal company in western Canada to have a stake in a port development project</a:t>
            </a:r>
          </a:p>
          <a:p>
            <a:pPr marL="461963" marR="0" lvl="1" indent="-228600" algn="l" defTabSz="892175" rtl="0" eaLnBrk="1" fontAlgn="auto" latinLnBrk="0" hangingPunct="1">
              <a:lnSpc>
                <a:spcPct val="100000"/>
              </a:lnSpc>
              <a:spcBef>
                <a:spcPts val="400"/>
              </a:spcBef>
              <a:spcAft>
                <a:spcPts val="0"/>
              </a:spcAft>
              <a:buClr>
                <a:srgbClr val="A9B3C1"/>
              </a:buClr>
              <a:buSzPct val="70000"/>
              <a:buFont typeface="Wingdings" pitchFamily="2" charset="2"/>
              <a:buChar char="n"/>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Recent MoU regarding potential development of port facility at Watson Island</a:t>
            </a:r>
            <a:endParaRPr kumimoji="0" lang="en-US"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231775" marR="0" lvl="0" indent="-231775" algn="l" defTabSz="892175" rtl="0" eaLnBrk="1" fontAlgn="auto" latinLnBrk="0" hangingPunct="1">
              <a:lnSpc>
                <a:spcPct val="100000"/>
              </a:lnSpc>
              <a:spcBef>
                <a:spcPts val="400"/>
              </a:spcBef>
              <a:spcAft>
                <a:spcPts val="0"/>
              </a:spcAft>
              <a:buClr>
                <a:srgbClr val="4A5535"/>
              </a:buClr>
              <a:buSzPct val="100000"/>
              <a:buFont typeface="Arial" pitchFamily="34" charset="0"/>
              <a:buChar char="●"/>
              <a:tabLst/>
              <a:defRPr/>
            </a:pPr>
            <a:endParaRPr kumimoji="0" lang="en-US"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231775" marR="0" lvl="0" indent="-231775" algn="l" defTabSz="892175" rtl="0" eaLnBrk="1" fontAlgn="auto" latinLnBrk="0" hangingPunct="1">
              <a:lnSpc>
                <a:spcPct val="100000"/>
              </a:lnSpc>
              <a:spcBef>
                <a:spcPts val="400"/>
              </a:spcBef>
              <a:spcAft>
                <a:spcPts val="0"/>
              </a:spcAft>
              <a:buClr>
                <a:srgbClr val="4A5535"/>
              </a:buClr>
              <a:buSzPct val="100000"/>
              <a:buFont typeface="Arial" pitchFamily="34" charset="0"/>
              <a:buChar char="●"/>
              <a:tabLst/>
              <a:defRPr/>
            </a:pPr>
            <a:r>
              <a:rPr kumimoji="0" lang="en-US"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Gain exposure to one of the most active coal basins in a mining friendly jurisdiction with excellent infrastructure in place</a:t>
            </a:r>
          </a:p>
          <a:p>
            <a:pPr marL="461963" marR="0" lvl="1" indent="-228600" algn="l" defTabSz="892175" rtl="0" eaLnBrk="1" fontAlgn="auto" latinLnBrk="0" hangingPunct="1">
              <a:lnSpc>
                <a:spcPct val="100000"/>
              </a:lnSpc>
              <a:spcBef>
                <a:spcPts val="400"/>
              </a:spcBef>
              <a:spcAft>
                <a:spcPts val="0"/>
              </a:spcAft>
              <a:buClr>
                <a:srgbClr val="A9B3C1"/>
              </a:buClr>
              <a:buSzPct val="70000"/>
              <a:buFont typeface="Wingdings" pitchFamily="2" charset="2"/>
              <a:buChar char="n"/>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Recent acquisitions by Walter Energy (“Walter”), Anglo American (“Anglo”), Glencore, and Winsway/Marubeni amongst others and Conuma</a:t>
            </a:r>
          </a:p>
          <a:p>
            <a:pPr marL="461963" marR="0" lvl="1" indent="-228600" algn="l" defTabSz="892175" rtl="0" eaLnBrk="1" fontAlgn="auto" latinLnBrk="0" hangingPunct="1">
              <a:lnSpc>
                <a:spcPct val="100000"/>
              </a:lnSpc>
              <a:spcBef>
                <a:spcPts val="400"/>
              </a:spcBef>
              <a:spcAft>
                <a:spcPts val="0"/>
              </a:spcAft>
              <a:buClr>
                <a:srgbClr val="A9B3C1"/>
              </a:buClr>
              <a:buSzPct val="70000"/>
              <a:buFont typeface="Wingdings" pitchFamily="2" charset="2"/>
              <a:buChar char="n"/>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Capacity expanded</a:t>
            </a:r>
            <a:r>
              <a:rPr kumimoji="0" lang="en-US" sz="1200" b="0" i="0" u="none" strike="noStrike" kern="0" cap="none" spc="0" normalizeH="0" noProof="0" dirty="0" smtClean="0">
                <a:ln>
                  <a:noFill/>
                </a:ln>
                <a:solidFill>
                  <a:schemeClr val="tx1"/>
                </a:solidFill>
                <a:effectLst/>
                <a:uLnTx/>
                <a:uFillTx/>
                <a:latin typeface="Arial" pitchFamily="34" charset="0"/>
                <a:ea typeface="+mn-ea"/>
                <a:cs typeface="Arial" pitchFamily="34" charset="0"/>
              </a:rPr>
              <a:t> at </a:t>
            </a: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western Canadian coal ports</a:t>
            </a:r>
          </a:p>
          <a:p>
            <a:pPr marL="231775" marR="0" lvl="0" indent="-231775" algn="l" defTabSz="892175" rtl="0" eaLnBrk="1" fontAlgn="auto" latinLnBrk="0" hangingPunct="1">
              <a:lnSpc>
                <a:spcPct val="100000"/>
              </a:lnSpc>
              <a:spcBef>
                <a:spcPts val="400"/>
              </a:spcBef>
              <a:spcAft>
                <a:spcPts val="0"/>
              </a:spcAft>
              <a:buClr>
                <a:srgbClr val="4A5535"/>
              </a:buClr>
              <a:buSzPct val="100000"/>
              <a:buFont typeface="Arial" pitchFamily="34" charset="0"/>
              <a:buChar char="●"/>
              <a:tabLst/>
              <a:defRPr/>
            </a:pPr>
            <a:endParaRPr kumimoji="0" lang="en-US"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231775" marR="0" lvl="0" indent="-231775" algn="l" defTabSz="892175" rtl="0" eaLnBrk="1" fontAlgn="auto" latinLnBrk="0" hangingPunct="1">
              <a:lnSpc>
                <a:spcPct val="100000"/>
              </a:lnSpc>
              <a:spcBef>
                <a:spcPts val="400"/>
              </a:spcBef>
              <a:spcAft>
                <a:spcPts val="0"/>
              </a:spcAft>
              <a:buClr>
                <a:srgbClr val="4A5535"/>
              </a:buClr>
              <a:buSzPct val="100000"/>
              <a:buFont typeface="Arial" pitchFamily="34" charset="0"/>
              <a:buChar char="●"/>
              <a:tabLst/>
              <a:defRPr/>
            </a:pPr>
            <a:r>
              <a:rPr kumimoji="0" lang="en-US"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Strategically located coal properties adjacent to major projects provide logical buyer and partnership opportunities</a:t>
            </a:r>
          </a:p>
          <a:p>
            <a:pPr marL="461963" marR="0" lvl="1" indent="-228600" algn="l" defTabSz="892175" rtl="0" eaLnBrk="1" fontAlgn="auto" latinLnBrk="0" hangingPunct="1">
              <a:lnSpc>
                <a:spcPct val="100000"/>
              </a:lnSpc>
              <a:spcBef>
                <a:spcPts val="400"/>
              </a:spcBef>
              <a:spcAft>
                <a:spcPts val="0"/>
              </a:spcAft>
              <a:buClr>
                <a:srgbClr val="A9B3C1"/>
              </a:buClr>
              <a:buSzPct val="70000"/>
              <a:buFont typeface="Wingdings" pitchFamily="2" charset="2"/>
              <a:buChar char="n"/>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Huguenot located between Anglo’s and Walter’s Belcourt Saxon JV project</a:t>
            </a:r>
            <a:r>
              <a:rPr kumimoji="0" lang="en-US" sz="1200" b="0" i="0" u="none" strike="noStrike" kern="0" cap="none" spc="0" normalizeH="0" noProof="0" dirty="0" smtClean="0">
                <a:ln>
                  <a:noFill/>
                </a:ln>
                <a:solidFill>
                  <a:schemeClr val="tx1"/>
                </a:solidFill>
                <a:effectLst/>
                <a:uLnTx/>
                <a:uFillTx/>
                <a:latin typeface="Arial" pitchFamily="34" charset="0"/>
                <a:ea typeface="+mn-ea"/>
                <a:cs typeface="Arial" pitchFamily="34" charset="0"/>
              </a:rPr>
              <a:t> areas</a:t>
            </a:r>
            <a:endPar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461963" marR="0" lvl="1" indent="-228600" algn="l" defTabSz="892175" rtl="0" eaLnBrk="1" fontAlgn="auto" latinLnBrk="0" hangingPunct="1">
              <a:lnSpc>
                <a:spcPct val="100000"/>
              </a:lnSpc>
              <a:spcBef>
                <a:spcPts val="400"/>
              </a:spcBef>
              <a:spcAft>
                <a:spcPts val="0"/>
              </a:spcAft>
              <a:buClr>
                <a:srgbClr val="A9B3C1"/>
              </a:buClr>
              <a:buSzPct val="70000"/>
              <a:buFont typeface="Wingdings" pitchFamily="2" charset="2"/>
              <a:buChar char="n"/>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Flatbed located adjacent to Anglo’s Trend mine (currently</a:t>
            </a:r>
            <a:r>
              <a:rPr kumimoji="0" lang="en-US" sz="1200" b="0" i="0" u="none" strike="noStrike" kern="0" cap="none" spc="0" normalizeH="0" noProof="0" dirty="0" smtClean="0">
                <a:ln>
                  <a:noFill/>
                </a:ln>
                <a:solidFill>
                  <a:schemeClr val="tx1"/>
                </a:solidFill>
                <a:effectLst/>
                <a:uLnTx/>
                <a:uFillTx/>
                <a:latin typeface="Arial" pitchFamily="34" charset="0"/>
                <a:ea typeface="+mn-ea"/>
                <a:cs typeface="Arial" pitchFamily="34" charset="0"/>
              </a:rPr>
              <a:t> under care and maintenance) </a:t>
            </a: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and Teck’s proposed</a:t>
            </a:r>
            <a:r>
              <a:rPr kumimoji="0" lang="en-US" sz="1200" b="0" i="0" u="none" strike="noStrike" kern="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Window open pit (Mt. Babcock,</a:t>
            </a:r>
            <a:r>
              <a:rPr kumimoji="0" lang="en-US" sz="1200" b="0" i="0" u="none" strike="noStrike" kern="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Quintette)</a:t>
            </a:r>
          </a:p>
          <a:p>
            <a:pPr marL="0" marR="0" lvl="0" indent="0" algn="l" defTabSz="892175" rtl="0" eaLnBrk="1" fontAlgn="auto" latinLnBrk="0" hangingPunct="1">
              <a:lnSpc>
                <a:spcPct val="100000"/>
              </a:lnSpc>
              <a:spcBef>
                <a:spcPts val="400"/>
              </a:spcBef>
              <a:spcAft>
                <a:spcPts val="0"/>
              </a:spcAft>
              <a:buClr>
                <a:srgbClr val="4A5535"/>
              </a:buClr>
              <a:buSzPct val="100000"/>
              <a:buFont typeface="Wingdings" pitchFamily="2" charset="2"/>
              <a:buNone/>
              <a:tabLst/>
              <a:defRPr/>
            </a:pPr>
            <a:endParaRPr kumimoji="0" lang="en-US"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231775" marR="0" lvl="0" indent="-231775" algn="l" defTabSz="892175" rtl="0" eaLnBrk="1" fontAlgn="auto" latinLnBrk="0" hangingPunct="1">
              <a:lnSpc>
                <a:spcPct val="100000"/>
              </a:lnSpc>
              <a:spcBef>
                <a:spcPts val="400"/>
              </a:spcBef>
              <a:spcAft>
                <a:spcPts val="0"/>
              </a:spcAft>
              <a:buClr>
                <a:srgbClr val="4A5535"/>
              </a:buClr>
              <a:buSzPct val="100000"/>
              <a:buFont typeface="Arial" pitchFamily="34" charset="0"/>
              <a:buChar char="●"/>
              <a:tabLst/>
              <a:defRPr/>
            </a:pPr>
            <a:r>
              <a:rPr kumimoji="0" lang="en-US"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Highly experienced management team with a proven track record in the Peace River Coalfield</a:t>
            </a:r>
          </a:p>
          <a:p>
            <a:pPr marL="461963" marR="0" lvl="1" indent="-228600" algn="l" defTabSz="892175" rtl="0" eaLnBrk="1" fontAlgn="auto" latinLnBrk="0" hangingPunct="1">
              <a:lnSpc>
                <a:spcPct val="100000"/>
              </a:lnSpc>
              <a:spcBef>
                <a:spcPts val="400"/>
              </a:spcBef>
              <a:spcAft>
                <a:spcPts val="0"/>
              </a:spcAft>
              <a:buClr>
                <a:srgbClr val="A9B3C1"/>
              </a:buClr>
              <a:buSzPct val="70000"/>
              <a:buFont typeface="Wingdings" pitchFamily="2" charset="2"/>
              <a:buChar char="n"/>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Highly capable management team with significant prior experience advancing other development projects to production in the region</a:t>
            </a:r>
          </a:p>
          <a:p>
            <a:pPr marL="461963" marR="0" lvl="1" indent="-228600" algn="l" defTabSz="892175" rtl="0" eaLnBrk="1" fontAlgn="auto" latinLnBrk="0" hangingPunct="1">
              <a:lnSpc>
                <a:spcPct val="100000"/>
              </a:lnSpc>
              <a:spcBef>
                <a:spcPts val="400"/>
              </a:spcBef>
              <a:spcAft>
                <a:spcPts val="0"/>
              </a:spcAft>
              <a:buClr>
                <a:srgbClr val="A9B3C1"/>
              </a:buClr>
              <a:buSzPct val="70000"/>
              <a:buFont typeface="Wingdings" pitchFamily="2" charset="2"/>
              <a:buChar char="n"/>
              <a:tabLst/>
              <a:defRPr/>
            </a:pPr>
            <a:endPar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231775" marR="0" lvl="0" indent="-231775" algn="l" defTabSz="892175" rtl="0" eaLnBrk="1" fontAlgn="auto" latinLnBrk="0" hangingPunct="1">
              <a:lnSpc>
                <a:spcPct val="100000"/>
              </a:lnSpc>
              <a:spcBef>
                <a:spcPts val="400"/>
              </a:spcBef>
              <a:spcAft>
                <a:spcPts val="0"/>
              </a:spcAft>
              <a:buClr>
                <a:srgbClr val="4A5535"/>
              </a:buClr>
              <a:buSzPct val="100000"/>
              <a:buFont typeface="Arial" pitchFamily="34" charset="0"/>
              <a:buChar char="●"/>
              <a:tabLst/>
              <a:defRPr/>
            </a:pPr>
            <a:r>
              <a:rPr kumimoji="0" lang="en-US"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Provides exposure to long-term Asian growth story whilst staying invested in a safe jurisdiction  </a:t>
            </a:r>
          </a:p>
          <a:p>
            <a:pPr marL="461963" marR="0" lvl="1" indent="-228600" algn="l" defTabSz="892175" rtl="0" eaLnBrk="1" fontAlgn="auto" latinLnBrk="0" hangingPunct="1">
              <a:lnSpc>
                <a:spcPct val="100000"/>
              </a:lnSpc>
              <a:spcBef>
                <a:spcPts val="400"/>
              </a:spcBef>
              <a:spcAft>
                <a:spcPts val="0"/>
              </a:spcAft>
              <a:buClr>
                <a:srgbClr val="A9B3C1"/>
              </a:buClr>
              <a:buSzPct val="70000"/>
              <a:buFont typeface="Wingdings" pitchFamily="2" charset="2"/>
              <a:buChar char="n"/>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Increasing demand for high quality coking coal driven by long-term Asian growth</a:t>
            </a:r>
          </a:p>
          <a:p>
            <a:pPr marL="461963" marR="0" lvl="1" indent="-228600" algn="l" defTabSz="892175" rtl="0" eaLnBrk="1" fontAlgn="auto" latinLnBrk="0" hangingPunct="1">
              <a:lnSpc>
                <a:spcPct val="100000"/>
              </a:lnSpc>
              <a:spcBef>
                <a:spcPts val="400"/>
              </a:spcBef>
              <a:spcAft>
                <a:spcPts val="0"/>
              </a:spcAft>
              <a:buClr>
                <a:srgbClr val="A9B3C1"/>
              </a:buClr>
              <a:buSzPct val="70000"/>
              <a:buFont typeface="Wingdings" pitchFamily="2" charset="2"/>
              <a:buChar char="n"/>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Western Canadian coal projects have cost-advantaged access to East Asian markets</a:t>
            </a:r>
          </a:p>
          <a:p>
            <a:pPr marL="233363" marR="0" lvl="1" indent="0" algn="l" defTabSz="892175" rtl="0" eaLnBrk="1" fontAlgn="auto" latinLnBrk="0" hangingPunct="1">
              <a:lnSpc>
                <a:spcPct val="100000"/>
              </a:lnSpc>
              <a:spcBef>
                <a:spcPts val="300"/>
              </a:spcBef>
              <a:spcAft>
                <a:spcPts val="0"/>
              </a:spcAft>
              <a:buClr>
                <a:srgbClr val="83AED1"/>
              </a:buClr>
              <a:buSzPct val="70000"/>
              <a:buFont typeface="Wingdings" pitchFamily="2" charset="2"/>
              <a:buNone/>
              <a:tabLst/>
              <a:defRPr/>
            </a:pPr>
            <a:endPar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461963" marR="0" lvl="1" indent="-228600" algn="l" defTabSz="892175" rtl="0" eaLnBrk="1" fontAlgn="auto" latinLnBrk="0" hangingPunct="1">
              <a:lnSpc>
                <a:spcPct val="100000"/>
              </a:lnSpc>
              <a:spcBef>
                <a:spcPts val="300"/>
              </a:spcBef>
              <a:spcAft>
                <a:spcPts val="0"/>
              </a:spcAft>
              <a:buClr>
                <a:srgbClr val="A9B3C1"/>
              </a:buClr>
              <a:buSzPct val="70000"/>
              <a:buFont typeface="Wingdings" pitchFamily="2" charset="2"/>
              <a:buChar char="n"/>
              <a:tabLst/>
              <a:defRPr/>
            </a:pPr>
            <a:endParaRPr kumimoji="0" lang="en-US" sz="1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231775" marR="0" lvl="0" indent="-231775" algn="l" defTabSz="892175" rtl="0" eaLnBrk="1" fontAlgn="auto" latinLnBrk="0" hangingPunct="1">
              <a:lnSpc>
                <a:spcPct val="100000"/>
              </a:lnSpc>
              <a:spcBef>
                <a:spcPts val="300"/>
              </a:spcBef>
              <a:spcAft>
                <a:spcPts val="0"/>
              </a:spcAft>
              <a:buClr>
                <a:srgbClr val="095BA6"/>
              </a:buClr>
              <a:buSzPct val="70000"/>
              <a:buFont typeface="Arial" pitchFamily="34" charset="0"/>
              <a:buChar char="•"/>
              <a:tabLst/>
              <a:defRPr/>
            </a:pPr>
            <a:endParaRPr kumimoji="0" lang="en-US" sz="11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 name="Rectangle 146"/>
          <p:cNvSpPr txBox="1">
            <a:spLocks noChangeArrowheads="1"/>
          </p:cNvSpPr>
          <p:nvPr/>
        </p:nvSpPr>
        <p:spPr bwMode="gray">
          <a:xfrm>
            <a:off x="415074" y="343938"/>
            <a:ext cx="9052560" cy="43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sz="2200" kern="0" dirty="0"/>
              <a:t>Summary: Investment Highlights</a:t>
            </a:r>
            <a:endParaRPr lang="en-US" sz="2200" kern="0" dirty="0" smtClean="0"/>
          </a:p>
        </p:txBody>
      </p:sp>
    </p:spTree>
    <p:custDataLst>
      <p:tags r:id="rId1"/>
    </p:custDataLst>
    <p:extLst>
      <p:ext uri="{BB962C8B-B14F-4D97-AF65-F5344CB8AC3E}">
        <p14:creationId xmlns:p14="http://schemas.microsoft.com/office/powerpoint/2010/main" val="2427544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custDataLst>
              <p:tags r:id="rId1"/>
            </p:custDataLst>
          </p:nvPr>
        </p:nvSpPr>
        <p:spPr bwMode="gray">
          <a:xfrm>
            <a:off x="2758440" y="2705099"/>
            <a:ext cx="4526280" cy="483507"/>
          </a:xfrm>
          <a:prstGeom prst="rect">
            <a:avLst/>
          </a:prstGeom>
          <a:solidFill>
            <a:srgbClr val="424242"/>
          </a:solidFill>
          <a:ln w="12700">
            <a:noFill/>
            <a:miter lim="800000"/>
            <a:headEnd/>
            <a:tailEnd/>
          </a:ln>
        </p:spPr>
        <p:txBody>
          <a:bodyPr lIns="100114" tIns="52057" rIns="100114" bIns="52057" anchor="ctr"/>
          <a:lstStyle>
            <a:defPPr>
              <a:defRPr lang="en-US"/>
            </a:defPPr>
            <a:lvl1pPr algn="ctr" eaLnBrk="1" hangingPunct="1">
              <a:spcBef>
                <a:spcPct val="50000"/>
              </a:spcBef>
              <a:defRPr sz="1200" b="1">
                <a:solidFill>
                  <a:schemeClr val="bg1"/>
                </a:solidFill>
                <a:ea typeface="LF_Kai" pitchFamily="2" charset="-122"/>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sz="1600" dirty="0" smtClean="0">
                <a:solidFill>
                  <a:prstClr val="white"/>
                </a:solidFill>
              </a:rPr>
              <a:t>Market Overview: Metallurgical Coal</a:t>
            </a:r>
            <a:endParaRPr lang="en-US" sz="1600" dirty="0">
              <a:solidFill>
                <a:prstClr val="white"/>
              </a:solidFill>
            </a:endParaRPr>
          </a:p>
        </p:txBody>
      </p:sp>
      <p:sp>
        <p:nvSpPr>
          <p:cNvPr id="4" name="Text Box 7"/>
          <p:cNvSpPr txBox="1">
            <a:spLocks noChangeArrowheads="1"/>
          </p:cNvSpPr>
          <p:nvPr>
            <p:custDataLst>
              <p:tags r:id="rId2"/>
            </p:custDataLst>
          </p:nvPr>
        </p:nvSpPr>
        <p:spPr bwMode="gray">
          <a:xfrm>
            <a:off x="2758440" y="3302450"/>
            <a:ext cx="4526280" cy="483507"/>
          </a:xfrm>
          <a:prstGeom prst="rect">
            <a:avLst/>
          </a:prstGeom>
          <a:solidFill>
            <a:schemeClr val="bg1">
              <a:lumMod val="75000"/>
            </a:schemeClr>
          </a:solidFill>
          <a:ln w="12700">
            <a:noFill/>
            <a:miter lim="800000"/>
            <a:headEnd/>
            <a:tailEnd/>
          </a:ln>
        </p:spPr>
        <p:txBody>
          <a:bodyPr lIns="100114" tIns="52057" rIns="100114" bIns="52057" anchor="ctr"/>
          <a:lstStyle>
            <a:defPPr>
              <a:defRPr lang="en-US"/>
            </a:defPPr>
            <a:lvl1pPr algn="ctr" eaLnBrk="1" hangingPunct="1">
              <a:spcBef>
                <a:spcPct val="50000"/>
              </a:spcBef>
              <a:defRPr sz="1200" b="1">
                <a:solidFill>
                  <a:schemeClr val="bg1"/>
                </a:solidFill>
                <a:ea typeface="LF_Kai" pitchFamily="2" charset="-122"/>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sz="1600" dirty="0" smtClean="0">
                <a:solidFill>
                  <a:schemeClr val="tx1"/>
                </a:solidFill>
              </a:rPr>
              <a:t>Company Overview: Colonial Coal</a:t>
            </a:r>
            <a:endParaRPr lang="en-US" sz="1600" dirty="0">
              <a:solidFill>
                <a:schemeClr val="tx1"/>
              </a:solidFill>
            </a:endParaRPr>
          </a:p>
        </p:txBody>
      </p:sp>
      <p:sp>
        <p:nvSpPr>
          <p:cNvPr id="5" name="Text Box 7"/>
          <p:cNvSpPr txBox="1">
            <a:spLocks noChangeArrowheads="1"/>
          </p:cNvSpPr>
          <p:nvPr>
            <p:custDataLst>
              <p:tags r:id="rId3"/>
            </p:custDataLst>
          </p:nvPr>
        </p:nvSpPr>
        <p:spPr bwMode="gray">
          <a:xfrm>
            <a:off x="2758440" y="3899801"/>
            <a:ext cx="4526280" cy="483507"/>
          </a:xfrm>
          <a:prstGeom prst="rect">
            <a:avLst/>
          </a:prstGeom>
          <a:solidFill>
            <a:schemeClr val="bg1">
              <a:lumMod val="75000"/>
            </a:schemeClr>
          </a:solidFill>
          <a:ln w="12700">
            <a:noFill/>
            <a:miter lim="800000"/>
            <a:headEnd/>
            <a:tailEnd/>
          </a:ln>
        </p:spPr>
        <p:txBody>
          <a:bodyPr lIns="100114" tIns="52057" rIns="100114" bIns="52057" anchor="ctr"/>
          <a:lstStyle>
            <a:defPPr>
              <a:defRPr lang="en-US"/>
            </a:defPPr>
            <a:lvl1pPr algn="ctr" eaLnBrk="1" hangingPunct="1">
              <a:spcBef>
                <a:spcPct val="50000"/>
              </a:spcBef>
              <a:defRPr sz="1200" b="1">
                <a:solidFill>
                  <a:schemeClr val="bg1"/>
                </a:solidFill>
                <a:ea typeface="LF_Kai" pitchFamily="2" charset="-122"/>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sz="1600" dirty="0" smtClean="0">
                <a:solidFill>
                  <a:schemeClr val="tx1"/>
                </a:solidFill>
              </a:rPr>
              <a:t>Summary: Investment Highlights</a:t>
            </a:r>
            <a:endParaRPr lang="en-US" sz="1600" dirty="0">
              <a:solidFill>
                <a:schemeClr val="tx1"/>
              </a:solidFill>
            </a:endParaRPr>
          </a:p>
        </p:txBody>
      </p:sp>
    </p:spTree>
    <p:extLst>
      <p:ext uri="{BB962C8B-B14F-4D97-AF65-F5344CB8AC3E}">
        <p14:creationId xmlns:p14="http://schemas.microsoft.com/office/powerpoint/2010/main" val="3486355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custDataLst>
              <p:tags r:id="rId1"/>
            </p:custDataLst>
          </p:nvPr>
        </p:nvSpPr>
        <p:spPr bwMode="gray">
          <a:xfrm>
            <a:off x="5124449" y="1754365"/>
            <a:ext cx="4523993" cy="5375097"/>
          </a:xfrm>
          <a:prstGeom prst="rect">
            <a:avLst/>
          </a:prstGeom>
          <a:solidFill>
            <a:srgbClr val="E8E7E8"/>
          </a:solidFill>
          <a:ln>
            <a:noFill/>
          </a:ln>
          <a:extLst/>
        </p:spPr>
        <p:txBody>
          <a:bodyPr lIns="0" tIns="0" rIns="0" bIns="0" anchor="t"/>
          <a:lstStyle>
            <a:lvl1pPr marL="231775" indent="-231775" defTabSz="892175" eaLnBrk="0" hangingPunct="0">
              <a:defRPr sz="2400">
                <a:solidFill>
                  <a:schemeClr val="tx1"/>
                </a:solidFill>
                <a:latin typeface="Arial" charset="0"/>
                <a:ea typeface="ＭＳ Ｐゴシック" pitchFamily="34" charset="-128"/>
              </a:defRPr>
            </a:lvl1pPr>
            <a:lvl2pPr marL="342900" indent="-109538" defTabSz="892175" eaLnBrk="0" hangingPunct="0">
              <a:defRPr sz="2400">
                <a:solidFill>
                  <a:schemeClr val="tx1"/>
                </a:solidFill>
                <a:latin typeface="Arial" charset="0"/>
                <a:ea typeface="ＭＳ Ｐゴシック" pitchFamily="34" charset="-128"/>
              </a:defRPr>
            </a:lvl2pPr>
            <a:lvl3pPr marL="1143000" indent="-228600" defTabSz="892175" eaLnBrk="0" hangingPunct="0">
              <a:defRPr sz="2400">
                <a:solidFill>
                  <a:schemeClr val="tx1"/>
                </a:solidFill>
                <a:latin typeface="Arial" charset="0"/>
                <a:ea typeface="ＭＳ Ｐゴシック" pitchFamily="34" charset="-128"/>
              </a:defRPr>
            </a:lvl3pPr>
            <a:lvl4pPr marL="1600200" indent="-228600" defTabSz="892175" eaLnBrk="0" hangingPunct="0">
              <a:defRPr sz="2400">
                <a:solidFill>
                  <a:schemeClr val="tx1"/>
                </a:solidFill>
                <a:latin typeface="Arial" charset="0"/>
                <a:ea typeface="ＭＳ Ｐゴシック" pitchFamily="34" charset="-128"/>
              </a:defRPr>
            </a:lvl4pPr>
            <a:lvl5pPr marL="2057400" indent="-228600" defTabSz="892175" eaLnBrk="0" hangingPunct="0">
              <a:defRPr sz="2400">
                <a:solidFill>
                  <a:schemeClr val="tx1"/>
                </a:solidFill>
                <a:latin typeface="Arial" charset="0"/>
                <a:ea typeface="ＭＳ Ｐゴシック" pitchFamily="34" charset="-128"/>
              </a:defRPr>
            </a:lvl5pPr>
            <a:lvl6pPr marL="25146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2438" lvl="1" indent="-230188" algn="l" eaLnBrk="1" hangingPunct="1">
              <a:spcBef>
                <a:spcPts val="400"/>
              </a:spcBef>
              <a:spcAft>
                <a:spcPts val="400"/>
              </a:spcAft>
              <a:buClr>
                <a:srgbClr val="424242"/>
              </a:buClr>
              <a:buSzPct val="100000"/>
              <a:buFont typeface="Arial" pitchFamily="34" charset="0"/>
              <a:buChar char="●"/>
            </a:pPr>
            <a:r>
              <a:rPr lang="en-US" sz="1300" dirty="0" smtClean="0"/>
              <a:t>The met coal price rally has broken a 5-year downturn as prices surged by more than 120% this year</a:t>
            </a:r>
          </a:p>
          <a:p>
            <a:pPr marL="690563" lvl="1" indent="-228600" algn="l" eaLnBrk="1" hangingPunct="1">
              <a:spcBef>
                <a:spcPct val="25000"/>
              </a:spcBef>
              <a:buClr>
                <a:srgbClr val="A9B3C1"/>
              </a:buClr>
              <a:buSzPct val="70000"/>
              <a:buFont typeface="Arial" pitchFamily="34" charset="0"/>
              <a:buChar char="■"/>
            </a:pPr>
            <a:r>
              <a:rPr lang="en-US" sz="1300" dirty="0"/>
              <a:t>The rally was triggered by Beijing’s decision to reduce coal miner operating days from 330 to 276 in an effort to restructure the industry </a:t>
            </a:r>
          </a:p>
          <a:p>
            <a:pPr marL="690563" lvl="1" indent="-228600" algn="l" eaLnBrk="1" hangingPunct="1">
              <a:spcBef>
                <a:spcPct val="25000"/>
              </a:spcBef>
              <a:buClr>
                <a:srgbClr val="A9B3C1"/>
              </a:buClr>
              <a:buSzPct val="70000"/>
              <a:buFont typeface="Arial" pitchFamily="34" charset="0"/>
              <a:buChar char="■"/>
            </a:pPr>
            <a:r>
              <a:rPr lang="en-US" sz="1300" dirty="0"/>
              <a:t>In addition, weather-related problems in China and Australia have caused disruptions to local mines and railways</a:t>
            </a:r>
          </a:p>
          <a:p>
            <a:pPr marL="573088" lvl="1" indent="-231775" algn="l" eaLnBrk="1" hangingPunct="1">
              <a:spcBef>
                <a:spcPct val="25000"/>
              </a:spcBef>
              <a:buClr>
                <a:srgbClr val="A9B3C1"/>
              </a:buClr>
              <a:buSzPct val="70000"/>
              <a:buFont typeface="Arial" pitchFamily="34" charset="0"/>
              <a:buChar char="■"/>
            </a:pPr>
            <a:endParaRPr lang="en-US" sz="1300" dirty="0"/>
          </a:p>
          <a:p>
            <a:pPr marL="452438" lvl="1" indent="-230188" algn="l" eaLnBrk="1" hangingPunct="1">
              <a:spcBef>
                <a:spcPts val="400"/>
              </a:spcBef>
              <a:spcAft>
                <a:spcPts val="400"/>
              </a:spcAft>
              <a:buClr>
                <a:srgbClr val="424242"/>
              </a:buClr>
              <a:buSzPct val="100000"/>
              <a:buFont typeface="Arial" pitchFamily="34" charset="0"/>
              <a:buChar char="●"/>
            </a:pPr>
            <a:r>
              <a:rPr lang="en-US" sz="1300" dirty="0"/>
              <a:t>These factors have led China to rely more on foreign coal </a:t>
            </a:r>
            <a:r>
              <a:rPr lang="en-US" sz="1300" dirty="0" smtClean="0"/>
              <a:t>supply</a:t>
            </a:r>
          </a:p>
          <a:p>
            <a:pPr marL="690563" lvl="1" indent="-228600" algn="l" eaLnBrk="1" hangingPunct="1">
              <a:spcBef>
                <a:spcPct val="25000"/>
              </a:spcBef>
              <a:buClr>
                <a:srgbClr val="A9B3C1"/>
              </a:buClr>
              <a:buSzPct val="70000"/>
              <a:buFont typeface="Arial" pitchFamily="34" charset="0"/>
              <a:buChar char="■"/>
            </a:pPr>
            <a:r>
              <a:rPr lang="en-US" sz="1300" dirty="0"/>
              <a:t>China imported 24.3 million tonnes of coal in </a:t>
            </a:r>
            <a:r>
              <a:rPr lang="en-US" sz="1300" dirty="0" smtClean="0"/>
              <a:t>September 2016, </a:t>
            </a:r>
            <a:r>
              <a:rPr lang="en-US" sz="1300" dirty="0"/>
              <a:t>up more than 33% compared to </a:t>
            </a:r>
            <a:r>
              <a:rPr lang="en-US" sz="1300" dirty="0" smtClean="0"/>
              <a:t>September 2015.</a:t>
            </a:r>
            <a:endParaRPr lang="en-US" sz="1300" dirty="0"/>
          </a:p>
          <a:p>
            <a:pPr marL="690563" lvl="1" indent="-228600" algn="l" eaLnBrk="1" hangingPunct="1">
              <a:spcBef>
                <a:spcPct val="25000"/>
              </a:spcBef>
              <a:buClr>
                <a:srgbClr val="A9B3C1"/>
              </a:buClr>
              <a:buSzPct val="70000"/>
              <a:buFont typeface="Arial" pitchFamily="34" charset="0"/>
              <a:buChar char="■"/>
            </a:pPr>
            <a:r>
              <a:rPr lang="en-US" sz="1300" dirty="0"/>
              <a:t>Over the first 9 months of </a:t>
            </a:r>
            <a:r>
              <a:rPr lang="en-US" sz="1300" dirty="0" smtClean="0"/>
              <a:t>2016, </a:t>
            </a:r>
            <a:r>
              <a:rPr lang="en-US" sz="1300" dirty="0"/>
              <a:t>imports increased 15% to 180 million tonnes compared to the same period in </a:t>
            </a:r>
            <a:r>
              <a:rPr lang="en-US" sz="1300" dirty="0" smtClean="0"/>
              <a:t>2015</a:t>
            </a:r>
          </a:p>
          <a:p>
            <a:pPr marL="690563" lvl="1" indent="-228600" algn="l" eaLnBrk="1" hangingPunct="1">
              <a:spcBef>
                <a:spcPct val="25000"/>
              </a:spcBef>
              <a:buClr>
                <a:srgbClr val="A9B3C1"/>
              </a:buClr>
              <a:buSzPct val="70000"/>
              <a:buFont typeface="Arial" pitchFamily="34" charset="0"/>
              <a:buChar char="■"/>
            </a:pPr>
            <a:endParaRPr lang="en-US" sz="1300" dirty="0" smtClean="0"/>
          </a:p>
          <a:p>
            <a:pPr marL="452438" lvl="1" indent="-230188" algn="l" eaLnBrk="1" hangingPunct="1">
              <a:spcBef>
                <a:spcPts val="400"/>
              </a:spcBef>
              <a:spcAft>
                <a:spcPts val="400"/>
              </a:spcAft>
              <a:buClr>
                <a:srgbClr val="424242"/>
              </a:buClr>
              <a:buSzPct val="100000"/>
              <a:buFont typeface="Arial" pitchFamily="34" charset="0"/>
              <a:buChar char="●"/>
            </a:pPr>
            <a:r>
              <a:rPr lang="en-US" sz="1300" dirty="0"/>
              <a:t>Outside of China, </a:t>
            </a:r>
            <a:r>
              <a:rPr lang="en-US" sz="1300" dirty="0" smtClean="0"/>
              <a:t>macro </a:t>
            </a:r>
            <a:r>
              <a:rPr lang="en-US" sz="1300" dirty="0"/>
              <a:t>strategists are anticipating sequentially stronger growth in 2017 and 2018</a:t>
            </a:r>
          </a:p>
          <a:p>
            <a:pPr marL="690563" lvl="1" indent="-228600" algn="l" eaLnBrk="1" hangingPunct="1">
              <a:spcBef>
                <a:spcPct val="25000"/>
              </a:spcBef>
              <a:buClr>
                <a:srgbClr val="A9B3C1"/>
              </a:buClr>
              <a:buSzPct val="70000"/>
              <a:buFont typeface="Arial" pitchFamily="34" charset="0"/>
              <a:buChar char="■"/>
            </a:pPr>
            <a:r>
              <a:rPr lang="en-US" sz="1300" dirty="0" smtClean="0"/>
              <a:t>President-elect Donald </a:t>
            </a:r>
            <a:r>
              <a:rPr lang="en-US" sz="1300" dirty="0"/>
              <a:t>Trump is expected to pursue a pro-growth agenda via broad adoption of </a:t>
            </a:r>
            <a:r>
              <a:rPr lang="en-US" sz="1300" dirty="0" smtClean="0"/>
              <a:t>infrastructure-friendly </a:t>
            </a:r>
            <a:r>
              <a:rPr lang="en-US" sz="1300" dirty="0"/>
              <a:t>fiscal stimulus</a:t>
            </a:r>
          </a:p>
        </p:txBody>
      </p:sp>
      <p:sp>
        <p:nvSpPr>
          <p:cNvPr id="5" name="TextBox 4"/>
          <p:cNvSpPr txBox="1"/>
          <p:nvPr/>
        </p:nvSpPr>
        <p:spPr>
          <a:xfrm>
            <a:off x="5122545" y="1405861"/>
            <a:ext cx="4535424" cy="292261"/>
          </a:xfrm>
          <a:prstGeom prst="rect">
            <a:avLst/>
          </a:prstGeom>
          <a:solidFill>
            <a:srgbClr val="424242"/>
          </a:solidFill>
        </p:spPr>
        <p:txBody>
          <a:bodyPr wrap="square" lIns="91318" tIns="45657" rIns="91318" bIns="45657" rtlCol="0" anchor="ctr">
            <a:spAutoFit/>
          </a:bodyPr>
          <a:lstStyle/>
          <a:p>
            <a:pPr algn="ctr"/>
            <a:r>
              <a:rPr lang="en-CA" sz="1300" b="1" dirty="0" smtClean="0">
                <a:solidFill>
                  <a:prstClr val="white"/>
                </a:solidFill>
              </a:rPr>
              <a:t>Market Commentary</a:t>
            </a:r>
            <a:endParaRPr lang="en-CA" sz="1300" b="1" dirty="0">
              <a:solidFill>
                <a:prstClr val="white"/>
              </a:solidFill>
            </a:endParaRPr>
          </a:p>
        </p:txBody>
      </p:sp>
      <p:sp>
        <p:nvSpPr>
          <p:cNvPr id="6" name="TextBox 5"/>
          <p:cNvSpPr txBox="1"/>
          <p:nvPr/>
        </p:nvSpPr>
        <p:spPr>
          <a:xfrm>
            <a:off x="413222" y="1405861"/>
            <a:ext cx="4535424" cy="292261"/>
          </a:xfrm>
          <a:prstGeom prst="rect">
            <a:avLst/>
          </a:prstGeom>
          <a:solidFill>
            <a:srgbClr val="424242"/>
          </a:solidFill>
        </p:spPr>
        <p:txBody>
          <a:bodyPr wrap="square" lIns="91318" tIns="45657" rIns="91318" bIns="45657" rtlCol="0" anchor="ctr">
            <a:spAutoFit/>
          </a:bodyPr>
          <a:lstStyle/>
          <a:p>
            <a:pPr algn="ctr"/>
            <a:r>
              <a:rPr lang="en-CA" sz="1300" b="1" dirty="0" smtClean="0">
                <a:solidFill>
                  <a:prstClr val="white"/>
                </a:solidFill>
              </a:rPr>
              <a:t>Seaborne Hard Coking Coal Price Chart (US$/mt)</a:t>
            </a:r>
            <a:endParaRPr lang="en-CA" sz="1300" b="1" dirty="0">
              <a:solidFill>
                <a:prstClr val="white"/>
              </a:solidFill>
            </a:endParaRPr>
          </a:p>
        </p:txBody>
      </p:sp>
      <p:sp>
        <p:nvSpPr>
          <p:cNvPr id="7" name="Rectangle 146"/>
          <p:cNvSpPr>
            <a:spLocks noGrp="1" noChangeArrowheads="1"/>
          </p:cNvSpPr>
          <p:nvPr>
            <p:ph type="title"/>
          </p:nvPr>
        </p:nvSpPr>
        <p:spPr>
          <a:xfrm>
            <a:off x="419100" y="758024"/>
            <a:ext cx="9052560" cy="416424"/>
          </a:xfrm>
        </p:spPr>
        <p:txBody>
          <a:bodyPr anchor="b"/>
          <a:lstStyle/>
          <a:p>
            <a:pPr fontAlgn="auto">
              <a:spcAft>
                <a:spcPts val="0"/>
              </a:spcAft>
              <a:defRPr/>
            </a:pPr>
            <a:r>
              <a:rPr lang="en-US" sz="1500" dirty="0" smtClean="0"/>
              <a:t>Met Coal Price Rally of 2016</a:t>
            </a:r>
          </a:p>
        </p:txBody>
      </p:sp>
      <p:sp>
        <p:nvSpPr>
          <p:cNvPr id="8" name="Rectangle 146"/>
          <p:cNvSpPr txBox="1">
            <a:spLocks noChangeArrowheads="1"/>
          </p:cNvSpPr>
          <p:nvPr/>
        </p:nvSpPr>
        <p:spPr bwMode="gray">
          <a:xfrm>
            <a:off x="415074" y="343938"/>
            <a:ext cx="9052560" cy="43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sz="2200" kern="0" dirty="0"/>
              <a:t>Market Overview: Metallurgical Coal</a:t>
            </a:r>
            <a:endParaRPr lang="en-US" sz="2200" kern="0" dirty="0" smtClean="0"/>
          </a:p>
        </p:txBody>
      </p:sp>
      <p:pic>
        <p:nvPicPr>
          <p:cNvPr id="1026" name="Picture 2"/>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413222" y="1763891"/>
            <a:ext cx="4506913" cy="5229226"/>
          </a:xfrm>
          <a:prstGeom prst="rect">
            <a:avLst/>
          </a:prstGeom>
          <a:noFill/>
          <a:ln>
            <a:noFill/>
          </a:ln>
          <a:effectLst/>
          <a:extLst>
            <a:ext uri="{909E8E84-426E-40DD-AFC4-6F175D3DCCD1}">
              <a14:hiddenFill xmlns:a14="http://schemas.microsoft.com/office/drawing/2010/main">
                <a:solidFill>
                  <a:srgbClr val="797B7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Notched Right Arrow 8"/>
          <p:cNvSpPr/>
          <p:nvPr/>
        </p:nvSpPr>
        <p:spPr bwMode="auto">
          <a:xfrm rot="16200000">
            <a:off x="2565719" y="3123493"/>
            <a:ext cx="2595562" cy="820564"/>
          </a:xfrm>
          <a:prstGeom prst="notchedRightArrow">
            <a:avLst/>
          </a:prstGeom>
          <a:gradFill flip="none" rotWithShape="1">
            <a:gsLst>
              <a:gs pos="0">
                <a:schemeClr val="accent6"/>
              </a:gs>
              <a:gs pos="44000">
                <a:schemeClr val="accent6">
                  <a:lumMod val="40000"/>
                  <a:lumOff val="60000"/>
                </a:schemeClr>
              </a:gs>
            </a:gsLst>
            <a:lin ang="10800000" scaled="1"/>
            <a:tileRect/>
          </a:gra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900" dirty="0">
              <a:latin typeface="Arial" panose="020B0604020202020204" pitchFamily="34" charset="0"/>
              <a:cs typeface="Arial" panose="020B0604020202020204" pitchFamily="34" charset="0"/>
            </a:endParaRPr>
          </a:p>
        </p:txBody>
      </p:sp>
      <p:sp>
        <p:nvSpPr>
          <p:cNvPr id="10" name="Chevron 9"/>
          <p:cNvSpPr/>
          <p:nvPr/>
        </p:nvSpPr>
        <p:spPr bwMode="auto">
          <a:xfrm rot="16200000">
            <a:off x="3667598" y="4703289"/>
            <a:ext cx="385763" cy="400044"/>
          </a:xfrm>
          <a:prstGeom prst="chevron">
            <a:avLst/>
          </a:prstGeom>
          <a:solidFill>
            <a:schemeClr val="accent6">
              <a:lumMod val="20000"/>
              <a:lumOff val="80000"/>
            </a:scheme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p>
        </p:txBody>
      </p:sp>
      <p:sp>
        <p:nvSpPr>
          <p:cNvPr id="16" name="Chevron 15"/>
          <p:cNvSpPr/>
          <p:nvPr/>
        </p:nvSpPr>
        <p:spPr bwMode="auto">
          <a:xfrm rot="16200000">
            <a:off x="3667598" y="4969943"/>
            <a:ext cx="385763" cy="400044"/>
          </a:xfrm>
          <a:prstGeom prst="chevron">
            <a:avLst/>
          </a:prstGeom>
          <a:solidFill>
            <a:schemeClr val="accent6">
              <a:lumMod val="20000"/>
              <a:lumOff val="80000"/>
            </a:scheme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p>
        </p:txBody>
      </p:sp>
      <p:sp>
        <p:nvSpPr>
          <p:cNvPr id="17" name="Chevron 16"/>
          <p:cNvSpPr/>
          <p:nvPr/>
        </p:nvSpPr>
        <p:spPr bwMode="auto">
          <a:xfrm rot="16200000">
            <a:off x="3667598" y="5236597"/>
            <a:ext cx="385763" cy="400044"/>
          </a:xfrm>
          <a:prstGeom prst="chevron">
            <a:avLst/>
          </a:prstGeom>
          <a:solidFill>
            <a:schemeClr val="accent6">
              <a:lumMod val="20000"/>
              <a:lumOff val="80000"/>
            </a:scheme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p>
        </p:txBody>
      </p:sp>
      <p:sp>
        <p:nvSpPr>
          <p:cNvPr id="11" name="TextBox 10"/>
          <p:cNvSpPr txBox="1"/>
          <p:nvPr/>
        </p:nvSpPr>
        <p:spPr>
          <a:xfrm>
            <a:off x="2019300" y="3280755"/>
            <a:ext cx="1742757" cy="1015663"/>
          </a:xfrm>
          <a:prstGeom prst="rect">
            <a:avLst/>
          </a:prstGeom>
          <a:noFill/>
        </p:spPr>
        <p:txBody>
          <a:bodyPr wrap="square" rtlCol="0" anchor="ctr">
            <a:spAutoFit/>
          </a:bodyPr>
          <a:lstStyle/>
          <a:p>
            <a:pPr algn="l"/>
            <a:r>
              <a:rPr lang="en-US" sz="1500" b="1" dirty="0" smtClean="0">
                <a:solidFill>
                  <a:schemeClr val="accent6"/>
                </a:solidFill>
              </a:rPr>
              <a:t>Coking coal prices up +120% since January 2016</a:t>
            </a:r>
            <a:endParaRPr lang="en-US" sz="1500" b="1" dirty="0">
              <a:solidFill>
                <a:schemeClr val="accent6"/>
              </a:solidFill>
            </a:endParaRPr>
          </a:p>
        </p:txBody>
      </p:sp>
    </p:spTree>
    <p:extLst>
      <p:ext uri="{BB962C8B-B14F-4D97-AF65-F5344CB8AC3E}">
        <p14:creationId xmlns:p14="http://schemas.microsoft.com/office/powerpoint/2010/main" val="2581475661"/>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6"/>
          <p:cNvSpPr txBox="1">
            <a:spLocks noChangeArrowheads="1"/>
          </p:cNvSpPr>
          <p:nvPr/>
        </p:nvSpPr>
        <p:spPr bwMode="gray">
          <a:xfrm>
            <a:off x="415074" y="343938"/>
            <a:ext cx="9052560" cy="43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sz="2200" kern="0" dirty="0"/>
              <a:t>Market Overview: Metallurgical Coal</a:t>
            </a:r>
            <a:endParaRPr lang="en-US" sz="2200" kern="0" dirty="0" smtClean="0"/>
          </a:p>
        </p:txBody>
      </p:sp>
      <p:sp>
        <p:nvSpPr>
          <p:cNvPr id="5" name="TextBox 4"/>
          <p:cNvSpPr txBox="1"/>
          <p:nvPr/>
        </p:nvSpPr>
        <p:spPr>
          <a:xfrm>
            <a:off x="422276" y="2683855"/>
            <a:ext cx="9367838" cy="1015663"/>
          </a:xfrm>
          <a:prstGeom prst="rect">
            <a:avLst/>
          </a:prstGeom>
          <a:noFill/>
        </p:spPr>
        <p:txBody>
          <a:bodyPr wrap="square" rtlCol="0" anchor="ctr">
            <a:spAutoFit/>
          </a:bodyPr>
          <a:lstStyle/>
          <a:p>
            <a:pPr algn="l"/>
            <a:r>
              <a:rPr lang="en-US" sz="3000" b="1" i="1" dirty="0" smtClean="0">
                <a:solidFill>
                  <a:schemeClr val="accent6"/>
                </a:solidFill>
              </a:rPr>
              <a:t>Canadian coking coal miners are strategically positioned to supply Chinese excess demand…</a:t>
            </a:r>
            <a:endParaRPr lang="en-US" sz="3000" b="1" i="1" dirty="0">
              <a:solidFill>
                <a:schemeClr val="accent6"/>
              </a:solidFill>
            </a:endParaRPr>
          </a:p>
        </p:txBody>
      </p:sp>
    </p:spTree>
    <p:extLst>
      <p:ext uri="{BB962C8B-B14F-4D97-AF65-F5344CB8AC3E}">
        <p14:creationId xmlns:p14="http://schemas.microsoft.com/office/powerpoint/2010/main" val="2931166097"/>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113020" y="1749578"/>
            <a:ext cx="4535424" cy="5062803"/>
          </a:xfrm>
          <a:prstGeom prst="rect">
            <a:avLst/>
          </a:prstGeom>
          <a:solidFill>
            <a:srgbClr val="E8E7E8"/>
          </a:solidFill>
          <a:ln>
            <a:noFill/>
          </a:ln>
        </p:spPr>
        <p:style>
          <a:lnRef idx="2">
            <a:schemeClr val="accent1">
              <a:shade val="50000"/>
            </a:schemeClr>
          </a:lnRef>
          <a:fillRef idx="1">
            <a:schemeClr val="accent1"/>
          </a:fillRef>
          <a:effectRef idx="0">
            <a:schemeClr val="accent1"/>
          </a:effectRef>
          <a:fontRef idx="minor">
            <a:schemeClr val="lt1"/>
          </a:fontRef>
        </p:style>
        <p:txBody>
          <a:bodyPr lIns="101763" tIns="50882" rIns="101763" bIns="50882" anchor="ctr"/>
          <a:lstStyle/>
          <a:p>
            <a:pPr algn="ctr">
              <a:defRPr/>
            </a:pPr>
            <a:endParaRPr lang="en-CA" dirty="0">
              <a:solidFill>
                <a:prstClr val="white"/>
              </a:solidFill>
            </a:endParaRPr>
          </a:p>
        </p:txBody>
      </p:sp>
      <p:sp>
        <p:nvSpPr>
          <p:cNvPr id="15363" name="Rectangle 11"/>
          <p:cNvSpPr txBox="1">
            <a:spLocks noChangeArrowheads="1"/>
          </p:cNvSpPr>
          <p:nvPr>
            <p:custDataLst>
              <p:tags r:id="rId2"/>
            </p:custDataLst>
          </p:nvPr>
        </p:nvSpPr>
        <p:spPr bwMode="gray">
          <a:xfrm>
            <a:off x="5124449" y="1745785"/>
            <a:ext cx="4523993" cy="5066596"/>
          </a:xfrm>
          <a:prstGeom prst="rect">
            <a:avLst/>
          </a:prstGeom>
          <a:solidFill>
            <a:srgbClr val="E8E7E8"/>
          </a:solidFill>
          <a:ln>
            <a:noFill/>
          </a:ln>
          <a:extLst/>
        </p:spPr>
        <p:txBody>
          <a:bodyPr lIns="0" tIns="0" rIns="0" bIns="0"/>
          <a:lstStyle>
            <a:lvl1pPr marL="231775" indent="-231775" defTabSz="892175" eaLnBrk="0" hangingPunct="0">
              <a:defRPr sz="2400">
                <a:solidFill>
                  <a:schemeClr val="tx1"/>
                </a:solidFill>
                <a:latin typeface="Arial" charset="0"/>
                <a:ea typeface="ＭＳ Ｐゴシック" pitchFamily="34" charset="-128"/>
              </a:defRPr>
            </a:lvl1pPr>
            <a:lvl2pPr marL="342900" indent="-109538" defTabSz="892175" eaLnBrk="0" hangingPunct="0">
              <a:defRPr sz="2400">
                <a:solidFill>
                  <a:schemeClr val="tx1"/>
                </a:solidFill>
                <a:latin typeface="Arial" charset="0"/>
                <a:ea typeface="ＭＳ Ｐゴシック" pitchFamily="34" charset="-128"/>
              </a:defRPr>
            </a:lvl2pPr>
            <a:lvl3pPr marL="1143000" indent="-228600" defTabSz="892175" eaLnBrk="0" hangingPunct="0">
              <a:defRPr sz="2400">
                <a:solidFill>
                  <a:schemeClr val="tx1"/>
                </a:solidFill>
                <a:latin typeface="Arial" charset="0"/>
                <a:ea typeface="ＭＳ Ｐゴシック" pitchFamily="34" charset="-128"/>
              </a:defRPr>
            </a:lvl3pPr>
            <a:lvl4pPr marL="1600200" indent="-228600" defTabSz="892175" eaLnBrk="0" hangingPunct="0">
              <a:defRPr sz="2400">
                <a:solidFill>
                  <a:schemeClr val="tx1"/>
                </a:solidFill>
                <a:latin typeface="Arial" charset="0"/>
                <a:ea typeface="ＭＳ Ｐゴシック" pitchFamily="34" charset="-128"/>
              </a:defRPr>
            </a:lvl4pPr>
            <a:lvl5pPr marL="2057400" indent="-228600" defTabSz="892175" eaLnBrk="0" hangingPunct="0">
              <a:defRPr sz="2400">
                <a:solidFill>
                  <a:schemeClr val="tx1"/>
                </a:solidFill>
                <a:latin typeface="Arial" charset="0"/>
                <a:ea typeface="ＭＳ Ｐゴシック" pitchFamily="34" charset="-128"/>
              </a:defRPr>
            </a:lvl5pPr>
            <a:lvl6pPr marL="25146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9pPr>
          </a:lstStyle>
          <a:p>
            <a:pPr marL="341313" indent="-230188" algn="l" eaLnBrk="1" hangingPunct="1">
              <a:spcBef>
                <a:spcPct val="75000"/>
              </a:spcBef>
              <a:buClr>
                <a:srgbClr val="424242"/>
              </a:buClr>
              <a:buSzPct val="100000"/>
              <a:buFont typeface="Arial" pitchFamily="34" charset="0"/>
              <a:buChar char="●"/>
            </a:pPr>
            <a:r>
              <a:rPr lang="en-US" sz="1300" dirty="0"/>
              <a:t>Western Canada </a:t>
            </a:r>
            <a:r>
              <a:rPr lang="en-US" sz="1300" dirty="0" smtClean="0"/>
              <a:t>has </a:t>
            </a:r>
            <a:r>
              <a:rPr lang="en-US" sz="1300" dirty="0"/>
              <a:t>vast coal resources </a:t>
            </a:r>
            <a:r>
              <a:rPr lang="en-US" sz="1300" dirty="0" smtClean="0"/>
              <a:t>including </a:t>
            </a:r>
            <a:r>
              <a:rPr lang="en-US" sz="1300" dirty="0"/>
              <a:t>some of the world’s highest quality </a:t>
            </a:r>
            <a:r>
              <a:rPr lang="en-US" sz="1300" dirty="0" smtClean="0"/>
              <a:t>metallurgical coals</a:t>
            </a:r>
            <a:endParaRPr lang="en-US" sz="1300" dirty="0"/>
          </a:p>
          <a:p>
            <a:pPr marL="573088" lvl="1" indent="-231775" algn="l" eaLnBrk="1" hangingPunct="1">
              <a:spcBef>
                <a:spcPct val="25000"/>
              </a:spcBef>
              <a:buClr>
                <a:srgbClr val="A9B3C1"/>
              </a:buClr>
              <a:buSzPct val="70000"/>
              <a:buFont typeface="Arial" pitchFamily="34" charset="0"/>
              <a:buChar char="■"/>
            </a:pPr>
            <a:r>
              <a:rPr lang="en-US" sz="1300" dirty="0" smtClean="0"/>
              <a:t>~21 </a:t>
            </a:r>
            <a:r>
              <a:rPr lang="en-CA" sz="1300" dirty="0" smtClean="0"/>
              <a:t>Mt </a:t>
            </a:r>
            <a:r>
              <a:rPr lang="en-US" sz="1300" dirty="0" smtClean="0"/>
              <a:t>of met </a:t>
            </a:r>
            <a:r>
              <a:rPr lang="en-US" sz="1300" dirty="0"/>
              <a:t>coal exports in </a:t>
            </a:r>
            <a:r>
              <a:rPr lang="en-US" sz="1300" dirty="0" smtClean="0"/>
              <a:t>2012</a:t>
            </a:r>
          </a:p>
          <a:p>
            <a:pPr marL="573088" lvl="1" indent="-231775" algn="l" eaLnBrk="1" hangingPunct="1">
              <a:spcBef>
                <a:spcPct val="25000"/>
              </a:spcBef>
              <a:buClr>
                <a:srgbClr val="A9B3C1"/>
              </a:buClr>
              <a:buSzPct val="70000"/>
              <a:buFont typeface="Arial" pitchFamily="34" charset="0"/>
              <a:buChar char="■"/>
            </a:pPr>
            <a:r>
              <a:rPr lang="en-US" sz="1300" dirty="0" smtClean="0"/>
              <a:t>~26 Mt of met coal exports in </a:t>
            </a:r>
            <a:r>
              <a:rPr lang="en-US" sz="1300" dirty="0"/>
              <a:t>2015</a:t>
            </a:r>
          </a:p>
          <a:p>
            <a:pPr marL="341313" indent="-230188" algn="l" eaLnBrk="1" hangingPunct="1">
              <a:spcBef>
                <a:spcPct val="75000"/>
              </a:spcBef>
              <a:buClr>
                <a:srgbClr val="424242"/>
              </a:buClr>
              <a:buSzPct val="100000"/>
              <a:buFont typeface="Arial" pitchFamily="34" charset="0"/>
              <a:buChar char="●"/>
            </a:pPr>
            <a:r>
              <a:rPr lang="en-US" sz="1300" dirty="0"/>
              <a:t>The region enjoys access to low-cost power, high-quality road and rail networks and major deep water seaports </a:t>
            </a:r>
          </a:p>
          <a:p>
            <a:pPr marL="341313" indent="-230188" algn="l" eaLnBrk="1" hangingPunct="1">
              <a:spcBef>
                <a:spcPct val="75000"/>
              </a:spcBef>
              <a:buClr>
                <a:srgbClr val="424242"/>
              </a:buClr>
              <a:buSzPct val="100000"/>
              <a:buFont typeface="Arial" pitchFamily="34" charset="0"/>
              <a:buChar char="●"/>
            </a:pPr>
            <a:r>
              <a:rPr lang="en-US" sz="1300" dirty="0"/>
              <a:t>British Columbian ports provide the closest port of entry on the west coast of North America to Asia</a:t>
            </a:r>
          </a:p>
          <a:p>
            <a:pPr marL="341313" indent="-230188" algn="l" eaLnBrk="1" hangingPunct="1">
              <a:spcBef>
                <a:spcPct val="75000"/>
              </a:spcBef>
              <a:buClr>
                <a:srgbClr val="424242"/>
              </a:buClr>
              <a:buSzPct val="100000"/>
              <a:buFont typeface="Arial" pitchFamily="34" charset="0"/>
              <a:buChar char="●"/>
            </a:pPr>
            <a:r>
              <a:rPr lang="en-US" sz="1300" dirty="0" smtClean="0"/>
              <a:t>Western Canada has seen significant M&amp;A activities in the met coal market.</a:t>
            </a:r>
          </a:p>
          <a:p>
            <a:pPr marL="573088" lvl="1" indent="-231775" algn="l" eaLnBrk="1" hangingPunct="1">
              <a:spcBef>
                <a:spcPct val="25000"/>
              </a:spcBef>
              <a:buClr>
                <a:srgbClr val="A9B3C1"/>
              </a:buClr>
              <a:buSzPct val="70000"/>
              <a:buFont typeface="Arial" pitchFamily="34" charset="0"/>
              <a:buChar char="■"/>
            </a:pPr>
            <a:r>
              <a:rPr lang="en-US" sz="1300" dirty="0"/>
              <a:t>Walter Energy </a:t>
            </a:r>
            <a:r>
              <a:rPr lang="en-US" sz="1300" dirty="0" smtClean="0"/>
              <a:t>acquires Western Coal - $3.3bn</a:t>
            </a:r>
          </a:p>
          <a:p>
            <a:pPr marL="573088" lvl="1" indent="-231775" algn="l" eaLnBrk="1" hangingPunct="1">
              <a:spcBef>
                <a:spcPct val="25000"/>
              </a:spcBef>
              <a:buClr>
                <a:srgbClr val="A9B3C1"/>
              </a:buClr>
              <a:buSzPct val="70000"/>
              <a:buFont typeface="Arial" pitchFamily="34" charset="0"/>
              <a:buChar char="■"/>
            </a:pPr>
            <a:r>
              <a:rPr lang="en-US" sz="1300" dirty="0" smtClean="0"/>
              <a:t>Anglo </a:t>
            </a:r>
            <a:r>
              <a:rPr lang="en-US" sz="1300" dirty="0"/>
              <a:t>American </a:t>
            </a:r>
            <a:r>
              <a:rPr lang="en-US" sz="1300" dirty="0" smtClean="0"/>
              <a:t>acquires 25% of Peace River Coal held by NEMI and Hillsborough - $166mm ($400m+)</a:t>
            </a:r>
          </a:p>
          <a:p>
            <a:pPr marL="573088" lvl="1" indent="-231775" algn="l" eaLnBrk="1" hangingPunct="1">
              <a:spcBef>
                <a:spcPct val="25000"/>
              </a:spcBef>
              <a:buClr>
                <a:srgbClr val="A9B3C1"/>
              </a:buClr>
              <a:buSzPct val="70000"/>
              <a:buFont typeface="Arial" pitchFamily="34" charset="0"/>
              <a:buChar char="■"/>
            </a:pPr>
            <a:r>
              <a:rPr lang="en-US" sz="1300" dirty="0" smtClean="0"/>
              <a:t>Xstrata</a:t>
            </a:r>
            <a:r>
              <a:rPr lang="en-US" sz="1300" baseline="30000" dirty="0" smtClean="0"/>
              <a:t>(1)</a:t>
            </a:r>
            <a:r>
              <a:rPr lang="en-US" sz="1300" dirty="0" smtClean="0"/>
              <a:t> acquires First Coal and Lossan - $193mm</a:t>
            </a:r>
          </a:p>
          <a:p>
            <a:pPr marL="573088" lvl="1" indent="-231775" algn="l" eaLnBrk="1" hangingPunct="1">
              <a:spcBef>
                <a:spcPct val="25000"/>
              </a:spcBef>
              <a:buClr>
                <a:srgbClr val="A9B3C1"/>
              </a:buClr>
              <a:buSzPct val="70000"/>
              <a:buFont typeface="Arial" pitchFamily="34" charset="0"/>
              <a:buChar char="■"/>
            </a:pPr>
            <a:r>
              <a:rPr lang="en-US" sz="1300" dirty="0" smtClean="0"/>
              <a:t>Winsway and Marubeni jointly acquire Grande Cache Coal -$1bn</a:t>
            </a:r>
          </a:p>
          <a:p>
            <a:pPr marL="573088" lvl="1" indent="-231775" algn="l" eaLnBrk="1" hangingPunct="1">
              <a:spcBef>
                <a:spcPct val="25000"/>
              </a:spcBef>
              <a:buClr>
                <a:srgbClr val="A9B3C1"/>
              </a:buClr>
              <a:buSzPct val="70000"/>
              <a:buFont typeface="Arial" pitchFamily="34" charset="0"/>
              <a:buChar char="■"/>
            </a:pPr>
            <a:r>
              <a:rPr lang="en-US" sz="1300" dirty="0" smtClean="0"/>
              <a:t>Xstrata</a:t>
            </a:r>
            <a:r>
              <a:rPr lang="en-US" sz="1300" baseline="30000" dirty="0" smtClean="0"/>
              <a:t>(1)</a:t>
            </a:r>
            <a:r>
              <a:rPr lang="en-US" sz="1300" dirty="0" smtClean="0"/>
              <a:t> acquires Sukunka asset from Talisman Energy - $500mm</a:t>
            </a:r>
          </a:p>
          <a:p>
            <a:pPr marL="573088" lvl="1" indent="-231775" algn="l" eaLnBrk="1" hangingPunct="1">
              <a:spcBef>
                <a:spcPct val="25000"/>
              </a:spcBef>
              <a:buClr>
                <a:srgbClr val="A9B3C1"/>
              </a:buClr>
              <a:buSzPct val="70000"/>
              <a:buFont typeface="Arial" pitchFamily="34" charset="0"/>
              <a:buChar char="■"/>
            </a:pPr>
            <a:r>
              <a:rPr lang="en-US" sz="1300" dirty="0" smtClean="0"/>
              <a:t>JX Nippon acquires 25% in Xstrata</a:t>
            </a:r>
            <a:r>
              <a:rPr lang="en-US" sz="1300" baseline="30000" dirty="0" smtClean="0"/>
              <a:t>(1)</a:t>
            </a:r>
            <a:r>
              <a:rPr lang="en-US" sz="1300" dirty="0" smtClean="0"/>
              <a:t> Coal BC JV - $435mm</a:t>
            </a:r>
            <a:endParaRPr lang="en-US" sz="1300" dirty="0"/>
          </a:p>
        </p:txBody>
      </p:sp>
      <p:sp>
        <p:nvSpPr>
          <p:cNvPr id="14341" name="Text Box 7"/>
          <p:cNvSpPr txBox="1">
            <a:spLocks noChangeArrowheads="1"/>
          </p:cNvSpPr>
          <p:nvPr>
            <p:custDataLst>
              <p:tags r:id="rId3"/>
            </p:custDataLst>
          </p:nvPr>
        </p:nvSpPr>
        <p:spPr bwMode="gray">
          <a:xfrm>
            <a:off x="419100" y="1371712"/>
            <a:ext cx="4526280" cy="347472"/>
          </a:xfrm>
          <a:prstGeom prst="rect">
            <a:avLst/>
          </a:prstGeom>
          <a:solidFill>
            <a:srgbClr val="424242"/>
          </a:solidFill>
          <a:ln w="12700">
            <a:noFill/>
            <a:miter lim="800000"/>
            <a:headEnd/>
            <a:tailEnd/>
          </a:ln>
        </p:spPr>
        <p:txBody>
          <a:bodyPr lIns="100114" tIns="52057" rIns="100114" bIns="52057" anchor="ctr"/>
          <a:lstStyle>
            <a:defPPr>
              <a:defRPr lang="en-US"/>
            </a:defPPr>
            <a:lvl1pPr algn="ctr" eaLnBrk="1" hangingPunct="1">
              <a:spcBef>
                <a:spcPct val="50000"/>
              </a:spcBef>
              <a:defRPr sz="1200" b="1">
                <a:solidFill>
                  <a:schemeClr val="bg1"/>
                </a:solidFill>
                <a:ea typeface="LF_Kai" pitchFamily="2" charset="-122"/>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sz="1300" dirty="0" smtClean="0">
                <a:solidFill>
                  <a:prstClr val="white"/>
                </a:solidFill>
              </a:rPr>
              <a:t>Canadian Met Coal Supply by Project</a:t>
            </a:r>
            <a:endParaRPr lang="en-US" sz="1300" dirty="0">
              <a:solidFill>
                <a:prstClr val="white"/>
              </a:solidFill>
            </a:endParaRPr>
          </a:p>
        </p:txBody>
      </p:sp>
      <p:cxnSp>
        <p:nvCxnSpPr>
          <p:cNvPr id="118" name="Straight Connector 117"/>
          <p:cNvCxnSpPr/>
          <p:nvPr/>
        </p:nvCxnSpPr>
        <p:spPr bwMode="auto">
          <a:xfrm>
            <a:off x="425399" y="6816793"/>
            <a:ext cx="449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78" name="TextBox 118"/>
          <p:cNvSpPr txBox="1">
            <a:spLocks noChangeArrowheads="1"/>
          </p:cNvSpPr>
          <p:nvPr/>
        </p:nvSpPr>
        <p:spPr bwMode="auto">
          <a:xfrm>
            <a:off x="345122" y="6819166"/>
            <a:ext cx="4496486"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l" eaLnBrk="1" hangingPunct="1"/>
            <a:r>
              <a:rPr lang="en-CA" sz="700" dirty="0"/>
              <a:t>Source: AME, BC Ministry of Energy, Mines and Petroleum </a:t>
            </a:r>
            <a:r>
              <a:rPr lang="en-CA" sz="700" dirty="0" smtClean="0"/>
              <a:t>Resources</a:t>
            </a:r>
            <a:endParaRPr lang="en-CA" sz="700" dirty="0"/>
          </a:p>
          <a:p>
            <a:pPr algn="l" eaLnBrk="1" hangingPunct="1"/>
            <a:r>
              <a:rPr lang="en-CA" sz="700" dirty="0"/>
              <a:t>Note: Shipping Days calculated at vessel speed of 15 knots</a:t>
            </a:r>
          </a:p>
        </p:txBody>
      </p:sp>
      <p:cxnSp>
        <p:nvCxnSpPr>
          <p:cNvPr id="120" name="Straight Connector 119"/>
          <p:cNvCxnSpPr/>
          <p:nvPr/>
        </p:nvCxnSpPr>
        <p:spPr bwMode="auto">
          <a:xfrm>
            <a:off x="425399" y="7104078"/>
            <a:ext cx="449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146"/>
          <p:cNvSpPr>
            <a:spLocks noGrp="1" noChangeArrowheads="1"/>
          </p:cNvSpPr>
          <p:nvPr>
            <p:ph type="title"/>
          </p:nvPr>
        </p:nvSpPr>
        <p:spPr>
          <a:xfrm>
            <a:off x="419100" y="712498"/>
            <a:ext cx="9052560" cy="461950"/>
          </a:xfrm>
        </p:spPr>
        <p:txBody>
          <a:bodyPr anchor="b"/>
          <a:lstStyle/>
          <a:p>
            <a:pPr fontAlgn="auto">
              <a:spcAft>
                <a:spcPts val="0"/>
              </a:spcAft>
              <a:defRPr/>
            </a:pPr>
            <a:r>
              <a:rPr lang="en-US" sz="1500" dirty="0" smtClean="0"/>
              <a:t>Western Canadian Coal Miners are Poised to Supply Asian Markets</a:t>
            </a:r>
          </a:p>
        </p:txBody>
      </p:sp>
      <p:sp>
        <p:nvSpPr>
          <p:cNvPr id="14342" name="Text Box 7"/>
          <p:cNvSpPr txBox="1">
            <a:spLocks noChangeArrowheads="1"/>
          </p:cNvSpPr>
          <p:nvPr>
            <p:custDataLst>
              <p:tags r:id="rId4"/>
            </p:custDataLst>
          </p:nvPr>
        </p:nvSpPr>
        <p:spPr bwMode="gray">
          <a:xfrm>
            <a:off x="419100" y="4156795"/>
            <a:ext cx="4526280" cy="341842"/>
          </a:xfrm>
          <a:prstGeom prst="rect">
            <a:avLst/>
          </a:prstGeom>
          <a:solidFill>
            <a:srgbClr val="424242"/>
          </a:solidFill>
          <a:ln w="12700">
            <a:noFill/>
            <a:miter lim="800000"/>
            <a:headEnd/>
            <a:tailEnd/>
          </a:ln>
        </p:spPr>
        <p:txBody>
          <a:bodyPr lIns="100114" tIns="52057" rIns="100114" bIns="52057" anchor="ctr"/>
          <a:lstStyle>
            <a:defPPr>
              <a:defRPr lang="en-US"/>
            </a:defPPr>
            <a:lvl1pPr algn="ctr" eaLnBrk="1" hangingPunct="1">
              <a:spcBef>
                <a:spcPct val="50000"/>
              </a:spcBef>
              <a:defRPr sz="1200" b="1">
                <a:solidFill>
                  <a:schemeClr val="bg1"/>
                </a:solidFill>
                <a:ea typeface="LF_Kai" pitchFamily="2" charset="-122"/>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sz="1300" dirty="0" smtClean="0">
                <a:solidFill>
                  <a:prstClr val="white"/>
                </a:solidFill>
              </a:rPr>
              <a:t>Access to East Asian Markets</a:t>
            </a:r>
            <a:endParaRPr lang="en-US" sz="1300" dirty="0">
              <a:solidFill>
                <a:prstClr val="white"/>
              </a:solidFill>
            </a:endParaRPr>
          </a:p>
        </p:txBody>
      </p:sp>
      <p:sp>
        <p:nvSpPr>
          <p:cNvPr id="25" name="TextBox 24"/>
          <p:cNvSpPr txBox="1"/>
          <p:nvPr/>
        </p:nvSpPr>
        <p:spPr>
          <a:xfrm>
            <a:off x="5122545" y="1378256"/>
            <a:ext cx="4535424" cy="347472"/>
          </a:xfrm>
          <a:prstGeom prst="rect">
            <a:avLst/>
          </a:prstGeom>
          <a:solidFill>
            <a:srgbClr val="424242"/>
          </a:solidFill>
        </p:spPr>
        <p:txBody>
          <a:bodyPr wrap="square" lIns="91318" tIns="45657" rIns="91318" bIns="45657" rtlCol="0" anchor="ctr">
            <a:spAutoFit/>
          </a:bodyPr>
          <a:lstStyle/>
          <a:p>
            <a:pPr algn="ctr"/>
            <a:r>
              <a:rPr lang="en-CA" sz="1300" b="1" dirty="0">
                <a:solidFill>
                  <a:prstClr val="white"/>
                </a:solidFill>
              </a:rPr>
              <a:t>Western Canadian Coal </a:t>
            </a:r>
            <a:r>
              <a:rPr lang="en-CA" sz="1300" b="1" dirty="0" smtClean="0">
                <a:solidFill>
                  <a:prstClr val="white"/>
                </a:solidFill>
              </a:rPr>
              <a:t>Overview</a:t>
            </a:r>
            <a:endParaRPr lang="en-CA" sz="1300" b="1" dirty="0">
              <a:solidFill>
                <a:prstClr val="white"/>
              </a:solidFill>
            </a:endParaRPr>
          </a:p>
        </p:txBody>
      </p:sp>
      <p:grpSp>
        <p:nvGrpSpPr>
          <p:cNvPr id="30" name="Group 29"/>
          <p:cNvGrpSpPr/>
          <p:nvPr/>
        </p:nvGrpSpPr>
        <p:grpSpPr>
          <a:xfrm>
            <a:off x="367990" y="4507190"/>
            <a:ext cx="4577396" cy="2221289"/>
            <a:chOff x="5093210" y="4310504"/>
            <a:chExt cx="4498465" cy="2251445"/>
          </a:xfrm>
        </p:grpSpPr>
        <p:pic>
          <p:nvPicPr>
            <p:cNvPr id="31" name="Picture 2" descr="\\nbnotoib1.nesbittburns.ca\icbuserdata2$\samegah\home\Pages 17 - BC Coal Resources - overview incl  Logistics Feb 2010 - No Text.em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4" t="2628" r="9433" b="911"/>
            <a:stretch/>
          </p:blipFill>
          <p:spPr bwMode="auto">
            <a:xfrm>
              <a:off x="5126038" y="4310504"/>
              <a:ext cx="4465637" cy="218872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2" name="Arc 31"/>
            <p:cNvSpPr/>
            <p:nvPr/>
          </p:nvSpPr>
          <p:spPr bwMode="auto">
            <a:xfrm>
              <a:off x="6343177" y="4778053"/>
              <a:ext cx="2547376" cy="1186960"/>
            </a:xfrm>
            <a:prstGeom prst="arc">
              <a:avLst>
                <a:gd name="adj1" fmla="val 13471833"/>
                <a:gd name="adj2" fmla="val 20828612"/>
              </a:avLst>
            </a:prstGeom>
            <a:noFill/>
            <a:ln w="38100" cap="flat" cmpd="sng" algn="ctr">
              <a:solidFill>
                <a:srgbClr val="003369"/>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dirty="0">
                <a:solidFill>
                  <a:prstClr val="black"/>
                </a:solidFill>
              </a:endParaRPr>
            </a:p>
          </p:txBody>
        </p:sp>
        <p:sp>
          <p:nvSpPr>
            <p:cNvPr id="33" name="Arc 32"/>
            <p:cNvSpPr/>
            <p:nvPr/>
          </p:nvSpPr>
          <p:spPr bwMode="auto">
            <a:xfrm rot="21442118">
              <a:off x="6200781" y="5067388"/>
              <a:ext cx="2971704" cy="1078011"/>
            </a:xfrm>
            <a:prstGeom prst="arc">
              <a:avLst>
                <a:gd name="adj1" fmla="val 13077512"/>
                <a:gd name="adj2" fmla="val 20828612"/>
              </a:avLst>
            </a:prstGeom>
            <a:noFill/>
            <a:ln w="38100" cap="flat" cmpd="sng" algn="ctr">
              <a:solidFill>
                <a:srgbClr val="B2C78C"/>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dirty="0">
                <a:solidFill>
                  <a:prstClr val="black"/>
                </a:solidFill>
              </a:endParaRPr>
            </a:p>
          </p:txBody>
        </p:sp>
        <p:sp>
          <p:nvSpPr>
            <p:cNvPr id="34" name="Oval 33"/>
            <p:cNvSpPr>
              <a:spLocks noChangeAspect="1"/>
            </p:cNvSpPr>
            <p:nvPr/>
          </p:nvSpPr>
          <p:spPr bwMode="auto">
            <a:xfrm>
              <a:off x="8733605" y="5094096"/>
              <a:ext cx="59505" cy="59505"/>
            </a:xfrm>
            <a:prstGeom prst="ellipse">
              <a:avLst/>
            </a:prstGeom>
            <a:solidFill>
              <a:srgbClr val="00336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dirty="0">
                <a:solidFill>
                  <a:prstClr val="black"/>
                </a:solidFill>
              </a:endParaRPr>
            </a:p>
          </p:txBody>
        </p:sp>
        <p:sp>
          <p:nvSpPr>
            <p:cNvPr id="35" name="Oval 34"/>
            <p:cNvSpPr>
              <a:spLocks noChangeAspect="1"/>
            </p:cNvSpPr>
            <p:nvPr/>
          </p:nvSpPr>
          <p:spPr bwMode="auto">
            <a:xfrm>
              <a:off x="8908458" y="5245369"/>
              <a:ext cx="59505" cy="59505"/>
            </a:xfrm>
            <a:prstGeom prst="ellipse">
              <a:avLst/>
            </a:prstGeom>
            <a:solidFill>
              <a:srgbClr val="B2C78C"/>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dirty="0">
                <a:solidFill>
                  <a:prstClr val="black"/>
                </a:solidFill>
              </a:endParaRPr>
            </a:p>
          </p:txBody>
        </p:sp>
        <p:sp>
          <p:nvSpPr>
            <p:cNvPr id="36" name="Oval 35"/>
            <p:cNvSpPr>
              <a:spLocks noChangeAspect="1"/>
            </p:cNvSpPr>
            <p:nvPr/>
          </p:nvSpPr>
          <p:spPr bwMode="auto">
            <a:xfrm>
              <a:off x="5354223" y="6063497"/>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dirty="0">
                <a:solidFill>
                  <a:prstClr val="black"/>
                </a:solidFill>
              </a:endParaRPr>
            </a:p>
          </p:txBody>
        </p:sp>
        <p:sp>
          <p:nvSpPr>
            <p:cNvPr id="37" name="Oval 36"/>
            <p:cNvSpPr>
              <a:spLocks noChangeAspect="1"/>
            </p:cNvSpPr>
            <p:nvPr/>
          </p:nvSpPr>
          <p:spPr bwMode="auto">
            <a:xfrm>
              <a:off x="5499726" y="6203982"/>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dirty="0">
                <a:solidFill>
                  <a:prstClr val="black"/>
                </a:solidFill>
              </a:endParaRPr>
            </a:p>
          </p:txBody>
        </p:sp>
        <p:sp>
          <p:nvSpPr>
            <p:cNvPr id="38" name="Oval 37"/>
            <p:cNvSpPr>
              <a:spLocks noChangeAspect="1"/>
            </p:cNvSpPr>
            <p:nvPr/>
          </p:nvSpPr>
          <p:spPr bwMode="auto">
            <a:xfrm>
              <a:off x="5754356" y="5950607"/>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dirty="0">
                <a:solidFill>
                  <a:prstClr val="black"/>
                </a:solidFill>
              </a:endParaRPr>
            </a:p>
          </p:txBody>
        </p:sp>
        <p:sp>
          <p:nvSpPr>
            <p:cNvPr id="39" name="Oval 38"/>
            <p:cNvSpPr>
              <a:spLocks noChangeAspect="1"/>
            </p:cNvSpPr>
            <p:nvPr/>
          </p:nvSpPr>
          <p:spPr bwMode="auto">
            <a:xfrm>
              <a:off x="6317971" y="5927193"/>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dirty="0">
                <a:solidFill>
                  <a:prstClr val="black"/>
                </a:solidFill>
              </a:endParaRPr>
            </a:p>
          </p:txBody>
        </p:sp>
        <p:sp>
          <p:nvSpPr>
            <p:cNvPr id="40" name="Oval 39"/>
            <p:cNvSpPr>
              <a:spLocks noChangeAspect="1"/>
            </p:cNvSpPr>
            <p:nvPr/>
          </p:nvSpPr>
          <p:spPr bwMode="auto">
            <a:xfrm>
              <a:off x="6363127" y="5948934"/>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dirty="0">
                <a:solidFill>
                  <a:prstClr val="black"/>
                </a:solidFill>
              </a:endParaRPr>
            </a:p>
          </p:txBody>
        </p:sp>
        <p:sp>
          <p:nvSpPr>
            <p:cNvPr id="41" name="Oval 40"/>
            <p:cNvSpPr>
              <a:spLocks noChangeAspect="1"/>
            </p:cNvSpPr>
            <p:nvPr/>
          </p:nvSpPr>
          <p:spPr bwMode="auto">
            <a:xfrm>
              <a:off x="6463474" y="5748241"/>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dirty="0">
                <a:solidFill>
                  <a:prstClr val="black"/>
                </a:solidFill>
              </a:endParaRPr>
            </a:p>
          </p:txBody>
        </p:sp>
        <p:sp>
          <p:nvSpPr>
            <p:cNvPr id="42" name="Oval 41"/>
            <p:cNvSpPr>
              <a:spLocks noChangeAspect="1"/>
            </p:cNvSpPr>
            <p:nvPr/>
          </p:nvSpPr>
          <p:spPr bwMode="auto">
            <a:xfrm>
              <a:off x="6419991" y="5545774"/>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dirty="0">
                <a:solidFill>
                  <a:prstClr val="black"/>
                </a:solidFill>
              </a:endParaRPr>
            </a:p>
          </p:txBody>
        </p:sp>
        <p:sp>
          <p:nvSpPr>
            <p:cNvPr id="43" name="Oval 42"/>
            <p:cNvSpPr>
              <a:spLocks noChangeAspect="1"/>
            </p:cNvSpPr>
            <p:nvPr/>
          </p:nvSpPr>
          <p:spPr bwMode="auto">
            <a:xfrm>
              <a:off x="6509048" y="5533297"/>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dirty="0">
                <a:solidFill>
                  <a:prstClr val="black"/>
                </a:solidFill>
              </a:endParaRPr>
            </a:p>
          </p:txBody>
        </p:sp>
        <p:sp>
          <p:nvSpPr>
            <p:cNvPr id="44" name="Oval 43"/>
            <p:cNvSpPr>
              <a:spLocks noChangeAspect="1"/>
            </p:cNvSpPr>
            <p:nvPr/>
          </p:nvSpPr>
          <p:spPr bwMode="auto">
            <a:xfrm>
              <a:off x="6642844" y="5637859"/>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dirty="0">
                <a:solidFill>
                  <a:prstClr val="black"/>
                </a:solidFill>
              </a:endParaRPr>
            </a:p>
          </p:txBody>
        </p:sp>
        <p:sp>
          <p:nvSpPr>
            <p:cNvPr id="45" name="Oval 44"/>
            <p:cNvSpPr>
              <a:spLocks noChangeAspect="1"/>
            </p:cNvSpPr>
            <p:nvPr/>
          </p:nvSpPr>
          <p:spPr bwMode="auto">
            <a:xfrm>
              <a:off x="6769532" y="5656674"/>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dirty="0">
                <a:solidFill>
                  <a:prstClr val="black"/>
                </a:solidFill>
              </a:endParaRPr>
            </a:p>
          </p:txBody>
        </p:sp>
        <p:sp>
          <p:nvSpPr>
            <p:cNvPr id="46" name="Oval 45"/>
            <p:cNvSpPr>
              <a:spLocks noChangeAspect="1"/>
            </p:cNvSpPr>
            <p:nvPr/>
          </p:nvSpPr>
          <p:spPr bwMode="auto">
            <a:xfrm>
              <a:off x="6868624" y="5629078"/>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dirty="0">
                <a:solidFill>
                  <a:prstClr val="black"/>
                </a:solidFill>
              </a:endParaRPr>
            </a:p>
          </p:txBody>
        </p:sp>
        <p:sp>
          <p:nvSpPr>
            <p:cNvPr id="47" name="Rectangle 46"/>
            <p:cNvSpPr/>
            <p:nvPr/>
          </p:nvSpPr>
          <p:spPr>
            <a:xfrm>
              <a:off x="6175045" y="5761383"/>
              <a:ext cx="280415" cy="124782"/>
            </a:xfrm>
            <a:prstGeom prst="rect">
              <a:avLst/>
            </a:prstGeom>
          </p:spPr>
          <p:txBody>
            <a:bodyPr wrap="none" lIns="0" tIns="0" rIns="0" bIns="0" anchor="ctr" anchorCtr="0">
              <a:spAutoFit/>
            </a:bodyPr>
            <a:lstStyle/>
            <a:p>
              <a:pPr algn="l"/>
              <a:r>
                <a:rPr lang="en-CA" sz="800" b="1" dirty="0">
                  <a:solidFill>
                    <a:srgbClr val="5A1800"/>
                  </a:solidFill>
                </a:rPr>
                <a:t>China</a:t>
              </a:r>
            </a:p>
          </p:txBody>
        </p:sp>
        <p:sp>
          <p:nvSpPr>
            <p:cNvPr id="48" name="Oval 47"/>
            <p:cNvSpPr/>
            <p:nvPr/>
          </p:nvSpPr>
          <p:spPr bwMode="auto">
            <a:xfrm>
              <a:off x="6577029" y="4730140"/>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13.8</a:t>
              </a:r>
            </a:p>
          </p:txBody>
        </p:sp>
        <p:sp>
          <p:nvSpPr>
            <p:cNvPr id="49" name="Oval 48"/>
            <p:cNvSpPr/>
            <p:nvPr/>
          </p:nvSpPr>
          <p:spPr bwMode="auto">
            <a:xfrm>
              <a:off x="6756935" y="4730140"/>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14.4</a:t>
              </a:r>
            </a:p>
          </p:txBody>
        </p:sp>
        <p:sp>
          <p:nvSpPr>
            <p:cNvPr id="50" name="Rectangle 49"/>
            <p:cNvSpPr/>
            <p:nvPr/>
          </p:nvSpPr>
          <p:spPr>
            <a:xfrm>
              <a:off x="6585422" y="4613840"/>
              <a:ext cx="344746" cy="124782"/>
            </a:xfrm>
            <a:prstGeom prst="rect">
              <a:avLst/>
            </a:prstGeom>
          </p:spPr>
          <p:txBody>
            <a:bodyPr wrap="square" lIns="18288" tIns="0" rIns="18288" bIns="0" anchor="ctr" anchorCtr="0">
              <a:spAutoFit/>
            </a:bodyPr>
            <a:lstStyle/>
            <a:p>
              <a:r>
                <a:rPr lang="en-CA" sz="800" b="1" i="1" dirty="0">
                  <a:solidFill>
                    <a:prstClr val="black"/>
                  </a:solidFill>
                </a:rPr>
                <a:t>Dalian</a:t>
              </a:r>
            </a:p>
          </p:txBody>
        </p:sp>
        <p:sp>
          <p:nvSpPr>
            <p:cNvPr id="51" name="Oval 50"/>
            <p:cNvSpPr/>
            <p:nvPr/>
          </p:nvSpPr>
          <p:spPr bwMode="auto">
            <a:xfrm>
              <a:off x="5843152" y="6102132"/>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15.0</a:t>
              </a:r>
            </a:p>
          </p:txBody>
        </p:sp>
        <p:sp>
          <p:nvSpPr>
            <p:cNvPr id="52" name="Oval 51"/>
            <p:cNvSpPr/>
            <p:nvPr/>
          </p:nvSpPr>
          <p:spPr bwMode="auto">
            <a:xfrm>
              <a:off x="6023058" y="6102132"/>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16.3</a:t>
              </a:r>
            </a:p>
          </p:txBody>
        </p:sp>
        <p:sp>
          <p:nvSpPr>
            <p:cNvPr id="53" name="Rectangle 52"/>
            <p:cNvSpPr/>
            <p:nvPr/>
          </p:nvSpPr>
          <p:spPr>
            <a:xfrm>
              <a:off x="5736024" y="5969463"/>
              <a:ext cx="563253" cy="123742"/>
            </a:xfrm>
            <a:prstGeom prst="rect">
              <a:avLst/>
            </a:prstGeom>
          </p:spPr>
          <p:txBody>
            <a:bodyPr wrap="square" lIns="0" tIns="0" rIns="0" bIns="0" anchor="ctr" anchorCtr="0">
              <a:spAutoFit/>
            </a:bodyPr>
            <a:lstStyle/>
            <a:p>
              <a:r>
                <a:rPr lang="en-CA" sz="800" b="1" i="1" dirty="0">
                  <a:solidFill>
                    <a:prstClr val="black"/>
                  </a:solidFill>
                </a:rPr>
                <a:t>Guangzhou</a:t>
              </a:r>
            </a:p>
          </p:txBody>
        </p:sp>
        <p:sp>
          <p:nvSpPr>
            <p:cNvPr id="54" name="Oval 53"/>
            <p:cNvSpPr/>
            <p:nvPr/>
          </p:nvSpPr>
          <p:spPr bwMode="auto">
            <a:xfrm>
              <a:off x="6575120" y="6343658"/>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14.8</a:t>
              </a:r>
            </a:p>
          </p:txBody>
        </p:sp>
        <p:sp>
          <p:nvSpPr>
            <p:cNvPr id="55" name="Oval 54"/>
            <p:cNvSpPr/>
            <p:nvPr/>
          </p:nvSpPr>
          <p:spPr bwMode="auto">
            <a:xfrm>
              <a:off x="6749275" y="6343658"/>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16.0</a:t>
              </a:r>
            </a:p>
          </p:txBody>
        </p:sp>
        <p:sp>
          <p:nvSpPr>
            <p:cNvPr id="56" name="Rectangle 55"/>
            <p:cNvSpPr/>
            <p:nvPr/>
          </p:nvSpPr>
          <p:spPr>
            <a:xfrm>
              <a:off x="6523963" y="6226795"/>
              <a:ext cx="619310" cy="123742"/>
            </a:xfrm>
            <a:prstGeom prst="rect">
              <a:avLst/>
            </a:prstGeom>
          </p:spPr>
          <p:txBody>
            <a:bodyPr wrap="square" lIns="0" tIns="0" rIns="0" bIns="0" anchor="ctr" anchorCtr="0">
              <a:spAutoFit/>
            </a:bodyPr>
            <a:lstStyle/>
            <a:p>
              <a:r>
                <a:rPr lang="en-CA" sz="800" b="1" i="1" dirty="0">
                  <a:solidFill>
                    <a:prstClr val="black"/>
                  </a:solidFill>
                </a:rPr>
                <a:t>Hong Kong</a:t>
              </a:r>
            </a:p>
          </p:txBody>
        </p:sp>
        <p:sp>
          <p:nvSpPr>
            <p:cNvPr id="57" name="Oval 56"/>
            <p:cNvSpPr/>
            <p:nvPr/>
          </p:nvSpPr>
          <p:spPr bwMode="auto">
            <a:xfrm>
              <a:off x="5814360" y="5152700"/>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13.2</a:t>
              </a:r>
            </a:p>
          </p:txBody>
        </p:sp>
        <p:sp>
          <p:nvSpPr>
            <p:cNvPr id="58" name="Oval 57"/>
            <p:cNvSpPr/>
            <p:nvPr/>
          </p:nvSpPr>
          <p:spPr bwMode="auto">
            <a:xfrm>
              <a:off x="5988515" y="5152700"/>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14.2</a:t>
              </a:r>
            </a:p>
          </p:txBody>
        </p:sp>
        <p:sp>
          <p:nvSpPr>
            <p:cNvPr id="59" name="Rectangle 58"/>
            <p:cNvSpPr/>
            <p:nvPr/>
          </p:nvSpPr>
          <p:spPr>
            <a:xfrm>
              <a:off x="5705471" y="5040535"/>
              <a:ext cx="508299" cy="123742"/>
            </a:xfrm>
            <a:prstGeom prst="rect">
              <a:avLst/>
            </a:prstGeom>
          </p:spPr>
          <p:txBody>
            <a:bodyPr wrap="square" lIns="0" tIns="0" rIns="0" bIns="0" anchor="ctr" anchorCtr="0">
              <a:spAutoFit/>
            </a:bodyPr>
            <a:lstStyle/>
            <a:p>
              <a:r>
                <a:rPr lang="en-CA" sz="800" b="1" i="1" dirty="0">
                  <a:solidFill>
                    <a:prstClr val="black"/>
                  </a:solidFill>
                </a:rPr>
                <a:t>Shanghai</a:t>
              </a:r>
            </a:p>
          </p:txBody>
        </p:sp>
        <p:sp>
          <p:nvSpPr>
            <p:cNvPr id="60" name="Oval 59"/>
            <p:cNvSpPr/>
            <p:nvPr/>
          </p:nvSpPr>
          <p:spPr bwMode="auto">
            <a:xfrm>
              <a:off x="5952748" y="4784351"/>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14.2</a:t>
              </a:r>
            </a:p>
          </p:txBody>
        </p:sp>
        <p:sp>
          <p:nvSpPr>
            <p:cNvPr id="61" name="Oval 60"/>
            <p:cNvSpPr/>
            <p:nvPr/>
          </p:nvSpPr>
          <p:spPr bwMode="auto">
            <a:xfrm>
              <a:off x="6126903" y="4784351"/>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14.8</a:t>
              </a:r>
            </a:p>
          </p:txBody>
        </p:sp>
        <p:sp>
          <p:nvSpPr>
            <p:cNvPr id="62" name="Rectangle 61"/>
            <p:cNvSpPr/>
            <p:nvPr/>
          </p:nvSpPr>
          <p:spPr>
            <a:xfrm>
              <a:off x="5987339" y="4668025"/>
              <a:ext cx="326100" cy="124782"/>
            </a:xfrm>
            <a:prstGeom prst="rect">
              <a:avLst/>
            </a:prstGeom>
          </p:spPr>
          <p:txBody>
            <a:bodyPr wrap="none" lIns="0" tIns="0" rIns="0" bIns="0" anchor="ctr" anchorCtr="0">
              <a:spAutoFit/>
            </a:bodyPr>
            <a:lstStyle/>
            <a:p>
              <a:pPr algn="l"/>
              <a:r>
                <a:rPr lang="en-CA" sz="800" b="1" i="1" dirty="0">
                  <a:solidFill>
                    <a:prstClr val="black"/>
                  </a:solidFill>
                </a:rPr>
                <a:t>Tianjin</a:t>
              </a:r>
            </a:p>
          </p:txBody>
        </p:sp>
        <p:sp>
          <p:nvSpPr>
            <p:cNvPr id="63" name="Rectangle 62"/>
            <p:cNvSpPr/>
            <p:nvPr/>
          </p:nvSpPr>
          <p:spPr>
            <a:xfrm>
              <a:off x="6890300" y="5440524"/>
              <a:ext cx="293018" cy="124782"/>
            </a:xfrm>
            <a:prstGeom prst="rect">
              <a:avLst/>
            </a:prstGeom>
          </p:spPr>
          <p:txBody>
            <a:bodyPr wrap="none" lIns="0" tIns="0" rIns="0" bIns="0" anchor="ctr" anchorCtr="0">
              <a:spAutoFit/>
            </a:bodyPr>
            <a:lstStyle/>
            <a:p>
              <a:pPr algn="l"/>
              <a:r>
                <a:rPr lang="en-CA" sz="800" b="1" dirty="0">
                  <a:solidFill>
                    <a:srgbClr val="5A1800"/>
                  </a:solidFill>
                </a:rPr>
                <a:t>Japan</a:t>
              </a:r>
            </a:p>
          </p:txBody>
        </p:sp>
        <p:sp>
          <p:nvSpPr>
            <p:cNvPr id="64" name="Rectangle 63"/>
            <p:cNvSpPr/>
            <p:nvPr/>
          </p:nvSpPr>
          <p:spPr>
            <a:xfrm>
              <a:off x="8664276" y="4761091"/>
              <a:ext cx="488362" cy="249564"/>
            </a:xfrm>
            <a:prstGeom prst="rect">
              <a:avLst/>
            </a:prstGeom>
          </p:spPr>
          <p:txBody>
            <a:bodyPr wrap="none" lIns="0" tIns="0" rIns="0" bIns="0" anchor="ctr" anchorCtr="0">
              <a:spAutoFit/>
            </a:bodyPr>
            <a:lstStyle/>
            <a:p>
              <a:r>
                <a:rPr lang="en-CA" sz="800" b="1" dirty="0">
                  <a:solidFill>
                    <a:srgbClr val="5A1800"/>
                  </a:solidFill>
                </a:rPr>
                <a:t>British</a:t>
              </a:r>
            </a:p>
            <a:p>
              <a:r>
                <a:rPr lang="en-CA" sz="800" b="1" dirty="0">
                  <a:solidFill>
                    <a:srgbClr val="5A1800"/>
                  </a:solidFill>
                </a:rPr>
                <a:t>Columbia </a:t>
              </a:r>
            </a:p>
          </p:txBody>
        </p:sp>
        <p:sp>
          <p:nvSpPr>
            <p:cNvPr id="65" name="Rectangle 64"/>
            <p:cNvSpPr/>
            <p:nvPr/>
          </p:nvSpPr>
          <p:spPr>
            <a:xfrm>
              <a:off x="8988094" y="5222273"/>
              <a:ext cx="518294" cy="124782"/>
            </a:xfrm>
            <a:prstGeom prst="rect">
              <a:avLst/>
            </a:prstGeom>
          </p:spPr>
          <p:txBody>
            <a:bodyPr wrap="none" lIns="0" tIns="0" rIns="0" bIns="0" anchor="ctr" anchorCtr="0">
              <a:spAutoFit/>
            </a:bodyPr>
            <a:lstStyle/>
            <a:p>
              <a:pPr algn="l"/>
              <a:r>
                <a:rPr lang="en-CA" sz="800" b="1" dirty="0">
                  <a:solidFill>
                    <a:srgbClr val="872C12"/>
                  </a:solidFill>
                </a:rPr>
                <a:t>Vancouver</a:t>
              </a:r>
            </a:p>
          </p:txBody>
        </p:sp>
        <p:sp>
          <p:nvSpPr>
            <p:cNvPr id="66" name="Rectangle 65"/>
            <p:cNvSpPr/>
            <p:nvPr/>
          </p:nvSpPr>
          <p:spPr>
            <a:xfrm>
              <a:off x="8810480" y="5041058"/>
              <a:ext cx="663228" cy="124782"/>
            </a:xfrm>
            <a:prstGeom prst="rect">
              <a:avLst/>
            </a:prstGeom>
          </p:spPr>
          <p:txBody>
            <a:bodyPr wrap="none" lIns="0" tIns="0" rIns="0" bIns="0" anchor="ctr" anchorCtr="0">
              <a:spAutoFit/>
            </a:bodyPr>
            <a:lstStyle/>
            <a:p>
              <a:pPr algn="l"/>
              <a:r>
                <a:rPr lang="en-CA" sz="800" b="1" dirty="0">
                  <a:solidFill>
                    <a:srgbClr val="003369"/>
                  </a:solidFill>
                </a:rPr>
                <a:t>Prince Rupert</a:t>
              </a:r>
            </a:p>
          </p:txBody>
        </p:sp>
        <p:sp>
          <p:nvSpPr>
            <p:cNvPr id="67" name="Rectangle 66"/>
            <p:cNvSpPr/>
            <p:nvPr/>
          </p:nvSpPr>
          <p:spPr>
            <a:xfrm>
              <a:off x="5431723" y="5929273"/>
              <a:ext cx="236304" cy="124782"/>
            </a:xfrm>
            <a:prstGeom prst="rect">
              <a:avLst/>
            </a:prstGeom>
          </p:spPr>
          <p:txBody>
            <a:bodyPr wrap="none" lIns="0" tIns="0" rIns="0" bIns="0" anchor="ctr" anchorCtr="0">
              <a:spAutoFit/>
            </a:bodyPr>
            <a:lstStyle/>
            <a:p>
              <a:pPr algn="l"/>
              <a:r>
                <a:rPr lang="en-CA" sz="800" b="1" dirty="0">
                  <a:solidFill>
                    <a:srgbClr val="5A1800"/>
                  </a:solidFill>
                </a:rPr>
                <a:t>India</a:t>
              </a:r>
            </a:p>
          </p:txBody>
        </p:sp>
        <p:sp>
          <p:nvSpPr>
            <p:cNvPr id="68" name="Oval 67"/>
            <p:cNvSpPr/>
            <p:nvPr/>
          </p:nvSpPr>
          <p:spPr bwMode="auto">
            <a:xfrm>
              <a:off x="5093210" y="6244114"/>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25.2</a:t>
              </a:r>
            </a:p>
          </p:txBody>
        </p:sp>
        <p:sp>
          <p:nvSpPr>
            <p:cNvPr id="69" name="Oval 68"/>
            <p:cNvSpPr/>
            <p:nvPr/>
          </p:nvSpPr>
          <p:spPr bwMode="auto">
            <a:xfrm>
              <a:off x="5267365" y="6244114"/>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26.4</a:t>
              </a:r>
            </a:p>
          </p:txBody>
        </p:sp>
        <p:sp>
          <p:nvSpPr>
            <p:cNvPr id="70" name="Rectangle 69"/>
            <p:cNvSpPr/>
            <p:nvPr/>
          </p:nvSpPr>
          <p:spPr>
            <a:xfrm>
              <a:off x="5121335" y="6137825"/>
              <a:ext cx="381238" cy="124782"/>
            </a:xfrm>
            <a:prstGeom prst="rect">
              <a:avLst/>
            </a:prstGeom>
          </p:spPr>
          <p:txBody>
            <a:bodyPr wrap="none" lIns="0" tIns="0" rIns="0" bIns="0" anchor="ctr" anchorCtr="0">
              <a:spAutoFit/>
            </a:bodyPr>
            <a:lstStyle/>
            <a:p>
              <a:pPr algn="l"/>
              <a:r>
                <a:rPr lang="en-CA" sz="800" b="1" i="1" dirty="0">
                  <a:solidFill>
                    <a:prstClr val="black"/>
                  </a:solidFill>
                </a:rPr>
                <a:t>Mumbai</a:t>
              </a:r>
            </a:p>
          </p:txBody>
        </p:sp>
        <p:sp>
          <p:nvSpPr>
            <p:cNvPr id="71" name="Oval 70"/>
            <p:cNvSpPr/>
            <p:nvPr/>
          </p:nvSpPr>
          <p:spPr bwMode="auto">
            <a:xfrm>
              <a:off x="7143274" y="5789940"/>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11.3</a:t>
              </a:r>
            </a:p>
          </p:txBody>
        </p:sp>
        <p:sp>
          <p:nvSpPr>
            <p:cNvPr id="72" name="Oval 71"/>
            <p:cNvSpPr/>
            <p:nvPr/>
          </p:nvSpPr>
          <p:spPr bwMode="auto">
            <a:xfrm>
              <a:off x="7311678" y="5789940"/>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12.6</a:t>
              </a:r>
            </a:p>
          </p:txBody>
        </p:sp>
        <p:sp>
          <p:nvSpPr>
            <p:cNvPr id="73" name="Rectangle 72"/>
            <p:cNvSpPr/>
            <p:nvPr/>
          </p:nvSpPr>
          <p:spPr>
            <a:xfrm>
              <a:off x="7171673" y="5669228"/>
              <a:ext cx="279235" cy="124782"/>
            </a:xfrm>
            <a:prstGeom prst="rect">
              <a:avLst/>
            </a:prstGeom>
          </p:spPr>
          <p:txBody>
            <a:bodyPr wrap="square" lIns="0" tIns="0" rIns="0" bIns="0" anchor="ctr" anchorCtr="0">
              <a:spAutoFit/>
            </a:bodyPr>
            <a:lstStyle/>
            <a:p>
              <a:r>
                <a:rPr lang="en-CA" sz="800" b="1" i="1" dirty="0">
                  <a:solidFill>
                    <a:prstClr val="black"/>
                  </a:solidFill>
                </a:rPr>
                <a:t>Kobe</a:t>
              </a:r>
            </a:p>
          </p:txBody>
        </p:sp>
        <p:sp>
          <p:nvSpPr>
            <p:cNvPr id="74" name="Oval 73"/>
            <p:cNvSpPr/>
            <p:nvPr/>
          </p:nvSpPr>
          <p:spPr bwMode="auto">
            <a:xfrm>
              <a:off x="6527140" y="5220530"/>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10.6</a:t>
              </a:r>
            </a:p>
          </p:txBody>
        </p:sp>
        <p:sp>
          <p:nvSpPr>
            <p:cNvPr id="75" name="Oval 74"/>
            <p:cNvSpPr/>
            <p:nvPr/>
          </p:nvSpPr>
          <p:spPr bwMode="auto">
            <a:xfrm>
              <a:off x="6702274" y="5220530"/>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11.9</a:t>
              </a:r>
            </a:p>
          </p:txBody>
        </p:sp>
        <p:sp>
          <p:nvSpPr>
            <p:cNvPr id="76" name="Rectangle 75"/>
            <p:cNvSpPr/>
            <p:nvPr/>
          </p:nvSpPr>
          <p:spPr>
            <a:xfrm>
              <a:off x="6571852" y="5102851"/>
              <a:ext cx="297744" cy="124782"/>
            </a:xfrm>
            <a:prstGeom prst="rect">
              <a:avLst/>
            </a:prstGeom>
          </p:spPr>
          <p:txBody>
            <a:bodyPr wrap="none" lIns="0" tIns="0" rIns="0" bIns="0" anchor="ctr" anchorCtr="0">
              <a:spAutoFit/>
            </a:bodyPr>
            <a:lstStyle/>
            <a:p>
              <a:pPr algn="l"/>
              <a:r>
                <a:rPr lang="en-CA" sz="800" b="1" i="1" dirty="0">
                  <a:solidFill>
                    <a:prstClr val="black"/>
                  </a:solidFill>
                </a:rPr>
                <a:t>Tokyo</a:t>
              </a:r>
            </a:p>
          </p:txBody>
        </p:sp>
        <p:sp>
          <p:nvSpPr>
            <p:cNvPr id="77" name="Oval 76"/>
            <p:cNvSpPr/>
            <p:nvPr/>
          </p:nvSpPr>
          <p:spPr bwMode="auto">
            <a:xfrm>
              <a:off x="5596464" y="6388213"/>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22.8</a:t>
              </a:r>
            </a:p>
          </p:txBody>
        </p:sp>
        <p:sp>
          <p:nvSpPr>
            <p:cNvPr id="78" name="Oval 77"/>
            <p:cNvSpPr/>
            <p:nvPr/>
          </p:nvSpPr>
          <p:spPr bwMode="auto">
            <a:xfrm>
              <a:off x="5776370" y="6388213"/>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24.0</a:t>
              </a:r>
            </a:p>
          </p:txBody>
        </p:sp>
        <p:sp>
          <p:nvSpPr>
            <p:cNvPr id="79" name="Rectangle 78"/>
            <p:cNvSpPr/>
            <p:nvPr/>
          </p:nvSpPr>
          <p:spPr>
            <a:xfrm>
              <a:off x="5597188" y="6276004"/>
              <a:ext cx="442427" cy="123742"/>
            </a:xfrm>
            <a:prstGeom prst="rect">
              <a:avLst/>
            </a:prstGeom>
          </p:spPr>
          <p:txBody>
            <a:bodyPr wrap="square" lIns="0" tIns="0" rIns="0" bIns="0" anchor="ctr" anchorCtr="0">
              <a:spAutoFit/>
            </a:bodyPr>
            <a:lstStyle/>
            <a:p>
              <a:pPr algn="l"/>
              <a:r>
                <a:rPr lang="en-CA" sz="800" b="1" i="1" dirty="0">
                  <a:solidFill>
                    <a:prstClr val="black"/>
                  </a:solidFill>
                </a:rPr>
                <a:t>Chennai</a:t>
              </a:r>
            </a:p>
          </p:txBody>
        </p:sp>
        <p:sp>
          <p:nvSpPr>
            <p:cNvPr id="80" name="Oval 79"/>
            <p:cNvSpPr/>
            <p:nvPr/>
          </p:nvSpPr>
          <p:spPr bwMode="auto">
            <a:xfrm>
              <a:off x="5301380" y="5446195"/>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23.1</a:t>
              </a:r>
            </a:p>
          </p:txBody>
        </p:sp>
        <p:sp>
          <p:nvSpPr>
            <p:cNvPr id="81" name="Oval 80"/>
            <p:cNvSpPr/>
            <p:nvPr/>
          </p:nvSpPr>
          <p:spPr bwMode="auto">
            <a:xfrm>
              <a:off x="5475535" y="5446195"/>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24.3</a:t>
              </a:r>
            </a:p>
          </p:txBody>
        </p:sp>
        <p:sp>
          <p:nvSpPr>
            <p:cNvPr id="82" name="Rectangle 81"/>
            <p:cNvSpPr/>
            <p:nvPr/>
          </p:nvSpPr>
          <p:spPr>
            <a:xfrm>
              <a:off x="5267366" y="5331300"/>
              <a:ext cx="373864" cy="123742"/>
            </a:xfrm>
            <a:prstGeom prst="rect">
              <a:avLst/>
            </a:prstGeom>
          </p:spPr>
          <p:txBody>
            <a:bodyPr wrap="square" lIns="0" tIns="0" rIns="0" bIns="0" anchor="ctr" anchorCtr="0">
              <a:spAutoFit/>
            </a:bodyPr>
            <a:lstStyle/>
            <a:p>
              <a:pPr algn="l"/>
              <a:r>
                <a:rPr lang="en-CA" sz="800" b="1" i="1" dirty="0">
                  <a:solidFill>
                    <a:prstClr val="black"/>
                  </a:solidFill>
                </a:rPr>
                <a:t>Kolkata</a:t>
              </a:r>
            </a:p>
          </p:txBody>
        </p:sp>
        <p:sp>
          <p:nvSpPr>
            <p:cNvPr id="83" name="Oval 82"/>
            <p:cNvSpPr/>
            <p:nvPr/>
          </p:nvSpPr>
          <p:spPr bwMode="auto">
            <a:xfrm>
              <a:off x="6807346" y="6064724"/>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12.7</a:t>
              </a:r>
            </a:p>
          </p:txBody>
        </p:sp>
        <p:sp>
          <p:nvSpPr>
            <p:cNvPr id="84" name="Oval 83"/>
            <p:cNvSpPr/>
            <p:nvPr/>
          </p:nvSpPr>
          <p:spPr bwMode="auto">
            <a:xfrm>
              <a:off x="6981501" y="6064724"/>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dirty="0">
                  <a:solidFill>
                    <a:prstClr val="white"/>
                  </a:solidFill>
                </a:rPr>
                <a:t>13.0</a:t>
              </a:r>
            </a:p>
          </p:txBody>
        </p:sp>
        <p:sp>
          <p:nvSpPr>
            <p:cNvPr id="85" name="Rectangle 84"/>
            <p:cNvSpPr/>
            <p:nvPr/>
          </p:nvSpPr>
          <p:spPr>
            <a:xfrm>
              <a:off x="6814216" y="5938547"/>
              <a:ext cx="323307" cy="124782"/>
            </a:xfrm>
            <a:prstGeom prst="rect">
              <a:avLst/>
            </a:prstGeom>
          </p:spPr>
          <p:txBody>
            <a:bodyPr wrap="square" lIns="0" tIns="0" rIns="0" bIns="0" anchor="ctr" anchorCtr="0">
              <a:spAutoFit/>
            </a:bodyPr>
            <a:lstStyle/>
            <a:p>
              <a:r>
                <a:rPr lang="en-CA" sz="800" b="1" i="1" dirty="0">
                  <a:solidFill>
                    <a:prstClr val="black"/>
                  </a:solidFill>
                </a:rPr>
                <a:t>Pusan</a:t>
              </a:r>
            </a:p>
          </p:txBody>
        </p:sp>
        <p:sp>
          <p:nvSpPr>
            <p:cNvPr id="86" name="Rectangle 85"/>
            <p:cNvSpPr/>
            <p:nvPr/>
          </p:nvSpPr>
          <p:spPr>
            <a:xfrm>
              <a:off x="6577298" y="5527800"/>
              <a:ext cx="286716" cy="124782"/>
            </a:xfrm>
            <a:prstGeom prst="rect">
              <a:avLst/>
            </a:prstGeom>
          </p:spPr>
          <p:txBody>
            <a:bodyPr wrap="none" lIns="0" tIns="0" rIns="0" bIns="0" anchor="ctr" anchorCtr="0">
              <a:spAutoFit/>
            </a:bodyPr>
            <a:lstStyle/>
            <a:p>
              <a:pPr algn="l"/>
              <a:r>
                <a:rPr lang="en-CA" sz="800" b="1" dirty="0">
                  <a:solidFill>
                    <a:srgbClr val="5A1800"/>
                  </a:solidFill>
                </a:rPr>
                <a:t>Korea</a:t>
              </a:r>
            </a:p>
          </p:txBody>
        </p:sp>
        <p:cxnSp>
          <p:nvCxnSpPr>
            <p:cNvPr id="87" name="Elbow Connector 86"/>
            <p:cNvCxnSpPr>
              <a:stCxn id="46" idx="0"/>
              <a:endCxn id="76" idx="3"/>
            </p:cNvCxnSpPr>
            <p:nvPr/>
          </p:nvCxnSpPr>
          <p:spPr bwMode="auto">
            <a:xfrm rot="16200000" flipV="1">
              <a:off x="6648031" y="5386808"/>
              <a:ext cx="463836" cy="20704"/>
            </a:xfrm>
            <a:prstGeom prst="bentConnector2">
              <a:avLst/>
            </a:prstGeom>
            <a:noFill/>
            <a:ln w="9525" cap="flat" cmpd="sng" algn="ctr">
              <a:solidFill>
                <a:schemeClr val="tx2"/>
              </a:solidFill>
              <a:prstDash val="solid"/>
              <a:round/>
              <a:headEnd type="none" w="med" len="med"/>
              <a:tailEnd type="none"/>
            </a:ln>
            <a:effectLst/>
          </p:spPr>
        </p:cxnSp>
        <p:cxnSp>
          <p:nvCxnSpPr>
            <p:cNvPr id="88" name="Elbow Connector 87"/>
            <p:cNvCxnSpPr>
              <a:stCxn id="45" idx="4"/>
              <a:endCxn id="73" idx="1"/>
            </p:cNvCxnSpPr>
            <p:nvPr/>
          </p:nvCxnSpPr>
          <p:spPr bwMode="auto">
            <a:xfrm rot="16200000" flipH="1">
              <a:off x="6965642" y="5525588"/>
              <a:ext cx="31596" cy="380465"/>
            </a:xfrm>
            <a:prstGeom prst="bentConnector2">
              <a:avLst/>
            </a:prstGeom>
            <a:noFill/>
            <a:ln w="9525" cap="flat" cmpd="sng" algn="ctr">
              <a:solidFill>
                <a:schemeClr val="tx2"/>
              </a:solidFill>
              <a:prstDash val="solid"/>
              <a:round/>
              <a:headEnd type="none" w="med" len="med"/>
              <a:tailEnd type="none"/>
            </a:ln>
            <a:effectLst/>
          </p:spPr>
        </p:cxnSp>
        <p:cxnSp>
          <p:nvCxnSpPr>
            <p:cNvPr id="89" name="Elbow Connector 88"/>
            <p:cNvCxnSpPr>
              <a:stCxn id="40" idx="4"/>
              <a:endCxn id="56" idx="1"/>
            </p:cNvCxnSpPr>
            <p:nvPr/>
          </p:nvCxnSpPr>
          <p:spPr bwMode="auto">
            <a:xfrm rot="16200000" flipH="1">
              <a:off x="6306192" y="6070894"/>
              <a:ext cx="296382" cy="139160"/>
            </a:xfrm>
            <a:prstGeom prst="bentConnector2">
              <a:avLst/>
            </a:prstGeom>
            <a:noFill/>
            <a:ln w="9525" cap="flat" cmpd="sng" algn="ctr">
              <a:solidFill>
                <a:schemeClr val="tx2"/>
              </a:solidFill>
              <a:prstDash val="solid"/>
              <a:round/>
              <a:headEnd type="none" w="med" len="med"/>
              <a:tailEnd type="none"/>
            </a:ln>
            <a:effectLst/>
          </p:spPr>
        </p:cxnSp>
        <p:cxnSp>
          <p:nvCxnSpPr>
            <p:cNvPr id="90" name="Elbow Connector 89"/>
            <p:cNvCxnSpPr>
              <a:stCxn id="39" idx="4"/>
              <a:endCxn id="53" idx="3"/>
            </p:cNvCxnSpPr>
            <p:nvPr/>
          </p:nvCxnSpPr>
          <p:spPr bwMode="auto">
            <a:xfrm rot="5400000">
              <a:off x="6289067" y="5980755"/>
              <a:ext cx="60790" cy="40369"/>
            </a:xfrm>
            <a:prstGeom prst="bentConnector2">
              <a:avLst/>
            </a:prstGeom>
            <a:noFill/>
            <a:ln w="9525" cap="flat" cmpd="sng" algn="ctr">
              <a:solidFill>
                <a:schemeClr val="tx2"/>
              </a:solidFill>
              <a:prstDash val="solid"/>
              <a:round/>
              <a:headEnd type="none" w="med" len="med"/>
              <a:tailEnd type="none"/>
            </a:ln>
            <a:effectLst/>
          </p:spPr>
        </p:cxnSp>
        <p:cxnSp>
          <p:nvCxnSpPr>
            <p:cNvPr id="91" name="Elbow Connector 90"/>
            <p:cNvCxnSpPr>
              <a:stCxn id="82" idx="3"/>
              <a:endCxn id="38" idx="0"/>
            </p:cNvCxnSpPr>
            <p:nvPr/>
          </p:nvCxnSpPr>
          <p:spPr bwMode="auto">
            <a:xfrm>
              <a:off x="5641231" y="5393171"/>
              <a:ext cx="134801" cy="557437"/>
            </a:xfrm>
            <a:prstGeom prst="bentConnector2">
              <a:avLst/>
            </a:prstGeom>
            <a:noFill/>
            <a:ln w="9525" cap="flat" cmpd="sng" algn="ctr">
              <a:solidFill>
                <a:schemeClr val="tx2"/>
              </a:solidFill>
              <a:prstDash val="solid"/>
              <a:round/>
              <a:headEnd type="none" w="med" len="med"/>
              <a:tailEnd type="none"/>
            </a:ln>
            <a:effectLst/>
          </p:spPr>
        </p:cxnSp>
        <p:cxnSp>
          <p:nvCxnSpPr>
            <p:cNvPr id="92" name="Elbow Connector 91"/>
            <p:cNvCxnSpPr>
              <a:stCxn id="50" idx="1"/>
              <a:endCxn id="43" idx="0"/>
            </p:cNvCxnSpPr>
            <p:nvPr/>
          </p:nvCxnSpPr>
          <p:spPr bwMode="auto">
            <a:xfrm rot="10800000" flipV="1">
              <a:off x="6530724" y="4676232"/>
              <a:ext cx="54698" cy="857066"/>
            </a:xfrm>
            <a:prstGeom prst="bentConnector2">
              <a:avLst/>
            </a:prstGeom>
            <a:noFill/>
            <a:ln w="9525" cap="flat" cmpd="sng" algn="ctr">
              <a:solidFill>
                <a:schemeClr val="tx2"/>
              </a:solidFill>
              <a:prstDash val="solid"/>
              <a:round/>
              <a:headEnd type="none" w="med" len="med"/>
              <a:tailEnd type="none"/>
            </a:ln>
            <a:effectLst/>
          </p:spPr>
        </p:cxnSp>
        <p:cxnSp>
          <p:nvCxnSpPr>
            <p:cNvPr id="93" name="Elbow Connector 92"/>
            <p:cNvCxnSpPr>
              <a:stCxn id="62" idx="3"/>
              <a:endCxn id="42" idx="0"/>
            </p:cNvCxnSpPr>
            <p:nvPr/>
          </p:nvCxnSpPr>
          <p:spPr bwMode="auto">
            <a:xfrm>
              <a:off x="6313440" y="4730416"/>
              <a:ext cx="128227" cy="815358"/>
            </a:xfrm>
            <a:prstGeom prst="bentConnector2">
              <a:avLst/>
            </a:prstGeom>
            <a:noFill/>
            <a:ln w="9525" cap="flat" cmpd="sng" algn="ctr">
              <a:solidFill>
                <a:schemeClr val="tx2"/>
              </a:solidFill>
              <a:prstDash val="solid"/>
              <a:round/>
              <a:headEnd type="none" w="med" len="med"/>
              <a:tailEnd type="none"/>
            </a:ln>
            <a:effectLst/>
          </p:spPr>
        </p:cxnSp>
        <p:cxnSp>
          <p:nvCxnSpPr>
            <p:cNvPr id="94" name="Elbow Connector 93"/>
            <p:cNvCxnSpPr>
              <a:stCxn id="44" idx="4"/>
              <a:endCxn id="85" idx="1"/>
            </p:cNvCxnSpPr>
            <p:nvPr/>
          </p:nvCxnSpPr>
          <p:spPr bwMode="auto">
            <a:xfrm rot="16200000" flipH="1">
              <a:off x="6579502" y="5766225"/>
              <a:ext cx="319730" cy="149696"/>
            </a:xfrm>
            <a:prstGeom prst="bentConnector2">
              <a:avLst/>
            </a:prstGeom>
            <a:noFill/>
            <a:ln w="9525" cap="flat" cmpd="sng" algn="ctr">
              <a:solidFill>
                <a:schemeClr val="tx2"/>
              </a:solidFill>
              <a:prstDash val="solid"/>
              <a:round/>
              <a:headEnd type="none" w="med" len="med"/>
              <a:tailEnd type="none"/>
            </a:ln>
            <a:effectLst/>
          </p:spPr>
        </p:cxnSp>
        <p:cxnSp>
          <p:nvCxnSpPr>
            <p:cNvPr id="95" name="Elbow Connector 94"/>
            <p:cNvCxnSpPr>
              <a:stCxn id="59" idx="3"/>
              <a:endCxn id="41" idx="2"/>
            </p:cNvCxnSpPr>
            <p:nvPr/>
          </p:nvCxnSpPr>
          <p:spPr bwMode="auto">
            <a:xfrm>
              <a:off x="6213770" y="5102406"/>
              <a:ext cx="249704" cy="667510"/>
            </a:xfrm>
            <a:prstGeom prst="bentConnector3">
              <a:avLst>
                <a:gd name="adj1" fmla="val 50000"/>
              </a:avLst>
            </a:prstGeom>
            <a:noFill/>
            <a:ln w="9525" cap="flat" cmpd="sng" algn="ctr">
              <a:solidFill>
                <a:schemeClr val="tx2"/>
              </a:solidFill>
              <a:prstDash val="solid"/>
              <a:round/>
              <a:headEnd type="none" w="med" len="med"/>
              <a:tailEnd type="none"/>
            </a:ln>
            <a:effectLst/>
          </p:spPr>
        </p:cxnSp>
        <p:sp>
          <p:nvSpPr>
            <p:cNvPr id="96" name="Rectangle 95"/>
            <p:cNvSpPr/>
            <p:nvPr/>
          </p:nvSpPr>
          <p:spPr bwMode="auto">
            <a:xfrm>
              <a:off x="7177724" y="4446944"/>
              <a:ext cx="1188720" cy="244499"/>
            </a:xfrm>
            <a:prstGeom prst="rect">
              <a:avLst/>
            </a:prstGeom>
            <a:noFill/>
            <a:ln w="9525" cap="flat" cmpd="sng" algn="ctr">
              <a:solidFill>
                <a:srgbClr val="333C46"/>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defTabSz="1203140"/>
              <a:r>
                <a:rPr lang="en-CA" sz="700" b="1" i="1" dirty="0">
                  <a:solidFill>
                    <a:srgbClr val="333C46"/>
                  </a:solidFill>
                </a:rPr>
                <a:t>To Shanghai – 4,642 miles</a:t>
              </a:r>
            </a:p>
            <a:p>
              <a:pPr defTabSz="1203140"/>
              <a:r>
                <a:rPr lang="en-CA" sz="700" b="1" i="1" dirty="0">
                  <a:solidFill>
                    <a:srgbClr val="333C46"/>
                  </a:solidFill>
                </a:rPr>
                <a:t>To Tokyo – 3,830 miles </a:t>
              </a:r>
            </a:p>
          </p:txBody>
        </p:sp>
        <p:sp>
          <p:nvSpPr>
            <p:cNvPr id="97" name="Rectangle 96"/>
            <p:cNvSpPr/>
            <p:nvPr/>
          </p:nvSpPr>
          <p:spPr bwMode="auto">
            <a:xfrm>
              <a:off x="7351068" y="5167997"/>
              <a:ext cx="1188720" cy="247552"/>
            </a:xfrm>
            <a:prstGeom prst="rect">
              <a:avLst/>
            </a:prstGeom>
            <a:noFill/>
            <a:ln w="9525" cap="flat" cmpd="sng" algn="ctr">
              <a:solidFill>
                <a:srgbClr val="872C12"/>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defTabSz="1203140"/>
              <a:r>
                <a:rPr lang="en-CA" sz="700" b="1" i="1" dirty="0">
                  <a:solidFill>
                    <a:srgbClr val="872C12"/>
                  </a:solidFill>
                </a:rPr>
                <a:t>To Shanghai – 5,092 miles</a:t>
              </a:r>
            </a:p>
            <a:p>
              <a:pPr defTabSz="1203140"/>
              <a:r>
                <a:rPr lang="en-CA" sz="700" b="1" i="1" dirty="0">
                  <a:solidFill>
                    <a:srgbClr val="872C12"/>
                  </a:solidFill>
                </a:rPr>
                <a:t>To Tokyo – 4,280 miles </a:t>
              </a:r>
            </a:p>
          </p:txBody>
        </p:sp>
        <p:sp>
          <p:nvSpPr>
            <p:cNvPr id="98" name="Rectangle 97"/>
            <p:cNvSpPr/>
            <p:nvPr/>
          </p:nvSpPr>
          <p:spPr bwMode="auto">
            <a:xfrm>
              <a:off x="7758012" y="5529926"/>
              <a:ext cx="1485204" cy="270173"/>
            </a:xfrm>
            <a:prstGeom prst="rect">
              <a:avLst/>
            </a:prstGeom>
            <a:noFill/>
            <a:ln w="9525" cap="flat" cmpd="sng" algn="ctr">
              <a:solidFill>
                <a:srgbClr val="4A5535"/>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defTabSz="1203140"/>
              <a:r>
                <a:rPr lang="en-CA" sz="700" b="1" i="1" dirty="0">
                  <a:solidFill>
                    <a:srgbClr val="4A5535"/>
                  </a:solidFill>
                </a:rPr>
                <a:t>Closer to Japan than Newcastle:</a:t>
              </a:r>
            </a:p>
            <a:p>
              <a:pPr defTabSz="1203140"/>
              <a:r>
                <a:rPr lang="en-CA" sz="700" b="1" i="1" dirty="0">
                  <a:solidFill>
                    <a:srgbClr val="4A5535"/>
                  </a:solidFill>
                </a:rPr>
                <a:t>Newcastle to Tokyo – 4,284 miles</a:t>
              </a:r>
            </a:p>
          </p:txBody>
        </p:sp>
        <p:cxnSp>
          <p:nvCxnSpPr>
            <p:cNvPr id="99" name="Elbow Connector 98"/>
            <p:cNvCxnSpPr>
              <a:stCxn id="98" idx="1"/>
              <a:endCxn id="63" idx="3"/>
            </p:cNvCxnSpPr>
            <p:nvPr/>
          </p:nvCxnSpPr>
          <p:spPr bwMode="auto">
            <a:xfrm rot="10800000">
              <a:off x="7183318" y="5502915"/>
              <a:ext cx="574694" cy="162097"/>
            </a:xfrm>
            <a:prstGeom prst="bentConnector3">
              <a:avLst>
                <a:gd name="adj1" fmla="val 50000"/>
              </a:avLst>
            </a:prstGeom>
            <a:noFill/>
            <a:ln w="9525" cap="flat" cmpd="sng" algn="ctr">
              <a:solidFill>
                <a:srgbClr val="4A5535"/>
              </a:solidFill>
              <a:prstDash val="solid"/>
              <a:round/>
              <a:headEnd type="none" w="med" len="med"/>
              <a:tailEnd type="none"/>
            </a:ln>
            <a:effectLst/>
          </p:spPr>
        </p:cxnSp>
        <p:cxnSp>
          <p:nvCxnSpPr>
            <p:cNvPr id="100" name="Elbow Connector 99"/>
            <p:cNvCxnSpPr>
              <a:stCxn id="70" idx="0"/>
              <a:endCxn id="36" idx="2"/>
            </p:cNvCxnSpPr>
            <p:nvPr/>
          </p:nvCxnSpPr>
          <p:spPr bwMode="auto">
            <a:xfrm rot="5400000" flipH="1" flipV="1">
              <a:off x="5306761" y="6090364"/>
              <a:ext cx="52653" cy="42269"/>
            </a:xfrm>
            <a:prstGeom prst="bentConnector2">
              <a:avLst/>
            </a:prstGeom>
            <a:noFill/>
            <a:ln w="9525" cap="flat" cmpd="sng" algn="ctr">
              <a:solidFill>
                <a:schemeClr val="tx2"/>
              </a:solidFill>
              <a:prstDash val="solid"/>
              <a:round/>
              <a:headEnd type="none" w="med" len="med"/>
              <a:tailEnd type="none"/>
            </a:ln>
            <a:effectLst/>
          </p:spPr>
        </p:cxnSp>
        <p:cxnSp>
          <p:nvCxnSpPr>
            <p:cNvPr id="101" name="Elbow Connector 100"/>
            <p:cNvCxnSpPr>
              <a:stCxn id="79" idx="0"/>
              <a:endCxn id="37" idx="6"/>
            </p:cNvCxnSpPr>
            <p:nvPr/>
          </p:nvCxnSpPr>
          <p:spPr bwMode="auto">
            <a:xfrm rot="16200000" flipV="1">
              <a:off x="5655566" y="6113168"/>
              <a:ext cx="50347" cy="275326"/>
            </a:xfrm>
            <a:prstGeom prst="bentConnector2">
              <a:avLst/>
            </a:prstGeom>
            <a:noFill/>
            <a:ln w="9525" cap="flat" cmpd="sng" algn="ctr">
              <a:solidFill>
                <a:schemeClr val="tx2"/>
              </a:solidFill>
              <a:prstDash val="solid"/>
              <a:round/>
              <a:headEnd type="none" w="med" len="med"/>
              <a:tailEnd type="none"/>
            </a:ln>
            <a:effectLst/>
          </p:spPr>
        </p:cxnSp>
        <p:grpSp>
          <p:nvGrpSpPr>
            <p:cNvPr id="102" name="Group 101"/>
            <p:cNvGrpSpPr/>
            <p:nvPr/>
          </p:nvGrpSpPr>
          <p:grpSpPr>
            <a:xfrm>
              <a:off x="8330638" y="6015697"/>
              <a:ext cx="1155639" cy="535306"/>
              <a:chOff x="4296686" y="5540070"/>
              <a:chExt cx="1466247" cy="660399"/>
            </a:xfrm>
          </p:grpSpPr>
          <p:grpSp>
            <p:nvGrpSpPr>
              <p:cNvPr id="103" name="Group 102"/>
              <p:cNvGrpSpPr/>
              <p:nvPr/>
            </p:nvGrpSpPr>
            <p:grpSpPr>
              <a:xfrm>
                <a:off x="4296686" y="5540070"/>
                <a:ext cx="1466247" cy="660399"/>
                <a:chOff x="5944511" y="5521020"/>
                <a:chExt cx="1466247" cy="660399"/>
              </a:xfrm>
            </p:grpSpPr>
            <p:sp>
              <p:nvSpPr>
                <p:cNvPr id="106" name="Rounded Rectangle 105"/>
                <p:cNvSpPr/>
                <p:nvPr/>
              </p:nvSpPr>
              <p:spPr bwMode="auto">
                <a:xfrm>
                  <a:off x="5944511" y="5521020"/>
                  <a:ext cx="1466247" cy="660399"/>
                </a:xfrm>
                <a:prstGeom prst="roundRect">
                  <a:avLst>
                    <a:gd name="adj" fmla="val 11379"/>
                  </a:avLst>
                </a:prstGeom>
                <a:solidFill>
                  <a:srgbClr val="FFFFFF"/>
                </a:solidFill>
                <a:ln w="9525" cap="flat" cmpd="sng" algn="ctr">
                  <a:solidFill>
                    <a:srgbClr val="B5B7B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40384" fontAlgn="auto">
                    <a:spcBef>
                      <a:spcPts val="0"/>
                    </a:spcBef>
                    <a:spcAft>
                      <a:spcPts val="0"/>
                    </a:spcAft>
                    <a:defRPr/>
                  </a:pPr>
                  <a:endParaRPr lang="en-CA" sz="700" kern="0" dirty="0">
                    <a:solidFill>
                      <a:prstClr val="black"/>
                    </a:solidFill>
                  </a:endParaRPr>
                </a:p>
              </p:txBody>
            </p:sp>
            <p:sp>
              <p:nvSpPr>
                <p:cNvPr id="107" name="Oval 106"/>
                <p:cNvSpPr/>
                <p:nvPr/>
              </p:nvSpPr>
              <p:spPr bwMode="auto">
                <a:xfrm>
                  <a:off x="5964369" y="5590872"/>
                  <a:ext cx="247650" cy="247650"/>
                </a:xfrm>
                <a:prstGeom prst="ellipse">
                  <a:avLst/>
                </a:prstGeom>
                <a:solidFill>
                  <a:srgbClr val="003369"/>
                </a:solidFill>
                <a:ln w="9525"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340384" fontAlgn="auto">
                    <a:spcBef>
                      <a:spcPts val="0"/>
                    </a:spcBef>
                    <a:spcAft>
                      <a:spcPts val="0"/>
                    </a:spcAft>
                    <a:defRPr/>
                  </a:pPr>
                  <a:r>
                    <a:rPr lang="en-CA" sz="400" b="1" kern="0" dirty="0">
                      <a:solidFill>
                        <a:prstClr val="white"/>
                      </a:solidFill>
                    </a:rPr>
                    <a:t>00.0</a:t>
                  </a:r>
                </a:p>
              </p:txBody>
            </p:sp>
            <p:sp>
              <p:nvSpPr>
                <p:cNvPr id="108" name="Oval 107"/>
                <p:cNvSpPr/>
                <p:nvPr/>
              </p:nvSpPr>
              <p:spPr bwMode="auto">
                <a:xfrm>
                  <a:off x="5964369" y="5886147"/>
                  <a:ext cx="247650" cy="251678"/>
                </a:xfrm>
                <a:prstGeom prst="ellipse">
                  <a:avLst/>
                </a:prstGeom>
                <a:solidFill>
                  <a:srgbClr val="B2C78C"/>
                </a:solidFill>
                <a:ln w="9525"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340384" fontAlgn="auto">
                    <a:spcBef>
                      <a:spcPts val="0"/>
                    </a:spcBef>
                    <a:spcAft>
                      <a:spcPts val="0"/>
                    </a:spcAft>
                    <a:defRPr/>
                  </a:pPr>
                  <a:r>
                    <a:rPr lang="en-CA" sz="400" b="1" kern="0" dirty="0">
                      <a:solidFill>
                        <a:prstClr val="white"/>
                      </a:solidFill>
                    </a:rPr>
                    <a:t>00.0</a:t>
                  </a:r>
                </a:p>
              </p:txBody>
            </p:sp>
          </p:grpSp>
          <p:sp>
            <p:nvSpPr>
              <p:cNvPr id="104" name="Rectangle 103"/>
              <p:cNvSpPr/>
              <p:nvPr/>
            </p:nvSpPr>
            <p:spPr>
              <a:xfrm>
                <a:off x="4644567" y="5598304"/>
                <a:ext cx="1037670" cy="269398"/>
              </a:xfrm>
              <a:prstGeom prst="rect">
                <a:avLst/>
              </a:prstGeom>
            </p:spPr>
            <p:txBody>
              <a:bodyPr wrap="square" lIns="0" tIns="0" rIns="0" bIns="0" anchor="ctr" anchorCtr="0">
                <a:spAutoFit/>
              </a:bodyPr>
              <a:lstStyle/>
              <a:p>
                <a:pPr algn="l" fontAlgn="auto">
                  <a:spcBef>
                    <a:spcPts val="0"/>
                  </a:spcBef>
                  <a:spcAft>
                    <a:spcPts val="0"/>
                  </a:spcAft>
                  <a:defRPr/>
                </a:pPr>
                <a:r>
                  <a:rPr lang="da-DK" sz="700" b="1" kern="0" dirty="0"/>
                  <a:t>Shipping Days from Prince Rupert</a:t>
                </a:r>
                <a:endParaRPr lang="en-CA" sz="700" b="1" kern="0" dirty="0"/>
              </a:p>
            </p:txBody>
          </p:sp>
          <p:sp>
            <p:nvSpPr>
              <p:cNvPr id="105" name="Rectangle 104"/>
              <p:cNvSpPr/>
              <p:nvPr/>
            </p:nvSpPr>
            <p:spPr>
              <a:xfrm>
                <a:off x="4632037" y="5891467"/>
                <a:ext cx="1037670" cy="269398"/>
              </a:xfrm>
              <a:prstGeom prst="rect">
                <a:avLst/>
              </a:prstGeom>
            </p:spPr>
            <p:txBody>
              <a:bodyPr wrap="square" lIns="0" tIns="0" rIns="0" bIns="0" anchor="ctr" anchorCtr="0">
                <a:spAutoFit/>
              </a:bodyPr>
              <a:lstStyle/>
              <a:p>
                <a:pPr algn="l" fontAlgn="auto">
                  <a:spcBef>
                    <a:spcPts val="0"/>
                  </a:spcBef>
                  <a:spcAft>
                    <a:spcPts val="0"/>
                  </a:spcAft>
                  <a:defRPr/>
                </a:pPr>
                <a:r>
                  <a:rPr lang="da-DK" sz="700" b="1" kern="0" dirty="0"/>
                  <a:t>Shipping Days from Vancouver</a:t>
                </a:r>
                <a:endParaRPr lang="en-CA" sz="700" b="1" kern="0" dirty="0"/>
              </a:p>
            </p:txBody>
          </p:sp>
        </p:grpSp>
      </p:grpSp>
      <p:sp>
        <p:nvSpPr>
          <p:cNvPr id="109" name="Rectangle 25"/>
          <p:cNvSpPr>
            <a:spLocks noChangeArrowheads="1"/>
          </p:cNvSpPr>
          <p:nvPr/>
        </p:nvSpPr>
        <p:spPr bwMode="auto">
          <a:xfrm>
            <a:off x="5029200" y="6819359"/>
            <a:ext cx="4945380" cy="28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63" tIns="50833" rIns="101663" bIns="50833"/>
          <a:lstStyle/>
          <a:p>
            <a:pPr marL="254235" indent="-254235" algn="l">
              <a:spcBef>
                <a:spcPct val="20000"/>
              </a:spcBef>
              <a:buSzPct val="120000"/>
            </a:pPr>
            <a:r>
              <a:rPr lang="en-US" sz="700" dirty="0" smtClean="0"/>
              <a:t>Note: Met coal includes all coals directed to metallurgical end markets (i.e. coking coals and PCI coals)</a:t>
            </a:r>
          </a:p>
          <a:p>
            <a:pPr marL="254235" indent="-254235" algn="l">
              <a:spcBef>
                <a:spcPct val="20000"/>
              </a:spcBef>
              <a:buSzPct val="120000"/>
            </a:pPr>
            <a:r>
              <a:rPr lang="en-CA" sz="700" dirty="0" smtClean="0"/>
              <a:t>1. Now Glencore</a:t>
            </a:r>
            <a:endParaRPr lang="en-US" sz="700" dirty="0"/>
          </a:p>
        </p:txBody>
      </p:sp>
      <p:cxnSp>
        <p:nvCxnSpPr>
          <p:cNvPr id="110" name="Straight Connector 109"/>
          <p:cNvCxnSpPr/>
          <p:nvPr/>
        </p:nvCxnSpPr>
        <p:spPr>
          <a:xfrm>
            <a:off x="5113020" y="6812381"/>
            <a:ext cx="4535423" cy="6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auto">
          <a:xfrm>
            <a:off x="5103593" y="7104078"/>
            <a:ext cx="4544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2" name="Chart 111"/>
          <p:cNvGraphicFramePr/>
          <p:nvPr/>
        </p:nvGraphicFramePr>
        <p:xfrm>
          <a:off x="259883" y="1686828"/>
          <a:ext cx="4735630" cy="2365408"/>
        </p:xfrm>
        <a:graphic>
          <a:graphicData uri="http://schemas.openxmlformats.org/drawingml/2006/chart">
            <c:chart xmlns:c="http://schemas.openxmlformats.org/drawingml/2006/chart" xmlns:r="http://schemas.openxmlformats.org/officeDocument/2006/relationships" r:id="rId8"/>
          </a:graphicData>
        </a:graphic>
      </p:graphicFrame>
      <p:sp>
        <p:nvSpPr>
          <p:cNvPr id="113" name="Rectangle 146"/>
          <p:cNvSpPr txBox="1">
            <a:spLocks noChangeArrowheads="1"/>
          </p:cNvSpPr>
          <p:nvPr/>
        </p:nvSpPr>
        <p:spPr bwMode="gray">
          <a:xfrm>
            <a:off x="415074" y="343938"/>
            <a:ext cx="9052560" cy="43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sz="2200" kern="0" dirty="0"/>
              <a:t>Market Overview: Metallurgical Coal</a:t>
            </a:r>
            <a:endParaRPr lang="en-US" sz="2200" kern="0" dirty="0" smtClean="0"/>
          </a:p>
        </p:txBody>
      </p:sp>
    </p:spTree>
    <p:custDataLst>
      <p:tags r:id="rId1"/>
    </p:custDataLst>
    <p:extLst>
      <p:ext uri="{BB962C8B-B14F-4D97-AF65-F5344CB8AC3E}">
        <p14:creationId xmlns:p14="http://schemas.microsoft.com/office/powerpoint/2010/main" val="297394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custDataLst>
              <p:tags r:id="rId1"/>
            </p:custDataLst>
          </p:nvPr>
        </p:nvSpPr>
        <p:spPr bwMode="gray">
          <a:xfrm>
            <a:off x="2758440" y="2705099"/>
            <a:ext cx="4526280" cy="483507"/>
          </a:xfrm>
          <a:prstGeom prst="rect">
            <a:avLst/>
          </a:prstGeom>
          <a:solidFill>
            <a:schemeClr val="bg1">
              <a:lumMod val="75000"/>
            </a:schemeClr>
          </a:solidFill>
          <a:ln w="12700">
            <a:noFill/>
            <a:miter lim="800000"/>
            <a:headEnd/>
            <a:tailEnd/>
          </a:ln>
        </p:spPr>
        <p:txBody>
          <a:bodyPr lIns="100114" tIns="52057" rIns="100114" bIns="52057" anchor="ctr"/>
          <a:lstStyle>
            <a:defPPr>
              <a:defRPr lang="en-CA"/>
            </a:defPPr>
            <a:lvl1pPr eaLnBrk="1" hangingPunct="1">
              <a:spcBef>
                <a:spcPct val="50000"/>
              </a:spcBef>
              <a:defRPr sz="1600" b="1"/>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a:t>Market Overview: Metallurgical Coal</a:t>
            </a:r>
          </a:p>
        </p:txBody>
      </p:sp>
      <p:sp>
        <p:nvSpPr>
          <p:cNvPr id="7" name="Text Box 7"/>
          <p:cNvSpPr txBox="1">
            <a:spLocks noChangeArrowheads="1"/>
          </p:cNvSpPr>
          <p:nvPr>
            <p:custDataLst>
              <p:tags r:id="rId2"/>
            </p:custDataLst>
          </p:nvPr>
        </p:nvSpPr>
        <p:spPr bwMode="gray">
          <a:xfrm>
            <a:off x="2758440" y="3302450"/>
            <a:ext cx="4526280" cy="483507"/>
          </a:xfrm>
          <a:prstGeom prst="rect">
            <a:avLst/>
          </a:prstGeom>
          <a:solidFill>
            <a:srgbClr val="424242"/>
          </a:solidFill>
          <a:ln w="12700">
            <a:noFill/>
            <a:miter lim="800000"/>
            <a:headEnd/>
            <a:tailEnd/>
          </a:ln>
        </p:spPr>
        <p:txBody>
          <a:bodyPr lIns="100114" tIns="52057" rIns="100114" bIns="52057" anchor="ctr"/>
          <a:lstStyle>
            <a:defPPr>
              <a:defRPr lang="en-CA"/>
            </a:defPPr>
            <a:lvl1pPr eaLnBrk="1" hangingPunct="1">
              <a:spcBef>
                <a:spcPct val="50000"/>
              </a:spcBef>
              <a:defRPr sz="1600" b="1">
                <a:solidFill>
                  <a:prstClr val="white"/>
                </a:solidFill>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a:t>Company Overview: Colonial Coal</a:t>
            </a:r>
          </a:p>
        </p:txBody>
      </p:sp>
      <p:sp>
        <p:nvSpPr>
          <p:cNvPr id="8" name="Text Box 7"/>
          <p:cNvSpPr txBox="1">
            <a:spLocks noChangeArrowheads="1"/>
          </p:cNvSpPr>
          <p:nvPr>
            <p:custDataLst>
              <p:tags r:id="rId3"/>
            </p:custDataLst>
          </p:nvPr>
        </p:nvSpPr>
        <p:spPr bwMode="gray">
          <a:xfrm>
            <a:off x="2758440" y="3899801"/>
            <a:ext cx="4526280" cy="483507"/>
          </a:xfrm>
          <a:prstGeom prst="rect">
            <a:avLst/>
          </a:prstGeom>
          <a:solidFill>
            <a:schemeClr val="bg1">
              <a:lumMod val="75000"/>
            </a:schemeClr>
          </a:solidFill>
          <a:ln w="12700">
            <a:noFill/>
            <a:miter lim="800000"/>
            <a:headEnd/>
            <a:tailEnd/>
          </a:ln>
        </p:spPr>
        <p:txBody>
          <a:bodyPr lIns="100114" tIns="52057" rIns="100114" bIns="52057" anchor="ctr"/>
          <a:lstStyle>
            <a:defPPr>
              <a:defRPr lang="en-US"/>
            </a:defPPr>
            <a:lvl1pPr algn="ctr" eaLnBrk="1" hangingPunct="1">
              <a:spcBef>
                <a:spcPct val="50000"/>
              </a:spcBef>
              <a:defRPr sz="1200" b="1">
                <a:solidFill>
                  <a:schemeClr val="bg1"/>
                </a:solidFill>
                <a:ea typeface="LF_Kai" pitchFamily="2" charset="-122"/>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sz="1600" dirty="0" smtClean="0">
                <a:solidFill>
                  <a:schemeClr val="tx1"/>
                </a:solidFill>
              </a:rPr>
              <a:t>Summary: Investment Highlights</a:t>
            </a:r>
            <a:endParaRPr lang="en-US" sz="1600" dirty="0">
              <a:solidFill>
                <a:schemeClr val="tx1"/>
              </a:solidFill>
            </a:endParaRPr>
          </a:p>
        </p:txBody>
      </p:sp>
    </p:spTree>
    <p:extLst>
      <p:ext uri="{BB962C8B-B14F-4D97-AF65-F5344CB8AC3E}">
        <p14:creationId xmlns:p14="http://schemas.microsoft.com/office/powerpoint/2010/main" val="1318517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122863" y="3848698"/>
            <a:ext cx="4533900" cy="3280765"/>
          </a:xfrm>
          <a:prstGeom prst="rect">
            <a:avLst/>
          </a:prstGeom>
          <a:noFill/>
          <a:ln>
            <a:noFill/>
          </a:ln>
          <a:effectLst/>
          <a:extLst>
            <a:ext uri="{909E8E84-426E-40DD-AFC4-6F175D3DCCD1}">
              <a14:hiddenFill xmlns:a14="http://schemas.microsoft.com/office/drawing/2010/main">
                <a:solidFill>
                  <a:srgbClr val="797B7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1"/>
          <p:cNvSpPr txBox="1">
            <a:spLocks noChangeArrowheads="1"/>
          </p:cNvSpPr>
          <p:nvPr>
            <p:custDataLst>
              <p:tags r:id="rId2"/>
            </p:custDataLst>
          </p:nvPr>
        </p:nvSpPr>
        <p:spPr bwMode="gray">
          <a:xfrm>
            <a:off x="414031" y="1757473"/>
            <a:ext cx="4523993" cy="2371657"/>
          </a:xfrm>
          <a:prstGeom prst="rect">
            <a:avLst/>
          </a:prstGeom>
          <a:noFill/>
          <a:ln>
            <a:noFill/>
          </a:ln>
          <a:extLst/>
        </p:spPr>
        <p:txBody>
          <a:bodyPr lIns="0" tIns="0" rIns="0" bIns="0" anchor="t"/>
          <a:lstStyle>
            <a:lvl1pPr marL="231775" indent="-231775" defTabSz="892175" eaLnBrk="0" hangingPunct="0">
              <a:defRPr sz="2400">
                <a:solidFill>
                  <a:schemeClr val="tx1"/>
                </a:solidFill>
                <a:latin typeface="Arial" charset="0"/>
                <a:ea typeface="ＭＳ Ｐゴシック" pitchFamily="34" charset="-128"/>
              </a:defRPr>
            </a:lvl1pPr>
            <a:lvl2pPr marL="342900" indent="-109538" defTabSz="892175" eaLnBrk="0" hangingPunct="0">
              <a:defRPr sz="2400">
                <a:solidFill>
                  <a:schemeClr val="tx1"/>
                </a:solidFill>
                <a:latin typeface="Arial" charset="0"/>
                <a:ea typeface="ＭＳ Ｐゴシック" pitchFamily="34" charset="-128"/>
              </a:defRPr>
            </a:lvl2pPr>
            <a:lvl3pPr marL="1143000" indent="-228600" defTabSz="892175" eaLnBrk="0" hangingPunct="0">
              <a:defRPr sz="2400">
                <a:solidFill>
                  <a:schemeClr val="tx1"/>
                </a:solidFill>
                <a:latin typeface="Arial" charset="0"/>
                <a:ea typeface="ＭＳ Ｐゴシック" pitchFamily="34" charset="-128"/>
              </a:defRPr>
            </a:lvl3pPr>
            <a:lvl4pPr marL="1600200" indent="-228600" defTabSz="892175" eaLnBrk="0" hangingPunct="0">
              <a:defRPr sz="2400">
                <a:solidFill>
                  <a:schemeClr val="tx1"/>
                </a:solidFill>
                <a:latin typeface="Arial" charset="0"/>
                <a:ea typeface="ＭＳ Ｐゴシック" pitchFamily="34" charset="-128"/>
              </a:defRPr>
            </a:lvl4pPr>
            <a:lvl5pPr marL="2057400" indent="-228600" defTabSz="892175" eaLnBrk="0" hangingPunct="0">
              <a:defRPr sz="2400">
                <a:solidFill>
                  <a:schemeClr val="tx1"/>
                </a:solidFill>
                <a:latin typeface="Arial" charset="0"/>
                <a:ea typeface="ＭＳ Ｐゴシック" pitchFamily="34" charset="-128"/>
              </a:defRPr>
            </a:lvl5pPr>
            <a:lvl6pPr marL="25146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2438" lvl="1" indent="-230188" algn="l" eaLnBrk="1" hangingPunct="1">
              <a:spcBef>
                <a:spcPts val="400"/>
              </a:spcBef>
              <a:spcAft>
                <a:spcPts val="400"/>
              </a:spcAft>
              <a:buClr>
                <a:srgbClr val="424242"/>
              </a:buClr>
              <a:buSzPct val="100000"/>
              <a:buFont typeface="Arial" pitchFamily="34" charset="0"/>
              <a:buChar char="●"/>
            </a:pPr>
            <a:r>
              <a:rPr lang="en-US" sz="1200" dirty="0"/>
              <a:t>Colonial Coal International </a:t>
            </a:r>
            <a:r>
              <a:rPr lang="en-US" sz="1200" dirty="0" smtClean="0"/>
              <a:t>Corp. is </a:t>
            </a:r>
            <a:r>
              <a:rPr lang="en-US" sz="1200" dirty="0"/>
              <a:t>a </a:t>
            </a:r>
            <a:r>
              <a:rPr lang="en-US" sz="1200" dirty="0" smtClean="0"/>
              <a:t>pure-play </a:t>
            </a:r>
            <a:r>
              <a:rPr lang="en-US" sz="1200" dirty="0"/>
              <a:t>metallurgical coal development </a:t>
            </a:r>
            <a:r>
              <a:rPr lang="en-US" sz="1200" dirty="0" smtClean="0"/>
              <a:t>company</a:t>
            </a:r>
          </a:p>
          <a:p>
            <a:pPr marL="452438" lvl="1" indent="-230188" algn="l" eaLnBrk="1" hangingPunct="1">
              <a:spcBef>
                <a:spcPts val="400"/>
              </a:spcBef>
              <a:spcAft>
                <a:spcPts val="400"/>
              </a:spcAft>
              <a:buClr>
                <a:srgbClr val="424242"/>
              </a:buClr>
              <a:buSzPct val="100000"/>
              <a:buFont typeface="Arial" pitchFamily="34" charset="0"/>
              <a:buChar char="●"/>
            </a:pPr>
            <a:r>
              <a:rPr lang="en-US" sz="1200" dirty="0"/>
              <a:t>Owns 100% interest in 2 resource-stage coal </a:t>
            </a:r>
            <a:r>
              <a:rPr lang="en-US" sz="1200" dirty="0" smtClean="0"/>
              <a:t>projects in </a:t>
            </a:r>
            <a:r>
              <a:rPr lang="en-US" sz="1200" dirty="0"/>
              <a:t>the Peace River </a:t>
            </a:r>
            <a:r>
              <a:rPr lang="en-US" sz="1200" dirty="0" smtClean="0"/>
              <a:t>Coalfield of northeastern </a:t>
            </a:r>
            <a:r>
              <a:rPr lang="en-US" sz="1200" dirty="0"/>
              <a:t>British </a:t>
            </a:r>
            <a:r>
              <a:rPr lang="en-US" sz="1200" dirty="0" smtClean="0"/>
              <a:t>Columbia</a:t>
            </a:r>
          </a:p>
          <a:p>
            <a:pPr marL="452438" lvl="1" indent="-230188" algn="l" eaLnBrk="1" hangingPunct="1">
              <a:spcBef>
                <a:spcPts val="400"/>
              </a:spcBef>
              <a:spcAft>
                <a:spcPts val="400"/>
              </a:spcAft>
              <a:buClr>
                <a:srgbClr val="424242"/>
              </a:buClr>
              <a:buSzPct val="100000"/>
              <a:buFont typeface="Arial" pitchFamily="34" charset="0"/>
              <a:buChar char="●"/>
            </a:pPr>
            <a:r>
              <a:rPr lang="en-US" sz="1200" b="1" dirty="0" smtClean="0">
                <a:solidFill>
                  <a:srgbClr val="00B050"/>
                </a:solidFill>
              </a:rPr>
              <a:t>Chairman and CEO David Austin co-built Western Coal, which was sold to Walter Energy for $3.3 billion in 2010 </a:t>
            </a:r>
          </a:p>
          <a:p>
            <a:pPr marL="452438" lvl="1" indent="-230188" algn="l" eaLnBrk="1" hangingPunct="1">
              <a:spcBef>
                <a:spcPts val="400"/>
              </a:spcBef>
              <a:spcAft>
                <a:spcPts val="400"/>
              </a:spcAft>
              <a:buClr>
                <a:srgbClr val="424242"/>
              </a:buClr>
              <a:buSzPct val="100000"/>
              <a:buFont typeface="Arial" pitchFamily="34" charset="0"/>
              <a:buChar char="●"/>
            </a:pPr>
            <a:r>
              <a:rPr lang="en-US" sz="1200" dirty="0" smtClean="0"/>
              <a:t>277.7 Mt </a:t>
            </a:r>
            <a:r>
              <a:rPr lang="en-US" sz="1200" dirty="0"/>
              <a:t>of Measured &amp; Indicated </a:t>
            </a:r>
            <a:r>
              <a:rPr lang="en-US" sz="1200" dirty="0" smtClean="0"/>
              <a:t>plus 119.2 Mt </a:t>
            </a:r>
            <a:r>
              <a:rPr lang="en-US" sz="1200" dirty="0"/>
              <a:t>of Inferred resources of </a:t>
            </a:r>
            <a:r>
              <a:rPr lang="en-US" sz="1200" dirty="0" smtClean="0"/>
              <a:t>coking coal on the Huguenot property</a:t>
            </a:r>
          </a:p>
          <a:p>
            <a:pPr marL="452438" lvl="1" indent="-230188" algn="l" eaLnBrk="1" hangingPunct="1">
              <a:spcBef>
                <a:spcPts val="400"/>
              </a:spcBef>
              <a:spcAft>
                <a:spcPts val="400"/>
              </a:spcAft>
              <a:buClr>
                <a:srgbClr val="424242"/>
              </a:buClr>
              <a:buSzPct val="100000"/>
              <a:buFont typeface="Arial" pitchFamily="34" charset="0"/>
              <a:buChar char="●"/>
            </a:pPr>
            <a:r>
              <a:rPr lang="en-US" sz="1200" dirty="0" smtClean="0"/>
              <a:t>Targeting annual production of 3 – 5 Mt per annum from Huguenot</a:t>
            </a:r>
          </a:p>
          <a:p>
            <a:pPr marL="452438" lvl="1" indent="-230188" algn="l" eaLnBrk="1" hangingPunct="1">
              <a:spcBef>
                <a:spcPts val="400"/>
              </a:spcBef>
              <a:spcAft>
                <a:spcPts val="400"/>
              </a:spcAft>
              <a:buClr>
                <a:srgbClr val="424242"/>
              </a:buClr>
              <a:buSzPct val="100000"/>
              <a:buFont typeface="Arial" pitchFamily="34" charset="0"/>
              <a:buChar char="●"/>
            </a:pPr>
            <a:r>
              <a:rPr lang="en-US" sz="1200" dirty="0" smtClean="0"/>
              <a:t>Great exploration upside in the region and strategically positioned to key infrastructure for Asian export market</a:t>
            </a:r>
            <a:endParaRPr lang="en-US" sz="1200" dirty="0"/>
          </a:p>
        </p:txBody>
      </p:sp>
      <p:sp>
        <p:nvSpPr>
          <p:cNvPr id="4" name="Rectangle 8"/>
          <p:cNvSpPr>
            <a:spLocks noGrp="1" noChangeArrowheads="1"/>
          </p:cNvSpPr>
          <p:nvPr>
            <p:ph type="title"/>
          </p:nvPr>
        </p:nvSpPr>
        <p:spPr>
          <a:xfrm>
            <a:off x="422404" y="711585"/>
            <a:ext cx="7137400" cy="416424"/>
          </a:xfrm>
        </p:spPr>
        <p:txBody>
          <a:bodyPr/>
          <a:lstStyle/>
          <a:p>
            <a:r>
              <a:rPr lang="en-US" sz="1500" dirty="0" smtClean="0"/>
              <a:t>Overview and Capitalization</a:t>
            </a:r>
          </a:p>
        </p:txBody>
      </p:sp>
      <p:sp>
        <p:nvSpPr>
          <p:cNvPr id="5" name="Rectangle 146"/>
          <p:cNvSpPr txBox="1">
            <a:spLocks noChangeArrowheads="1"/>
          </p:cNvSpPr>
          <p:nvPr/>
        </p:nvSpPr>
        <p:spPr bwMode="gray">
          <a:xfrm>
            <a:off x="415074" y="331499"/>
            <a:ext cx="9052560" cy="4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sz="2200" kern="0" dirty="0"/>
              <a:t>Company Overview: Colonial </a:t>
            </a:r>
            <a:r>
              <a:rPr lang="en-US" sz="2200" kern="0" dirty="0" smtClean="0"/>
              <a:t>Coal</a:t>
            </a:r>
          </a:p>
        </p:txBody>
      </p:sp>
      <p:sp>
        <p:nvSpPr>
          <p:cNvPr id="6" name="TextBox 5"/>
          <p:cNvSpPr txBox="1"/>
          <p:nvPr/>
        </p:nvSpPr>
        <p:spPr>
          <a:xfrm>
            <a:off x="5122545" y="1405861"/>
            <a:ext cx="4535424" cy="292261"/>
          </a:xfrm>
          <a:prstGeom prst="rect">
            <a:avLst/>
          </a:prstGeom>
          <a:solidFill>
            <a:srgbClr val="424242"/>
          </a:solidFill>
        </p:spPr>
        <p:txBody>
          <a:bodyPr wrap="square" lIns="91318" tIns="45657" rIns="91318" bIns="45657" rtlCol="0" anchor="ctr">
            <a:spAutoFit/>
          </a:bodyPr>
          <a:lstStyle/>
          <a:p>
            <a:pPr algn="ctr"/>
            <a:r>
              <a:rPr lang="en-CA" sz="1300" b="1" dirty="0" smtClean="0">
                <a:solidFill>
                  <a:prstClr val="white"/>
                </a:solidFill>
              </a:rPr>
              <a:t>Capitalization and Share Price Chart</a:t>
            </a:r>
            <a:endParaRPr lang="en-CA" sz="1300" b="1" dirty="0">
              <a:solidFill>
                <a:prstClr val="white"/>
              </a:solidFill>
            </a:endParaRPr>
          </a:p>
        </p:txBody>
      </p:sp>
      <p:sp>
        <p:nvSpPr>
          <p:cNvPr id="7" name="TextBox 6"/>
          <p:cNvSpPr txBox="1"/>
          <p:nvPr/>
        </p:nvSpPr>
        <p:spPr>
          <a:xfrm>
            <a:off x="413222" y="1405861"/>
            <a:ext cx="4535424" cy="292261"/>
          </a:xfrm>
          <a:prstGeom prst="rect">
            <a:avLst/>
          </a:prstGeom>
          <a:solidFill>
            <a:srgbClr val="424242"/>
          </a:solidFill>
        </p:spPr>
        <p:txBody>
          <a:bodyPr wrap="square" lIns="91318" tIns="45657" rIns="91318" bIns="45657" rtlCol="0" anchor="ctr">
            <a:spAutoFit/>
          </a:bodyPr>
          <a:lstStyle/>
          <a:p>
            <a:pPr algn="ctr"/>
            <a:r>
              <a:rPr lang="en-CA" sz="1300" b="1" dirty="0" smtClean="0">
                <a:solidFill>
                  <a:prstClr val="white"/>
                </a:solidFill>
              </a:rPr>
              <a:t>Company Overview</a:t>
            </a:r>
            <a:endParaRPr lang="en-CA" sz="1300" b="1" dirty="0">
              <a:solidFill>
                <a:prstClr val="white"/>
              </a:solidFill>
            </a:endParaRPr>
          </a:p>
        </p:txBody>
      </p:sp>
      <p:sp>
        <p:nvSpPr>
          <p:cNvPr id="16" name="Rectangle 15"/>
          <p:cNvSpPr/>
          <p:nvPr/>
        </p:nvSpPr>
        <p:spPr bwMode="auto">
          <a:xfrm>
            <a:off x="480071" y="2672179"/>
            <a:ext cx="4558828" cy="445468"/>
          </a:xfrm>
          <a:prstGeom prst="rect">
            <a:avLst/>
          </a:prstGeom>
          <a:noFill/>
          <a:ln w="22225" cap="flat"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077" y="4537173"/>
            <a:ext cx="2520167" cy="2533608"/>
          </a:xfrm>
          <a:prstGeom prst="rect">
            <a:avLst/>
          </a:prstGeom>
        </p:spPr>
      </p:pic>
      <p:sp>
        <p:nvSpPr>
          <p:cNvPr id="13" name="Text Box 133"/>
          <p:cNvSpPr txBox="1">
            <a:spLocks noChangeArrowheads="1"/>
          </p:cNvSpPr>
          <p:nvPr/>
        </p:nvSpPr>
        <p:spPr bwMode="auto">
          <a:xfrm>
            <a:off x="751451" y="5817101"/>
            <a:ext cx="831850" cy="256480"/>
          </a:xfrm>
          <a:prstGeom prst="rect">
            <a:avLst/>
          </a:prstGeom>
          <a:noFill/>
          <a:ln w="9525">
            <a:noFill/>
            <a:miter lim="800000"/>
            <a:headEnd/>
            <a:tailEnd/>
          </a:ln>
        </p:spPr>
        <p:txBody>
          <a:bodyPr lIns="0" tIns="0" rIns="0" bIns="0">
            <a:spAutoFit/>
          </a:bodyPr>
          <a:lstStyle/>
          <a:p>
            <a:pPr defTabSz="1081088">
              <a:lnSpc>
                <a:spcPts val="1000"/>
              </a:lnSpc>
              <a:spcBef>
                <a:spcPct val="50000"/>
              </a:spcBef>
            </a:pPr>
            <a:r>
              <a:rPr lang="en-CA" sz="800" dirty="0" smtClean="0">
                <a:solidFill>
                  <a:schemeClr val="accent1"/>
                </a:solidFill>
                <a:latin typeface="Dax-Medium" pitchFamily="34" charset="0"/>
              </a:rPr>
              <a:t>BRITISH</a:t>
            </a:r>
            <a:br>
              <a:rPr lang="en-CA" sz="800" dirty="0" smtClean="0">
                <a:solidFill>
                  <a:schemeClr val="accent1"/>
                </a:solidFill>
                <a:latin typeface="Dax-Medium" pitchFamily="34" charset="0"/>
              </a:rPr>
            </a:br>
            <a:r>
              <a:rPr lang="en-CA" sz="800" dirty="0" smtClean="0">
                <a:solidFill>
                  <a:schemeClr val="accent1"/>
                </a:solidFill>
                <a:latin typeface="Dax-Medium" pitchFamily="34" charset="0"/>
              </a:rPr>
              <a:t>COLUMBIA</a:t>
            </a:r>
            <a:endParaRPr lang="en-CA" sz="800" dirty="0">
              <a:solidFill>
                <a:schemeClr val="accent1"/>
              </a:solidFill>
              <a:latin typeface="Dax-Medium" pitchFamily="34" charset="0"/>
            </a:endParaRPr>
          </a:p>
        </p:txBody>
      </p:sp>
      <p:sp>
        <p:nvSpPr>
          <p:cNvPr id="14" name="AutoShape 134"/>
          <p:cNvSpPr>
            <a:spLocks noChangeArrowheads="1"/>
          </p:cNvSpPr>
          <p:nvPr/>
        </p:nvSpPr>
        <p:spPr bwMode="gray">
          <a:xfrm>
            <a:off x="1744497" y="5621150"/>
            <a:ext cx="123825" cy="114300"/>
          </a:xfrm>
          <a:prstGeom prst="star5">
            <a:avLst/>
          </a:prstGeom>
          <a:solidFill>
            <a:schemeClr val="bg2">
              <a:lumMod val="25000"/>
            </a:schemeClr>
          </a:solidFill>
          <a:ln w="9525" algn="ctr">
            <a:solidFill>
              <a:schemeClr val="bg1"/>
            </a:solidFill>
            <a:miter lim="800000"/>
            <a:headEnd/>
            <a:tailEnd/>
          </a:ln>
          <a:effectLst/>
        </p:spPr>
        <p:txBody>
          <a:bodyPr wrap="none" anchor="ctr"/>
          <a:lstStyle/>
          <a:p>
            <a:pPr>
              <a:defRPr/>
            </a:pPr>
            <a:endParaRPr lang="en-CA" dirty="0">
              <a:solidFill>
                <a:schemeClr val="tx2"/>
              </a:solidFill>
            </a:endParaRPr>
          </a:p>
        </p:txBody>
      </p:sp>
      <p:sp>
        <p:nvSpPr>
          <p:cNvPr id="15" name="Text Box 145"/>
          <p:cNvSpPr txBox="1">
            <a:spLocks noChangeArrowheads="1"/>
          </p:cNvSpPr>
          <p:nvPr/>
        </p:nvSpPr>
        <p:spPr bwMode="auto">
          <a:xfrm>
            <a:off x="1998372" y="5007138"/>
            <a:ext cx="833438" cy="123111"/>
          </a:xfrm>
          <a:prstGeom prst="rect">
            <a:avLst/>
          </a:prstGeom>
          <a:noFill/>
          <a:ln w="9525">
            <a:noFill/>
            <a:miter lim="800000"/>
            <a:headEnd/>
            <a:tailEnd/>
          </a:ln>
        </p:spPr>
        <p:txBody>
          <a:bodyPr lIns="0" tIns="0" rIns="0" bIns="0">
            <a:spAutoFit/>
          </a:bodyPr>
          <a:lstStyle/>
          <a:p>
            <a:pPr defTabSz="1081088">
              <a:spcBef>
                <a:spcPct val="50000"/>
              </a:spcBef>
            </a:pPr>
            <a:r>
              <a:rPr lang="en-CA" sz="800" dirty="0">
                <a:solidFill>
                  <a:schemeClr val="accent1"/>
                </a:solidFill>
                <a:latin typeface="Dax-Medium" pitchFamily="34" charset="0"/>
              </a:rPr>
              <a:t>ALBERTA</a:t>
            </a:r>
          </a:p>
        </p:txBody>
      </p:sp>
      <p:grpSp>
        <p:nvGrpSpPr>
          <p:cNvPr id="17" name="Group 146"/>
          <p:cNvGrpSpPr>
            <a:grpSpLocks/>
          </p:cNvGrpSpPr>
          <p:nvPr/>
        </p:nvGrpSpPr>
        <p:grpSpPr bwMode="auto">
          <a:xfrm>
            <a:off x="1031338" y="6725338"/>
            <a:ext cx="192087" cy="69850"/>
            <a:chOff x="5138" y="2628"/>
            <a:chExt cx="223" cy="60"/>
          </a:xfrm>
        </p:grpSpPr>
        <p:grpSp>
          <p:nvGrpSpPr>
            <p:cNvPr id="18" name="Group 147"/>
            <p:cNvGrpSpPr>
              <a:grpSpLocks/>
            </p:cNvGrpSpPr>
            <p:nvPr/>
          </p:nvGrpSpPr>
          <p:grpSpPr bwMode="auto">
            <a:xfrm>
              <a:off x="5138" y="2628"/>
              <a:ext cx="223" cy="60"/>
              <a:chOff x="3803" y="1216"/>
              <a:chExt cx="111" cy="27"/>
            </a:xfrm>
          </p:grpSpPr>
          <p:sp>
            <p:nvSpPr>
              <p:cNvPr id="26" name="Freeform 148"/>
              <p:cNvSpPr>
                <a:spLocks/>
              </p:cNvSpPr>
              <p:nvPr/>
            </p:nvSpPr>
            <p:spPr bwMode="auto">
              <a:xfrm>
                <a:off x="3803" y="1230"/>
                <a:ext cx="111" cy="13"/>
              </a:xfrm>
              <a:custGeom>
                <a:avLst/>
                <a:gdLst>
                  <a:gd name="T0" fmla="*/ 0 w 111"/>
                  <a:gd name="T1" fmla="*/ 2 h 13"/>
                  <a:gd name="T2" fmla="*/ 6 w 111"/>
                  <a:gd name="T3" fmla="*/ 2 h 13"/>
                  <a:gd name="T4" fmla="*/ 10 w 111"/>
                  <a:gd name="T5" fmla="*/ 13 h 13"/>
                  <a:gd name="T6" fmla="*/ 100 w 111"/>
                  <a:gd name="T7" fmla="*/ 13 h 13"/>
                  <a:gd name="T8" fmla="*/ 105 w 111"/>
                  <a:gd name="T9" fmla="*/ 2 h 13"/>
                  <a:gd name="T10" fmla="*/ 111 w 111"/>
                  <a:gd name="T11" fmla="*/ 2 h 13"/>
                  <a:gd name="T12" fmla="*/ 111 w 111"/>
                  <a:gd name="T13" fmla="*/ 0 h 13"/>
                  <a:gd name="T14" fmla="*/ 0 w 111"/>
                  <a:gd name="T15" fmla="*/ 0 h 13"/>
                  <a:gd name="T16" fmla="*/ 0 w 111"/>
                  <a:gd name="T17" fmla="*/ 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3"/>
                  <a:gd name="T29" fmla="*/ 111 w 1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3">
                    <a:moveTo>
                      <a:pt x="0" y="2"/>
                    </a:moveTo>
                    <a:lnTo>
                      <a:pt x="6" y="2"/>
                    </a:lnTo>
                    <a:lnTo>
                      <a:pt x="10" y="13"/>
                    </a:lnTo>
                    <a:lnTo>
                      <a:pt x="100" y="13"/>
                    </a:lnTo>
                    <a:lnTo>
                      <a:pt x="105" y="2"/>
                    </a:lnTo>
                    <a:lnTo>
                      <a:pt x="111" y="2"/>
                    </a:lnTo>
                    <a:lnTo>
                      <a:pt x="111" y="0"/>
                    </a:lnTo>
                    <a:lnTo>
                      <a:pt x="0" y="0"/>
                    </a:lnTo>
                    <a:lnTo>
                      <a:pt x="0" y="2"/>
                    </a:lnTo>
                    <a:close/>
                  </a:path>
                </a:pathLst>
              </a:custGeom>
              <a:solidFill>
                <a:srgbClr val="264E84"/>
              </a:solidFill>
              <a:ln w="9525">
                <a:noFill/>
                <a:round/>
                <a:headEnd/>
                <a:tailEnd/>
              </a:ln>
            </p:spPr>
            <p:txBody>
              <a:bodyPr/>
              <a:lstStyle/>
              <a:p>
                <a:endParaRPr lang="en-US" dirty="0">
                  <a:solidFill>
                    <a:prstClr val="black"/>
                  </a:solidFill>
                </a:endParaRPr>
              </a:p>
            </p:txBody>
          </p:sp>
          <p:sp>
            <p:nvSpPr>
              <p:cNvPr id="27" name="Rectangle 149"/>
              <p:cNvSpPr>
                <a:spLocks noChangeArrowheads="1"/>
              </p:cNvSpPr>
              <p:nvPr/>
            </p:nvSpPr>
            <p:spPr bwMode="auto">
              <a:xfrm>
                <a:off x="3828" y="1216"/>
                <a:ext cx="8" cy="18"/>
              </a:xfrm>
              <a:prstGeom prst="rect">
                <a:avLst/>
              </a:prstGeom>
              <a:solidFill>
                <a:srgbClr val="264E84"/>
              </a:solidFill>
              <a:ln w="9525">
                <a:noFill/>
                <a:miter lim="800000"/>
                <a:headEnd/>
                <a:tailEnd/>
              </a:ln>
            </p:spPr>
            <p:txBody>
              <a:bodyPr/>
              <a:lstStyle/>
              <a:p>
                <a:endParaRPr lang="en-US" dirty="0">
                  <a:solidFill>
                    <a:prstClr val="black"/>
                  </a:solidFill>
                </a:endParaRPr>
              </a:p>
            </p:txBody>
          </p:sp>
          <p:sp>
            <p:nvSpPr>
              <p:cNvPr id="28" name="Freeform 150"/>
              <p:cNvSpPr>
                <a:spLocks/>
              </p:cNvSpPr>
              <p:nvPr/>
            </p:nvSpPr>
            <p:spPr bwMode="auto">
              <a:xfrm>
                <a:off x="3817" y="1221"/>
                <a:ext cx="14" cy="14"/>
              </a:xfrm>
              <a:custGeom>
                <a:avLst/>
                <a:gdLst>
                  <a:gd name="T0" fmla="*/ 14 w 14"/>
                  <a:gd name="T1" fmla="*/ 0 h 14"/>
                  <a:gd name="T2" fmla="*/ 0 w 14"/>
                  <a:gd name="T3" fmla="*/ 0 h 14"/>
                  <a:gd name="T4" fmla="*/ 0 w 14"/>
                  <a:gd name="T5" fmla="*/ 14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14" y="0"/>
                    </a:moveTo>
                    <a:lnTo>
                      <a:pt x="0" y="0"/>
                    </a:lnTo>
                    <a:lnTo>
                      <a:pt x="0" y="14"/>
                    </a:lnTo>
                  </a:path>
                </a:pathLst>
              </a:custGeom>
              <a:noFill/>
              <a:ln w="4763" cap="rnd">
                <a:solidFill>
                  <a:srgbClr val="264E84"/>
                </a:solidFill>
                <a:prstDash val="solid"/>
                <a:round/>
                <a:headEnd/>
                <a:tailEnd/>
              </a:ln>
            </p:spPr>
            <p:txBody>
              <a:bodyPr/>
              <a:lstStyle/>
              <a:p>
                <a:endParaRPr lang="en-US" dirty="0">
                  <a:solidFill>
                    <a:prstClr val="black"/>
                  </a:solidFill>
                </a:endParaRPr>
              </a:p>
            </p:txBody>
          </p:sp>
        </p:grpSp>
        <p:sp>
          <p:nvSpPr>
            <p:cNvPr id="19" name="Freeform 151"/>
            <p:cNvSpPr>
              <a:spLocks/>
            </p:cNvSpPr>
            <p:nvPr/>
          </p:nvSpPr>
          <p:spPr bwMode="auto">
            <a:xfrm>
              <a:off x="5138" y="2659"/>
              <a:ext cx="223" cy="29"/>
            </a:xfrm>
            <a:custGeom>
              <a:avLst/>
              <a:gdLst>
                <a:gd name="T0" fmla="*/ 0 w 111"/>
                <a:gd name="T1" fmla="*/ 27465 h 13"/>
                <a:gd name="T2" fmla="*/ 25492 w 111"/>
                <a:gd name="T3" fmla="*/ 27465 h 13"/>
                <a:gd name="T4" fmla="*/ 42681 w 111"/>
                <a:gd name="T5" fmla="*/ 198161 h 13"/>
                <a:gd name="T6" fmla="*/ 432877 w 111"/>
                <a:gd name="T7" fmla="*/ 198161 h 13"/>
                <a:gd name="T8" fmla="*/ 454253 w 111"/>
                <a:gd name="T9" fmla="*/ 27465 h 13"/>
                <a:gd name="T10" fmla="*/ 479777 w 111"/>
                <a:gd name="T11" fmla="*/ 27465 h 13"/>
                <a:gd name="T12" fmla="*/ 479777 w 111"/>
                <a:gd name="T13" fmla="*/ 0 h 13"/>
                <a:gd name="T14" fmla="*/ 0 w 111"/>
                <a:gd name="T15" fmla="*/ 0 h 13"/>
                <a:gd name="T16" fmla="*/ 0 w 111"/>
                <a:gd name="T17" fmla="*/ 2746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3"/>
                <a:gd name="T29" fmla="*/ 111 w 1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3">
                  <a:moveTo>
                    <a:pt x="0" y="2"/>
                  </a:moveTo>
                  <a:lnTo>
                    <a:pt x="6" y="2"/>
                  </a:lnTo>
                  <a:lnTo>
                    <a:pt x="10" y="13"/>
                  </a:lnTo>
                  <a:lnTo>
                    <a:pt x="100" y="13"/>
                  </a:lnTo>
                  <a:lnTo>
                    <a:pt x="105" y="2"/>
                  </a:lnTo>
                  <a:lnTo>
                    <a:pt x="111" y="2"/>
                  </a:lnTo>
                  <a:lnTo>
                    <a:pt x="111" y="0"/>
                  </a:lnTo>
                  <a:lnTo>
                    <a:pt x="0" y="0"/>
                  </a:lnTo>
                  <a:lnTo>
                    <a:pt x="0" y="2"/>
                  </a:lnTo>
                  <a:close/>
                </a:path>
              </a:pathLst>
            </a:custGeom>
            <a:solidFill>
              <a:srgbClr val="264E84"/>
            </a:solidFill>
            <a:ln w="9525">
              <a:noFill/>
              <a:round/>
              <a:headEnd/>
              <a:tailEnd/>
            </a:ln>
          </p:spPr>
          <p:txBody>
            <a:bodyPr/>
            <a:lstStyle/>
            <a:p>
              <a:endParaRPr lang="en-US" dirty="0">
                <a:solidFill>
                  <a:prstClr val="black"/>
                </a:solidFill>
              </a:endParaRPr>
            </a:p>
          </p:txBody>
        </p:sp>
        <p:sp>
          <p:nvSpPr>
            <p:cNvPr id="21" name="Rectangle 152"/>
            <p:cNvSpPr>
              <a:spLocks noChangeArrowheads="1"/>
            </p:cNvSpPr>
            <p:nvPr/>
          </p:nvSpPr>
          <p:spPr bwMode="auto">
            <a:xfrm>
              <a:off x="5188" y="2628"/>
              <a:ext cx="16" cy="40"/>
            </a:xfrm>
            <a:prstGeom prst="rect">
              <a:avLst/>
            </a:prstGeom>
            <a:solidFill>
              <a:srgbClr val="264E84"/>
            </a:solidFill>
            <a:ln w="9525">
              <a:noFill/>
              <a:miter lim="800000"/>
              <a:headEnd/>
              <a:tailEnd/>
            </a:ln>
          </p:spPr>
          <p:txBody>
            <a:bodyPr/>
            <a:lstStyle/>
            <a:p>
              <a:endParaRPr lang="en-US" dirty="0">
                <a:solidFill>
                  <a:prstClr val="black"/>
                </a:solidFill>
              </a:endParaRPr>
            </a:p>
          </p:txBody>
        </p:sp>
        <p:sp>
          <p:nvSpPr>
            <p:cNvPr id="22" name="Freeform 153"/>
            <p:cNvSpPr>
              <a:spLocks/>
            </p:cNvSpPr>
            <p:nvPr/>
          </p:nvSpPr>
          <p:spPr bwMode="auto">
            <a:xfrm>
              <a:off x="5166" y="2639"/>
              <a:ext cx="28" cy="31"/>
            </a:xfrm>
            <a:custGeom>
              <a:avLst/>
              <a:gdLst>
                <a:gd name="T0" fmla="*/ 57344 w 14"/>
                <a:gd name="T1" fmla="*/ 0 h 14"/>
                <a:gd name="T2" fmla="*/ 0 w 14"/>
                <a:gd name="T3" fmla="*/ 0 h 14"/>
                <a:gd name="T4" fmla="*/ 0 w 14"/>
                <a:gd name="T5" fmla="*/ 19600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14" y="0"/>
                  </a:moveTo>
                  <a:lnTo>
                    <a:pt x="0" y="0"/>
                  </a:lnTo>
                  <a:lnTo>
                    <a:pt x="0" y="14"/>
                  </a:lnTo>
                </a:path>
              </a:pathLst>
            </a:custGeom>
            <a:noFill/>
            <a:ln w="4763" cap="rnd">
              <a:solidFill>
                <a:srgbClr val="264E84"/>
              </a:solidFill>
              <a:prstDash val="solid"/>
              <a:round/>
              <a:headEnd/>
              <a:tailEnd/>
            </a:ln>
          </p:spPr>
          <p:txBody>
            <a:bodyPr/>
            <a:lstStyle/>
            <a:p>
              <a:endParaRPr lang="en-US" dirty="0">
                <a:solidFill>
                  <a:prstClr val="black"/>
                </a:solidFill>
              </a:endParaRPr>
            </a:p>
          </p:txBody>
        </p:sp>
        <p:sp>
          <p:nvSpPr>
            <p:cNvPr id="23" name="Freeform 154"/>
            <p:cNvSpPr>
              <a:spLocks/>
            </p:cNvSpPr>
            <p:nvPr/>
          </p:nvSpPr>
          <p:spPr bwMode="auto">
            <a:xfrm>
              <a:off x="5138" y="2659"/>
              <a:ext cx="223" cy="29"/>
            </a:xfrm>
            <a:custGeom>
              <a:avLst/>
              <a:gdLst>
                <a:gd name="T0" fmla="*/ 0 w 111"/>
                <a:gd name="T1" fmla="*/ 27465 h 13"/>
                <a:gd name="T2" fmla="*/ 25492 w 111"/>
                <a:gd name="T3" fmla="*/ 27465 h 13"/>
                <a:gd name="T4" fmla="*/ 42681 w 111"/>
                <a:gd name="T5" fmla="*/ 198161 h 13"/>
                <a:gd name="T6" fmla="*/ 432877 w 111"/>
                <a:gd name="T7" fmla="*/ 198161 h 13"/>
                <a:gd name="T8" fmla="*/ 454253 w 111"/>
                <a:gd name="T9" fmla="*/ 27465 h 13"/>
                <a:gd name="T10" fmla="*/ 479777 w 111"/>
                <a:gd name="T11" fmla="*/ 27465 h 13"/>
                <a:gd name="T12" fmla="*/ 479777 w 111"/>
                <a:gd name="T13" fmla="*/ 0 h 13"/>
                <a:gd name="T14" fmla="*/ 0 w 111"/>
                <a:gd name="T15" fmla="*/ 0 h 13"/>
                <a:gd name="T16" fmla="*/ 0 w 111"/>
                <a:gd name="T17" fmla="*/ 2746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3"/>
                <a:gd name="T29" fmla="*/ 111 w 1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3">
                  <a:moveTo>
                    <a:pt x="0" y="2"/>
                  </a:moveTo>
                  <a:lnTo>
                    <a:pt x="6" y="2"/>
                  </a:lnTo>
                  <a:lnTo>
                    <a:pt x="10" y="13"/>
                  </a:lnTo>
                  <a:lnTo>
                    <a:pt x="100" y="13"/>
                  </a:lnTo>
                  <a:lnTo>
                    <a:pt x="105" y="2"/>
                  </a:lnTo>
                  <a:lnTo>
                    <a:pt x="111" y="2"/>
                  </a:lnTo>
                  <a:lnTo>
                    <a:pt x="111" y="0"/>
                  </a:lnTo>
                  <a:lnTo>
                    <a:pt x="0" y="0"/>
                  </a:lnTo>
                  <a:lnTo>
                    <a:pt x="0" y="2"/>
                  </a:lnTo>
                  <a:close/>
                </a:path>
              </a:pathLst>
            </a:custGeom>
            <a:solidFill>
              <a:srgbClr val="264E84"/>
            </a:solidFill>
            <a:ln w="9525">
              <a:noFill/>
              <a:round/>
              <a:headEnd/>
              <a:tailEnd/>
            </a:ln>
          </p:spPr>
          <p:txBody>
            <a:bodyPr/>
            <a:lstStyle/>
            <a:p>
              <a:endParaRPr lang="en-US" dirty="0">
                <a:solidFill>
                  <a:prstClr val="black"/>
                </a:solidFill>
              </a:endParaRPr>
            </a:p>
          </p:txBody>
        </p:sp>
        <p:sp>
          <p:nvSpPr>
            <p:cNvPr id="24" name="Rectangle 155"/>
            <p:cNvSpPr>
              <a:spLocks noChangeArrowheads="1"/>
            </p:cNvSpPr>
            <p:nvPr/>
          </p:nvSpPr>
          <p:spPr bwMode="auto">
            <a:xfrm>
              <a:off x="5188" y="2628"/>
              <a:ext cx="16" cy="40"/>
            </a:xfrm>
            <a:prstGeom prst="rect">
              <a:avLst/>
            </a:prstGeom>
            <a:solidFill>
              <a:srgbClr val="264E84"/>
            </a:solidFill>
            <a:ln w="9525">
              <a:noFill/>
              <a:miter lim="800000"/>
              <a:headEnd/>
              <a:tailEnd/>
            </a:ln>
          </p:spPr>
          <p:txBody>
            <a:bodyPr/>
            <a:lstStyle/>
            <a:p>
              <a:endParaRPr lang="en-US" dirty="0">
                <a:solidFill>
                  <a:prstClr val="black"/>
                </a:solidFill>
              </a:endParaRPr>
            </a:p>
          </p:txBody>
        </p:sp>
        <p:sp>
          <p:nvSpPr>
            <p:cNvPr id="25" name="Freeform 156"/>
            <p:cNvSpPr>
              <a:spLocks/>
            </p:cNvSpPr>
            <p:nvPr/>
          </p:nvSpPr>
          <p:spPr bwMode="auto">
            <a:xfrm>
              <a:off x="5166" y="2639"/>
              <a:ext cx="28" cy="31"/>
            </a:xfrm>
            <a:custGeom>
              <a:avLst/>
              <a:gdLst>
                <a:gd name="T0" fmla="*/ 57344 w 14"/>
                <a:gd name="T1" fmla="*/ 0 h 14"/>
                <a:gd name="T2" fmla="*/ 0 w 14"/>
                <a:gd name="T3" fmla="*/ 0 h 14"/>
                <a:gd name="T4" fmla="*/ 0 w 14"/>
                <a:gd name="T5" fmla="*/ 19600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14" y="0"/>
                  </a:moveTo>
                  <a:lnTo>
                    <a:pt x="0" y="0"/>
                  </a:lnTo>
                  <a:lnTo>
                    <a:pt x="0" y="14"/>
                  </a:lnTo>
                </a:path>
              </a:pathLst>
            </a:custGeom>
            <a:noFill/>
            <a:ln w="4763" cap="rnd">
              <a:solidFill>
                <a:srgbClr val="264E84"/>
              </a:solidFill>
              <a:prstDash val="solid"/>
              <a:round/>
              <a:headEnd/>
              <a:tailEnd/>
            </a:ln>
          </p:spPr>
          <p:txBody>
            <a:bodyPr/>
            <a:lstStyle/>
            <a:p>
              <a:endParaRPr lang="en-US" dirty="0">
                <a:solidFill>
                  <a:prstClr val="black"/>
                </a:solidFill>
              </a:endParaRPr>
            </a:p>
          </p:txBody>
        </p:sp>
      </p:grpSp>
      <p:sp>
        <p:nvSpPr>
          <p:cNvPr id="29" name="Text Box 168"/>
          <p:cNvSpPr txBox="1">
            <a:spLocks noChangeArrowheads="1"/>
          </p:cNvSpPr>
          <p:nvPr/>
        </p:nvSpPr>
        <p:spPr bwMode="auto">
          <a:xfrm>
            <a:off x="991052" y="6497620"/>
            <a:ext cx="598487" cy="184150"/>
          </a:xfrm>
          <a:prstGeom prst="rect">
            <a:avLst/>
          </a:prstGeom>
          <a:noFill/>
          <a:ln w="9525">
            <a:noFill/>
            <a:miter lim="800000"/>
            <a:headEnd/>
            <a:tailEnd/>
          </a:ln>
        </p:spPr>
        <p:txBody>
          <a:bodyPr>
            <a:spAutoFit/>
          </a:bodyPr>
          <a:lstStyle/>
          <a:p>
            <a:pPr defTabSz="1081088"/>
            <a:r>
              <a:rPr lang="en-CA" sz="600" b="1" dirty="0">
                <a:solidFill>
                  <a:prstClr val="black"/>
                </a:solidFill>
              </a:rPr>
              <a:t>Vancouver</a:t>
            </a:r>
          </a:p>
        </p:txBody>
      </p:sp>
      <p:grpSp>
        <p:nvGrpSpPr>
          <p:cNvPr id="30" name="Group 170"/>
          <p:cNvGrpSpPr>
            <a:grpSpLocks/>
          </p:cNvGrpSpPr>
          <p:nvPr/>
        </p:nvGrpSpPr>
        <p:grpSpPr bwMode="auto">
          <a:xfrm>
            <a:off x="928457" y="6601097"/>
            <a:ext cx="192088" cy="69850"/>
            <a:chOff x="5138" y="2628"/>
            <a:chExt cx="223" cy="60"/>
          </a:xfrm>
        </p:grpSpPr>
        <p:grpSp>
          <p:nvGrpSpPr>
            <p:cNvPr id="31" name="Group 171"/>
            <p:cNvGrpSpPr>
              <a:grpSpLocks/>
            </p:cNvGrpSpPr>
            <p:nvPr/>
          </p:nvGrpSpPr>
          <p:grpSpPr bwMode="auto">
            <a:xfrm>
              <a:off x="5138" y="2628"/>
              <a:ext cx="223" cy="60"/>
              <a:chOff x="3803" y="1216"/>
              <a:chExt cx="111" cy="27"/>
            </a:xfrm>
          </p:grpSpPr>
          <p:sp>
            <p:nvSpPr>
              <p:cNvPr id="38" name="Freeform 172"/>
              <p:cNvSpPr>
                <a:spLocks/>
              </p:cNvSpPr>
              <p:nvPr/>
            </p:nvSpPr>
            <p:spPr bwMode="auto">
              <a:xfrm>
                <a:off x="3803" y="1230"/>
                <a:ext cx="111" cy="13"/>
              </a:xfrm>
              <a:custGeom>
                <a:avLst/>
                <a:gdLst>
                  <a:gd name="T0" fmla="*/ 0 w 111"/>
                  <a:gd name="T1" fmla="*/ 2 h 13"/>
                  <a:gd name="T2" fmla="*/ 6 w 111"/>
                  <a:gd name="T3" fmla="*/ 2 h 13"/>
                  <a:gd name="T4" fmla="*/ 10 w 111"/>
                  <a:gd name="T5" fmla="*/ 13 h 13"/>
                  <a:gd name="T6" fmla="*/ 100 w 111"/>
                  <a:gd name="T7" fmla="*/ 13 h 13"/>
                  <a:gd name="T8" fmla="*/ 105 w 111"/>
                  <a:gd name="T9" fmla="*/ 2 h 13"/>
                  <a:gd name="T10" fmla="*/ 111 w 111"/>
                  <a:gd name="T11" fmla="*/ 2 h 13"/>
                  <a:gd name="T12" fmla="*/ 111 w 111"/>
                  <a:gd name="T13" fmla="*/ 0 h 13"/>
                  <a:gd name="T14" fmla="*/ 0 w 111"/>
                  <a:gd name="T15" fmla="*/ 0 h 13"/>
                  <a:gd name="T16" fmla="*/ 0 w 111"/>
                  <a:gd name="T17" fmla="*/ 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3"/>
                  <a:gd name="T29" fmla="*/ 111 w 1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3">
                    <a:moveTo>
                      <a:pt x="0" y="2"/>
                    </a:moveTo>
                    <a:lnTo>
                      <a:pt x="6" y="2"/>
                    </a:lnTo>
                    <a:lnTo>
                      <a:pt x="10" y="13"/>
                    </a:lnTo>
                    <a:lnTo>
                      <a:pt x="100" y="13"/>
                    </a:lnTo>
                    <a:lnTo>
                      <a:pt x="105" y="2"/>
                    </a:lnTo>
                    <a:lnTo>
                      <a:pt x="111" y="2"/>
                    </a:lnTo>
                    <a:lnTo>
                      <a:pt x="111" y="0"/>
                    </a:lnTo>
                    <a:lnTo>
                      <a:pt x="0" y="0"/>
                    </a:lnTo>
                    <a:lnTo>
                      <a:pt x="0" y="2"/>
                    </a:lnTo>
                    <a:close/>
                  </a:path>
                </a:pathLst>
              </a:custGeom>
              <a:solidFill>
                <a:srgbClr val="264E84"/>
              </a:solidFill>
              <a:ln w="9525">
                <a:noFill/>
                <a:round/>
                <a:headEnd/>
                <a:tailEnd/>
              </a:ln>
            </p:spPr>
            <p:txBody>
              <a:bodyPr/>
              <a:lstStyle/>
              <a:p>
                <a:endParaRPr lang="en-US" dirty="0">
                  <a:solidFill>
                    <a:prstClr val="black"/>
                  </a:solidFill>
                </a:endParaRPr>
              </a:p>
            </p:txBody>
          </p:sp>
          <p:sp>
            <p:nvSpPr>
              <p:cNvPr id="39" name="Rectangle 173"/>
              <p:cNvSpPr>
                <a:spLocks noChangeArrowheads="1"/>
              </p:cNvSpPr>
              <p:nvPr/>
            </p:nvSpPr>
            <p:spPr bwMode="auto">
              <a:xfrm>
                <a:off x="3828" y="1216"/>
                <a:ext cx="8" cy="18"/>
              </a:xfrm>
              <a:prstGeom prst="rect">
                <a:avLst/>
              </a:prstGeom>
              <a:solidFill>
                <a:srgbClr val="264E84"/>
              </a:solidFill>
              <a:ln w="9525">
                <a:noFill/>
                <a:miter lim="800000"/>
                <a:headEnd/>
                <a:tailEnd/>
              </a:ln>
            </p:spPr>
            <p:txBody>
              <a:bodyPr/>
              <a:lstStyle/>
              <a:p>
                <a:endParaRPr lang="en-US" dirty="0">
                  <a:solidFill>
                    <a:prstClr val="black"/>
                  </a:solidFill>
                </a:endParaRPr>
              </a:p>
            </p:txBody>
          </p:sp>
          <p:sp>
            <p:nvSpPr>
              <p:cNvPr id="40" name="Freeform 174"/>
              <p:cNvSpPr>
                <a:spLocks/>
              </p:cNvSpPr>
              <p:nvPr/>
            </p:nvSpPr>
            <p:spPr bwMode="auto">
              <a:xfrm>
                <a:off x="3817" y="1221"/>
                <a:ext cx="14" cy="14"/>
              </a:xfrm>
              <a:custGeom>
                <a:avLst/>
                <a:gdLst>
                  <a:gd name="T0" fmla="*/ 14 w 14"/>
                  <a:gd name="T1" fmla="*/ 0 h 14"/>
                  <a:gd name="T2" fmla="*/ 0 w 14"/>
                  <a:gd name="T3" fmla="*/ 0 h 14"/>
                  <a:gd name="T4" fmla="*/ 0 w 14"/>
                  <a:gd name="T5" fmla="*/ 14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14" y="0"/>
                    </a:moveTo>
                    <a:lnTo>
                      <a:pt x="0" y="0"/>
                    </a:lnTo>
                    <a:lnTo>
                      <a:pt x="0" y="14"/>
                    </a:lnTo>
                  </a:path>
                </a:pathLst>
              </a:custGeom>
              <a:noFill/>
              <a:ln w="4763" cap="rnd">
                <a:solidFill>
                  <a:srgbClr val="264E84"/>
                </a:solidFill>
                <a:prstDash val="solid"/>
                <a:round/>
                <a:headEnd/>
                <a:tailEnd/>
              </a:ln>
            </p:spPr>
            <p:txBody>
              <a:bodyPr/>
              <a:lstStyle/>
              <a:p>
                <a:endParaRPr lang="en-US" dirty="0">
                  <a:solidFill>
                    <a:prstClr val="black"/>
                  </a:solidFill>
                </a:endParaRPr>
              </a:p>
            </p:txBody>
          </p:sp>
        </p:grpSp>
        <p:sp>
          <p:nvSpPr>
            <p:cNvPr id="32" name="Freeform 175"/>
            <p:cNvSpPr>
              <a:spLocks/>
            </p:cNvSpPr>
            <p:nvPr/>
          </p:nvSpPr>
          <p:spPr bwMode="auto">
            <a:xfrm>
              <a:off x="5138" y="2659"/>
              <a:ext cx="223" cy="29"/>
            </a:xfrm>
            <a:custGeom>
              <a:avLst/>
              <a:gdLst>
                <a:gd name="T0" fmla="*/ 0 w 111"/>
                <a:gd name="T1" fmla="*/ 27465 h 13"/>
                <a:gd name="T2" fmla="*/ 25492 w 111"/>
                <a:gd name="T3" fmla="*/ 27465 h 13"/>
                <a:gd name="T4" fmla="*/ 42681 w 111"/>
                <a:gd name="T5" fmla="*/ 198161 h 13"/>
                <a:gd name="T6" fmla="*/ 432877 w 111"/>
                <a:gd name="T7" fmla="*/ 198161 h 13"/>
                <a:gd name="T8" fmla="*/ 454253 w 111"/>
                <a:gd name="T9" fmla="*/ 27465 h 13"/>
                <a:gd name="T10" fmla="*/ 479777 w 111"/>
                <a:gd name="T11" fmla="*/ 27465 h 13"/>
                <a:gd name="T12" fmla="*/ 479777 w 111"/>
                <a:gd name="T13" fmla="*/ 0 h 13"/>
                <a:gd name="T14" fmla="*/ 0 w 111"/>
                <a:gd name="T15" fmla="*/ 0 h 13"/>
                <a:gd name="T16" fmla="*/ 0 w 111"/>
                <a:gd name="T17" fmla="*/ 2746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3"/>
                <a:gd name="T29" fmla="*/ 111 w 1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3">
                  <a:moveTo>
                    <a:pt x="0" y="2"/>
                  </a:moveTo>
                  <a:lnTo>
                    <a:pt x="6" y="2"/>
                  </a:lnTo>
                  <a:lnTo>
                    <a:pt x="10" y="13"/>
                  </a:lnTo>
                  <a:lnTo>
                    <a:pt x="100" y="13"/>
                  </a:lnTo>
                  <a:lnTo>
                    <a:pt x="105" y="2"/>
                  </a:lnTo>
                  <a:lnTo>
                    <a:pt x="111" y="2"/>
                  </a:lnTo>
                  <a:lnTo>
                    <a:pt x="111" y="0"/>
                  </a:lnTo>
                  <a:lnTo>
                    <a:pt x="0" y="0"/>
                  </a:lnTo>
                  <a:lnTo>
                    <a:pt x="0" y="2"/>
                  </a:lnTo>
                  <a:close/>
                </a:path>
              </a:pathLst>
            </a:custGeom>
            <a:solidFill>
              <a:srgbClr val="264E84"/>
            </a:solidFill>
            <a:ln w="9525">
              <a:noFill/>
              <a:round/>
              <a:headEnd/>
              <a:tailEnd/>
            </a:ln>
          </p:spPr>
          <p:txBody>
            <a:bodyPr/>
            <a:lstStyle/>
            <a:p>
              <a:endParaRPr lang="en-US" dirty="0">
                <a:solidFill>
                  <a:prstClr val="black"/>
                </a:solidFill>
              </a:endParaRPr>
            </a:p>
          </p:txBody>
        </p:sp>
        <p:sp>
          <p:nvSpPr>
            <p:cNvPr id="33" name="Rectangle 176"/>
            <p:cNvSpPr>
              <a:spLocks noChangeArrowheads="1"/>
            </p:cNvSpPr>
            <p:nvPr/>
          </p:nvSpPr>
          <p:spPr bwMode="auto">
            <a:xfrm>
              <a:off x="5188" y="2628"/>
              <a:ext cx="16" cy="40"/>
            </a:xfrm>
            <a:prstGeom prst="rect">
              <a:avLst/>
            </a:prstGeom>
            <a:solidFill>
              <a:srgbClr val="264E84"/>
            </a:solidFill>
            <a:ln w="9525">
              <a:noFill/>
              <a:miter lim="800000"/>
              <a:headEnd/>
              <a:tailEnd/>
            </a:ln>
          </p:spPr>
          <p:txBody>
            <a:bodyPr/>
            <a:lstStyle/>
            <a:p>
              <a:endParaRPr lang="en-US" dirty="0">
                <a:solidFill>
                  <a:prstClr val="black"/>
                </a:solidFill>
              </a:endParaRPr>
            </a:p>
          </p:txBody>
        </p:sp>
        <p:sp>
          <p:nvSpPr>
            <p:cNvPr id="34" name="Freeform 177"/>
            <p:cNvSpPr>
              <a:spLocks/>
            </p:cNvSpPr>
            <p:nvPr/>
          </p:nvSpPr>
          <p:spPr bwMode="auto">
            <a:xfrm>
              <a:off x="5166" y="2639"/>
              <a:ext cx="28" cy="31"/>
            </a:xfrm>
            <a:custGeom>
              <a:avLst/>
              <a:gdLst>
                <a:gd name="T0" fmla="*/ 57344 w 14"/>
                <a:gd name="T1" fmla="*/ 0 h 14"/>
                <a:gd name="T2" fmla="*/ 0 w 14"/>
                <a:gd name="T3" fmla="*/ 0 h 14"/>
                <a:gd name="T4" fmla="*/ 0 w 14"/>
                <a:gd name="T5" fmla="*/ 19600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14" y="0"/>
                  </a:moveTo>
                  <a:lnTo>
                    <a:pt x="0" y="0"/>
                  </a:lnTo>
                  <a:lnTo>
                    <a:pt x="0" y="14"/>
                  </a:lnTo>
                </a:path>
              </a:pathLst>
            </a:custGeom>
            <a:noFill/>
            <a:ln w="4763" cap="rnd">
              <a:solidFill>
                <a:srgbClr val="264E84"/>
              </a:solidFill>
              <a:prstDash val="solid"/>
              <a:round/>
              <a:headEnd/>
              <a:tailEnd/>
            </a:ln>
          </p:spPr>
          <p:txBody>
            <a:bodyPr/>
            <a:lstStyle/>
            <a:p>
              <a:endParaRPr lang="en-US" dirty="0">
                <a:solidFill>
                  <a:prstClr val="black"/>
                </a:solidFill>
              </a:endParaRPr>
            </a:p>
          </p:txBody>
        </p:sp>
        <p:sp>
          <p:nvSpPr>
            <p:cNvPr id="35" name="Freeform 178"/>
            <p:cNvSpPr>
              <a:spLocks/>
            </p:cNvSpPr>
            <p:nvPr/>
          </p:nvSpPr>
          <p:spPr bwMode="auto">
            <a:xfrm>
              <a:off x="5138" y="2659"/>
              <a:ext cx="223" cy="29"/>
            </a:xfrm>
            <a:custGeom>
              <a:avLst/>
              <a:gdLst>
                <a:gd name="T0" fmla="*/ 0 w 111"/>
                <a:gd name="T1" fmla="*/ 27465 h 13"/>
                <a:gd name="T2" fmla="*/ 25492 w 111"/>
                <a:gd name="T3" fmla="*/ 27465 h 13"/>
                <a:gd name="T4" fmla="*/ 42681 w 111"/>
                <a:gd name="T5" fmla="*/ 198161 h 13"/>
                <a:gd name="T6" fmla="*/ 432877 w 111"/>
                <a:gd name="T7" fmla="*/ 198161 h 13"/>
                <a:gd name="T8" fmla="*/ 454253 w 111"/>
                <a:gd name="T9" fmla="*/ 27465 h 13"/>
                <a:gd name="T10" fmla="*/ 479777 w 111"/>
                <a:gd name="T11" fmla="*/ 27465 h 13"/>
                <a:gd name="T12" fmla="*/ 479777 w 111"/>
                <a:gd name="T13" fmla="*/ 0 h 13"/>
                <a:gd name="T14" fmla="*/ 0 w 111"/>
                <a:gd name="T15" fmla="*/ 0 h 13"/>
                <a:gd name="T16" fmla="*/ 0 w 111"/>
                <a:gd name="T17" fmla="*/ 2746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3"/>
                <a:gd name="T29" fmla="*/ 111 w 1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3">
                  <a:moveTo>
                    <a:pt x="0" y="2"/>
                  </a:moveTo>
                  <a:lnTo>
                    <a:pt x="6" y="2"/>
                  </a:lnTo>
                  <a:lnTo>
                    <a:pt x="10" y="13"/>
                  </a:lnTo>
                  <a:lnTo>
                    <a:pt x="100" y="13"/>
                  </a:lnTo>
                  <a:lnTo>
                    <a:pt x="105" y="2"/>
                  </a:lnTo>
                  <a:lnTo>
                    <a:pt x="111" y="2"/>
                  </a:lnTo>
                  <a:lnTo>
                    <a:pt x="111" y="0"/>
                  </a:lnTo>
                  <a:lnTo>
                    <a:pt x="0" y="0"/>
                  </a:lnTo>
                  <a:lnTo>
                    <a:pt x="0" y="2"/>
                  </a:lnTo>
                  <a:close/>
                </a:path>
              </a:pathLst>
            </a:custGeom>
            <a:solidFill>
              <a:srgbClr val="264E84"/>
            </a:solidFill>
            <a:ln w="9525">
              <a:noFill/>
              <a:round/>
              <a:headEnd/>
              <a:tailEnd/>
            </a:ln>
          </p:spPr>
          <p:txBody>
            <a:bodyPr/>
            <a:lstStyle/>
            <a:p>
              <a:endParaRPr lang="en-US" dirty="0">
                <a:solidFill>
                  <a:prstClr val="black"/>
                </a:solidFill>
              </a:endParaRPr>
            </a:p>
          </p:txBody>
        </p:sp>
        <p:sp>
          <p:nvSpPr>
            <p:cNvPr id="36" name="Rectangle 179"/>
            <p:cNvSpPr>
              <a:spLocks noChangeArrowheads="1"/>
            </p:cNvSpPr>
            <p:nvPr/>
          </p:nvSpPr>
          <p:spPr bwMode="auto">
            <a:xfrm>
              <a:off x="5188" y="2628"/>
              <a:ext cx="16" cy="40"/>
            </a:xfrm>
            <a:prstGeom prst="rect">
              <a:avLst/>
            </a:prstGeom>
            <a:solidFill>
              <a:srgbClr val="264E84"/>
            </a:solidFill>
            <a:ln w="9525">
              <a:noFill/>
              <a:miter lim="800000"/>
              <a:headEnd/>
              <a:tailEnd/>
            </a:ln>
          </p:spPr>
          <p:txBody>
            <a:bodyPr/>
            <a:lstStyle/>
            <a:p>
              <a:endParaRPr lang="en-US" dirty="0">
                <a:solidFill>
                  <a:prstClr val="black"/>
                </a:solidFill>
              </a:endParaRPr>
            </a:p>
          </p:txBody>
        </p:sp>
        <p:sp>
          <p:nvSpPr>
            <p:cNvPr id="37" name="Freeform 180"/>
            <p:cNvSpPr>
              <a:spLocks/>
            </p:cNvSpPr>
            <p:nvPr/>
          </p:nvSpPr>
          <p:spPr bwMode="auto">
            <a:xfrm>
              <a:off x="5166" y="2639"/>
              <a:ext cx="28" cy="31"/>
            </a:xfrm>
            <a:custGeom>
              <a:avLst/>
              <a:gdLst>
                <a:gd name="T0" fmla="*/ 57344 w 14"/>
                <a:gd name="T1" fmla="*/ 0 h 14"/>
                <a:gd name="T2" fmla="*/ 0 w 14"/>
                <a:gd name="T3" fmla="*/ 0 h 14"/>
                <a:gd name="T4" fmla="*/ 0 w 14"/>
                <a:gd name="T5" fmla="*/ 19600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14" y="0"/>
                  </a:moveTo>
                  <a:lnTo>
                    <a:pt x="0" y="0"/>
                  </a:lnTo>
                  <a:lnTo>
                    <a:pt x="0" y="14"/>
                  </a:lnTo>
                </a:path>
              </a:pathLst>
            </a:custGeom>
            <a:noFill/>
            <a:ln w="4763" cap="rnd">
              <a:solidFill>
                <a:srgbClr val="264E84"/>
              </a:solidFill>
              <a:prstDash val="solid"/>
              <a:round/>
              <a:headEnd/>
              <a:tailEnd/>
            </a:ln>
          </p:spPr>
          <p:txBody>
            <a:bodyPr/>
            <a:lstStyle/>
            <a:p>
              <a:endParaRPr lang="en-US" dirty="0">
                <a:solidFill>
                  <a:prstClr val="black"/>
                </a:solidFill>
              </a:endParaRPr>
            </a:p>
          </p:txBody>
        </p:sp>
      </p:grpSp>
      <p:sp>
        <p:nvSpPr>
          <p:cNvPr id="41" name="Text Box 183"/>
          <p:cNvSpPr txBox="1">
            <a:spLocks noChangeArrowheads="1"/>
          </p:cNvSpPr>
          <p:nvPr/>
        </p:nvSpPr>
        <p:spPr bwMode="auto">
          <a:xfrm>
            <a:off x="512870" y="5143306"/>
            <a:ext cx="573088" cy="277812"/>
          </a:xfrm>
          <a:prstGeom prst="rect">
            <a:avLst/>
          </a:prstGeom>
          <a:noFill/>
          <a:ln w="9525">
            <a:noFill/>
            <a:miter lim="800000"/>
            <a:headEnd/>
            <a:tailEnd/>
          </a:ln>
        </p:spPr>
        <p:txBody>
          <a:bodyPr>
            <a:spAutoFit/>
          </a:bodyPr>
          <a:lstStyle/>
          <a:p>
            <a:pPr defTabSz="1081088"/>
            <a:r>
              <a:rPr lang="en-CA" sz="600" dirty="0">
                <a:solidFill>
                  <a:prstClr val="black"/>
                </a:solidFill>
              </a:rPr>
              <a:t>Prince Rupert</a:t>
            </a:r>
          </a:p>
        </p:txBody>
      </p:sp>
      <p:sp>
        <p:nvSpPr>
          <p:cNvPr id="42" name="Oval 184"/>
          <p:cNvSpPr>
            <a:spLocks noChangeAspect="1" noChangeArrowheads="1"/>
          </p:cNvSpPr>
          <p:nvPr/>
        </p:nvSpPr>
        <p:spPr bwMode="auto">
          <a:xfrm>
            <a:off x="789050" y="5370318"/>
            <a:ext cx="65088" cy="63500"/>
          </a:xfrm>
          <a:prstGeom prst="ellipse">
            <a:avLst/>
          </a:prstGeom>
          <a:solidFill>
            <a:srgbClr val="C00000"/>
          </a:solidFill>
          <a:ln w="9525" algn="ctr">
            <a:solidFill>
              <a:schemeClr val="bg1"/>
            </a:solidFill>
            <a:round/>
            <a:headEnd/>
            <a:tailEnd/>
          </a:ln>
        </p:spPr>
        <p:txBody>
          <a:bodyPr wrap="none" anchor="ctr"/>
          <a:lstStyle/>
          <a:p>
            <a:endParaRPr lang="en-US" dirty="0">
              <a:solidFill>
                <a:prstClr val="black"/>
              </a:solidFill>
            </a:endParaRPr>
          </a:p>
        </p:txBody>
      </p:sp>
      <p:grpSp>
        <p:nvGrpSpPr>
          <p:cNvPr id="43" name="Group 185"/>
          <p:cNvGrpSpPr>
            <a:grpSpLocks/>
          </p:cNvGrpSpPr>
          <p:nvPr/>
        </p:nvGrpSpPr>
        <p:grpSpPr bwMode="auto">
          <a:xfrm>
            <a:off x="653860" y="5430644"/>
            <a:ext cx="188913" cy="69850"/>
            <a:chOff x="5138" y="2628"/>
            <a:chExt cx="223" cy="60"/>
          </a:xfrm>
        </p:grpSpPr>
        <p:grpSp>
          <p:nvGrpSpPr>
            <p:cNvPr id="44" name="Group 186"/>
            <p:cNvGrpSpPr>
              <a:grpSpLocks/>
            </p:cNvGrpSpPr>
            <p:nvPr/>
          </p:nvGrpSpPr>
          <p:grpSpPr bwMode="auto">
            <a:xfrm>
              <a:off x="5138" y="2628"/>
              <a:ext cx="223" cy="60"/>
              <a:chOff x="3803" y="1216"/>
              <a:chExt cx="111" cy="27"/>
            </a:xfrm>
          </p:grpSpPr>
          <p:sp>
            <p:nvSpPr>
              <p:cNvPr id="51" name="Freeform 187"/>
              <p:cNvSpPr>
                <a:spLocks/>
              </p:cNvSpPr>
              <p:nvPr/>
            </p:nvSpPr>
            <p:spPr bwMode="auto">
              <a:xfrm>
                <a:off x="3803" y="1230"/>
                <a:ext cx="111" cy="13"/>
              </a:xfrm>
              <a:custGeom>
                <a:avLst/>
                <a:gdLst>
                  <a:gd name="T0" fmla="*/ 0 w 111"/>
                  <a:gd name="T1" fmla="*/ 2 h 13"/>
                  <a:gd name="T2" fmla="*/ 6 w 111"/>
                  <a:gd name="T3" fmla="*/ 2 h 13"/>
                  <a:gd name="T4" fmla="*/ 10 w 111"/>
                  <a:gd name="T5" fmla="*/ 13 h 13"/>
                  <a:gd name="T6" fmla="*/ 100 w 111"/>
                  <a:gd name="T7" fmla="*/ 13 h 13"/>
                  <a:gd name="T8" fmla="*/ 105 w 111"/>
                  <a:gd name="T9" fmla="*/ 2 h 13"/>
                  <a:gd name="T10" fmla="*/ 111 w 111"/>
                  <a:gd name="T11" fmla="*/ 2 h 13"/>
                  <a:gd name="T12" fmla="*/ 111 w 111"/>
                  <a:gd name="T13" fmla="*/ 0 h 13"/>
                  <a:gd name="T14" fmla="*/ 0 w 111"/>
                  <a:gd name="T15" fmla="*/ 0 h 13"/>
                  <a:gd name="T16" fmla="*/ 0 w 111"/>
                  <a:gd name="T17" fmla="*/ 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3"/>
                  <a:gd name="T29" fmla="*/ 111 w 1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3">
                    <a:moveTo>
                      <a:pt x="0" y="2"/>
                    </a:moveTo>
                    <a:lnTo>
                      <a:pt x="6" y="2"/>
                    </a:lnTo>
                    <a:lnTo>
                      <a:pt x="10" y="13"/>
                    </a:lnTo>
                    <a:lnTo>
                      <a:pt x="100" y="13"/>
                    </a:lnTo>
                    <a:lnTo>
                      <a:pt x="105" y="2"/>
                    </a:lnTo>
                    <a:lnTo>
                      <a:pt x="111" y="2"/>
                    </a:lnTo>
                    <a:lnTo>
                      <a:pt x="111" y="0"/>
                    </a:lnTo>
                    <a:lnTo>
                      <a:pt x="0" y="0"/>
                    </a:lnTo>
                    <a:lnTo>
                      <a:pt x="0" y="2"/>
                    </a:lnTo>
                    <a:close/>
                  </a:path>
                </a:pathLst>
              </a:custGeom>
              <a:solidFill>
                <a:srgbClr val="264E84"/>
              </a:solidFill>
              <a:ln w="9525">
                <a:noFill/>
                <a:round/>
                <a:headEnd/>
                <a:tailEnd/>
              </a:ln>
            </p:spPr>
            <p:txBody>
              <a:bodyPr/>
              <a:lstStyle/>
              <a:p>
                <a:endParaRPr lang="en-US" dirty="0">
                  <a:solidFill>
                    <a:prstClr val="black"/>
                  </a:solidFill>
                </a:endParaRPr>
              </a:p>
            </p:txBody>
          </p:sp>
          <p:sp>
            <p:nvSpPr>
              <p:cNvPr id="52" name="Rectangle 188"/>
              <p:cNvSpPr>
                <a:spLocks noChangeArrowheads="1"/>
              </p:cNvSpPr>
              <p:nvPr/>
            </p:nvSpPr>
            <p:spPr bwMode="auto">
              <a:xfrm>
                <a:off x="3828" y="1216"/>
                <a:ext cx="8" cy="18"/>
              </a:xfrm>
              <a:prstGeom prst="rect">
                <a:avLst/>
              </a:prstGeom>
              <a:solidFill>
                <a:srgbClr val="264E84"/>
              </a:solidFill>
              <a:ln w="9525">
                <a:noFill/>
                <a:miter lim="800000"/>
                <a:headEnd/>
                <a:tailEnd/>
              </a:ln>
            </p:spPr>
            <p:txBody>
              <a:bodyPr/>
              <a:lstStyle/>
              <a:p>
                <a:endParaRPr lang="en-US" dirty="0">
                  <a:solidFill>
                    <a:prstClr val="black"/>
                  </a:solidFill>
                </a:endParaRPr>
              </a:p>
            </p:txBody>
          </p:sp>
          <p:sp>
            <p:nvSpPr>
              <p:cNvPr id="53" name="Freeform 189"/>
              <p:cNvSpPr>
                <a:spLocks/>
              </p:cNvSpPr>
              <p:nvPr/>
            </p:nvSpPr>
            <p:spPr bwMode="auto">
              <a:xfrm>
                <a:off x="3817" y="1221"/>
                <a:ext cx="14" cy="14"/>
              </a:xfrm>
              <a:custGeom>
                <a:avLst/>
                <a:gdLst>
                  <a:gd name="T0" fmla="*/ 14 w 14"/>
                  <a:gd name="T1" fmla="*/ 0 h 14"/>
                  <a:gd name="T2" fmla="*/ 0 w 14"/>
                  <a:gd name="T3" fmla="*/ 0 h 14"/>
                  <a:gd name="T4" fmla="*/ 0 w 14"/>
                  <a:gd name="T5" fmla="*/ 14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14" y="0"/>
                    </a:moveTo>
                    <a:lnTo>
                      <a:pt x="0" y="0"/>
                    </a:lnTo>
                    <a:lnTo>
                      <a:pt x="0" y="14"/>
                    </a:lnTo>
                  </a:path>
                </a:pathLst>
              </a:custGeom>
              <a:noFill/>
              <a:ln w="4763" cap="rnd">
                <a:solidFill>
                  <a:srgbClr val="264E84"/>
                </a:solidFill>
                <a:prstDash val="solid"/>
                <a:round/>
                <a:headEnd/>
                <a:tailEnd/>
              </a:ln>
            </p:spPr>
            <p:txBody>
              <a:bodyPr/>
              <a:lstStyle/>
              <a:p>
                <a:endParaRPr lang="en-US" dirty="0">
                  <a:solidFill>
                    <a:prstClr val="black"/>
                  </a:solidFill>
                </a:endParaRPr>
              </a:p>
            </p:txBody>
          </p:sp>
        </p:grpSp>
        <p:sp>
          <p:nvSpPr>
            <p:cNvPr id="45" name="Freeform 190"/>
            <p:cNvSpPr>
              <a:spLocks/>
            </p:cNvSpPr>
            <p:nvPr/>
          </p:nvSpPr>
          <p:spPr bwMode="auto">
            <a:xfrm>
              <a:off x="5138" y="2659"/>
              <a:ext cx="223" cy="29"/>
            </a:xfrm>
            <a:custGeom>
              <a:avLst/>
              <a:gdLst>
                <a:gd name="T0" fmla="*/ 0 w 111"/>
                <a:gd name="T1" fmla="*/ 27465 h 13"/>
                <a:gd name="T2" fmla="*/ 25492 w 111"/>
                <a:gd name="T3" fmla="*/ 27465 h 13"/>
                <a:gd name="T4" fmla="*/ 42681 w 111"/>
                <a:gd name="T5" fmla="*/ 198161 h 13"/>
                <a:gd name="T6" fmla="*/ 432877 w 111"/>
                <a:gd name="T7" fmla="*/ 198161 h 13"/>
                <a:gd name="T8" fmla="*/ 454253 w 111"/>
                <a:gd name="T9" fmla="*/ 27465 h 13"/>
                <a:gd name="T10" fmla="*/ 479777 w 111"/>
                <a:gd name="T11" fmla="*/ 27465 h 13"/>
                <a:gd name="T12" fmla="*/ 479777 w 111"/>
                <a:gd name="T13" fmla="*/ 0 h 13"/>
                <a:gd name="T14" fmla="*/ 0 w 111"/>
                <a:gd name="T15" fmla="*/ 0 h 13"/>
                <a:gd name="T16" fmla="*/ 0 w 111"/>
                <a:gd name="T17" fmla="*/ 2746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3"/>
                <a:gd name="T29" fmla="*/ 111 w 1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3">
                  <a:moveTo>
                    <a:pt x="0" y="2"/>
                  </a:moveTo>
                  <a:lnTo>
                    <a:pt x="6" y="2"/>
                  </a:lnTo>
                  <a:lnTo>
                    <a:pt x="10" y="13"/>
                  </a:lnTo>
                  <a:lnTo>
                    <a:pt x="100" y="13"/>
                  </a:lnTo>
                  <a:lnTo>
                    <a:pt x="105" y="2"/>
                  </a:lnTo>
                  <a:lnTo>
                    <a:pt x="111" y="2"/>
                  </a:lnTo>
                  <a:lnTo>
                    <a:pt x="111" y="0"/>
                  </a:lnTo>
                  <a:lnTo>
                    <a:pt x="0" y="0"/>
                  </a:lnTo>
                  <a:lnTo>
                    <a:pt x="0" y="2"/>
                  </a:lnTo>
                  <a:close/>
                </a:path>
              </a:pathLst>
            </a:custGeom>
            <a:solidFill>
              <a:srgbClr val="264E84"/>
            </a:solidFill>
            <a:ln w="9525">
              <a:noFill/>
              <a:round/>
              <a:headEnd/>
              <a:tailEnd/>
            </a:ln>
          </p:spPr>
          <p:txBody>
            <a:bodyPr/>
            <a:lstStyle/>
            <a:p>
              <a:endParaRPr lang="en-US" dirty="0">
                <a:solidFill>
                  <a:prstClr val="black"/>
                </a:solidFill>
              </a:endParaRPr>
            </a:p>
          </p:txBody>
        </p:sp>
        <p:sp>
          <p:nvSpPr>
            <p:cNvPr id="46" name="Rectangle 191"/>
            <p:cNvSpPr>
              <a:spLocks noChangeArrowheads="1"/>
            </p:cNvSpPr>
            <p:nvPr/>
          </p:nvSpPr>
          <p:spPr bwMode="auto">
            <a:xfrm>
              <a:off x="5188" y="2628"/>
              <a:ext cx="16" cy="40"/>
            </a:xfrm>
            <a:prstGeom prst="rect">
              <a:avLst/>
            </a:prstGeom>
            <a:solidFill>
              <a:srgbClr val="264E84"/>
            </a:solidFill>
            <a:ln w="9525">
              <a:noFill/>
              <a:miter lim="800000"/>
              <a:headEnd/>
              <a:tailEnd/>
            </a:ln>
          </p:spPr>
          <p:txBody>
            <a:bodyPr/>
            <a:lstStyle/>
            <a:p>
              <a:endParaRPr lang="en-US" dirty="0">
                <a:solidFill>
                  <a:prstClr val="black"/>
                </a:solidFill>
              </a:endParaRPr>
            </a:p>
          </p:txBody>
        </p:sp>
        <p:sp>
          <p:nvSpPr>
            <p:cNvPr id="47" name="Freeform 192"/>
            <p:cNvSpPr>
              <a:spLocks/>
            </p:cNvSpPr>
            <p:nvPr/>
          </p:nvSpPr>
          <p:spPr bwMode="auto">
            <a:xfrm>
              <a:off x="5166" y="2639"/>
              <a:ext cx="28" cy="31"/>
            </a:xfrm>
            <a:custGeom>
              <a:avLst/>
              <a:gdLst>
                <a:gd name="T0" fmla="*/ 57344 w 14"/>
                <a:gd name="T1" fmla="*/ 0 h 14"/>
                <a:gd name="T2" fmla="*/ 0 w 14"/>
                <a:gd name="T3" fmla="*/ 0 h 14"/>
                <a:gd name="T4" fmla="*/ 0 w 14"/>
                <a:gd name="T5" fmla="*/ 19600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14" y="0"/>
                  </a:moveTo>
                  <a:lnTo>
                    <a:pt x="0" y="0"/>
                  </a:lnTo>
                  <a:lnTo>
                    <a:pt x="0" y="14"/>
                  </a:lnTo>
                </a:path>
              </a:pathLst>
            </a:custGeom>
            <a:noFill/>
            <a:ln w="4763" cap="rnd">
              <a:solidFill>
                <a:srgbClr val="264E84"/>
              </a:solidFill>
              <a:prstDash val="solid"/>
              <a:round/>
              <a:headEnd/>
              <a:tailEnd/>
            </a:ln>
          </p:spPr>
          <p:txBody>
            <a:bodyPr/>
            <a:lstStyle/>
            <a:p>
              <a:endParaRPr lang="en-US" dirty="0">
                <a:solidFill>
                  <a:prstClr val="black"/>
                </a:solidFill>
              </a:endParaRPr>
            </a:p>
          </p:txBody>
        </p:sp>
        <p:sp>
          <p:nvSpPr>
            <p:cNvPr id="48" name="Freeform 193"/>
            <p:cNvSpPr>
              <a:spLocks/>
            </p:cNvSpPr>
            <p:nvPr/>
          </p:nvSpPr>
          <p:spPr bwMode="auto">
            <a:xfrm>
              <a:off x="5138" y="2659"/>
              <a:ext cx="223" cy="29"/>
            </a:xfrm>
            <a:custGeom>
              <a:avLst/>
              <a:gdLst>
                <a:gd name="T0" fmla="*/ 0 w 111"/>
                <a:gd name="T1" fmla="*/ 27465 h 13"/>
                <a:gd name="T2" fmla="*/ 25492 w 111"/>
                <a:gd name="T3" fmla="*/ 27465 h 13"/>
                <a:gd name="T4" fmla="*/ 42681 w 111"/>
                <a:gd name="T5" fmla="*/ 198161 h 13"/>
                <a:gd name="T6" fmla="*/ 432877 w 111"/>
                <a:gd name="T7" fmla="*/ 198161 h 13"/>
                <a:gd name="T8" fmla="*/ 454253 w 111"/>
                <a:gd name="T9" fmla="*/ 27465 h 13"/>
                <a:gd name="T10" fmla="*/ 479777 w 111"/>
                <a:gd name="T11" fmla="*/ 27465 h 13"/>
                <a:gd name="T12" fmla="*/ 479777 w 111"/>
                <a:gd name="T13" fmla="*/ 0 h 13"/>
                <a:gd name="T14" fmla="*/ 0 w 111"/>
                <a:gd name="T15" fmla="*/ 0 h 13"/>
                <a:gd name="T16" fmla="*/ 0 w 111"/>
                <a:gd name="T17" fmla="*/ 2746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3"/>
                <a:gd name="T29" fmla="*/ 111 w 1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3">
                  <a:moveTo>
                    <a:pt x="0" y="2"/>
                  </a:moveTo>
                  <a:lnTo>
                    <a:pt x="6" y="2"/>
                  </a:lnTo>
                  <a:lnTo>
                    <a:pt x="10" y="13"/>
                  </a:lnTo>
                  <a:lnTo>
                    <a:pt x="100" y="13"/>
                  </a:lnTo>
                  <a:lnTo>
                    <a:pt x="105" y="2"/>
                  </a:lnTo>
                  <a:lnTo>
                    <a:pt x="111" y="2"/>
                  </a:lnTo>
                  <a:lnTo>
                    <a:pt x="111" y="0"/>
                  </a:lnTo>
                  <a:lnTo>
                    <a:pt x="0" y="0"/>
                  </a:lnTo>
                  <a:lnTo>
                    <a:pt x="0" y="2"/>
                  </a:lnTo>
                  <a:close/>
                </a:path>
              </a:pathLst>
            </a:custGeom>
            <a:solidFill>
              <a:srgbClr val="264E84"/>
            </a:solidFill>
            <a:ln w="9525">
              <a:noFill/>
              <a:round/>
              <a:headEnd/>
              <a:tailEnd/>
            </a:ln>
          </p:spPr>
          <p:txBody>
            <a:bodyPr/>
            <a:lstStyle/>
            <a:p>
              <a:endParaRPr lang="en-US" dirty="0">
                <a:solidFill>
                  <a:prstClr val="black"/>
                </a:solidFill>
              </a:endParaRPr>
            </a:p>
          </p:txBody>
        </p:sp>
        <p:sp>
          <p:nvSpPr>
            <p:cNvPr id="49" name="Rectangle 194"/>
            <p:cNvSpPr>
              <a:spLocks noChangeArrowheads="1"/>
            </p:cNvSpPr>
            <p:nvPr/>
          </p:nvSpPr>
          <p:spPr bwMode="auto">
            <a:xfrm>
              <a:off x="5188" y="2628"/>
              <a:ext cx="16" cy="40"/>
            </a:xfrm>
            <a:prstGeom prst="rect">
              <a:avLst/>
            </a:prstGeom>
            <a:solidFill>
              <a:srgbClr val="264E84"/>
            </a:solidFill>
            <a:ln w="9525">
              <a:noFill/>
              <a:miter lim="800000"/>
              <a:headEnd/>
              <a:tailEnd/>
            </a:ln>
          </p:spPr>
          <p:txBody>
            <a:bodyPr/>
            <a:lstStyle/>
            <a:p>
              <a:endParaRPr lang="en-US" dirty="0">
                <a:solidFill>
                  <a:prstClr val="black"/>
                </a:solidFill>
              </a:endParaRPr>
            </a:p>
          </p:txBody>
        </p:sp>
        <p:sp>
          <p:nvSpPr>
            <p:cNvPr id="50" name="Freeform 195"/>
            <p:cNvSpPr>
              <a:spLocks/>
            </p:cNvSpPr>
            <p:nvPr/>
          </p:nvSpPr>
          <p:spPr bwMode="auto">
            <a:xfrm>
              <a:off x="5166" y="2639"/>
              <a:ext cx="28" cy="31"/>
            </a:xfrm>
            <a:custGeom>
              <a:avLst/>
              <a:gdLst>
                <a:gd name="T0" fmla="*/ 57344 w 14"/>
                <a:gd name="T1" fmla="*/ 0 h 14"/>
                <a:gd name="T2" fmla="*/ 0 w 14"/>
                <a:gd name="T3" fmla="*/ 0 h 14"/>
                <a:gd name="T4" fmla="*/ 0 w 14"/>
                <a:gd name="T5" fmla="*/ 19600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14" y="0"/>
                  </a:moveTo>
                  <a:lnTo>
                    <a:pt x="0" y="0"/>
                  </a:lnTo>
                  <a:lnTo>
                    <a:pt x="0" y="14"/>
                  </a:lnTo>
                </a:path>
              </a:pathLst>
            </a:custGeom>
            <a:noFill/>
            <a:ln w="4763" cap="rnd">
              <a:solidFill>
                <a:srgbClr val="264E84"/>
              </a:solidFill>
              <a:prstDash val="solid"/>
              <a:round/>
              <a:headEnd/>
              <a:tailEnd/>
            </a:ln>
          </p:spPr>
          <p:txBody>
            <a:bodyPr/>
            <a:lstStyle/>
            <a:p>
              <a:endParaRPr lang="en-US" dirty="0">
                <a:solidFill>
                  <a:prstClr val="black"/>
                </a:solidFill>
              </a:endParaRPr>
            </a:p>
          </p:txBody>
        </p:sp>
      </p:grpSp>
      <p:sp>
        <p:nvSpPr>
          <p:cNvPr id="54" name="Text Box 196"/>
          <p:cNvSpPr txBox="1">
            <a:spLocks noChangeArrowheads="1"/>
          </p:cNvSpPr>
          <p:nvPr/>
        </p:nvSpPr>
        <p:spPr bwMode="auto">
          <a:xfrm>
            <a:off x="1783020" y="5095681"/>
            <a:ext cx="509588" cy="276225"/>
          </a:xfrm>
          <a:prstGeom prst="rect">
            <a:avLst/>
          </a:prstGeom>
          <a:noFill/>
          <a:ln w="9525">
            <a:noFill/>
            <a:miter lim="800000"/>
            <a:headEnd/>
            <a:tailEnd/>
          </a:ln>
        </p:spPr>
        <p:txBody>
          <a:bodyPr>
            <a:spAutoFit/>
          </a:bodyPr>
          <a:lstStyle/>
          <a:p>
            <a:pPr defTabSz="1081088"/>
            <a:r>
              <a:rPr lang="en-CA" sz="600" b="1" dirty="0">
                <a:solidFill>
                  <a:prstClr val="black"/>
                </a:solidFill>
              </a:rPr>
              <a:t>Fort Nelson</a:t>
            </a:r>
          </a:p>
        </p:txBody>
      </p:sp>
      <p:sp>
        <p:nvSpPr>
          <p:cNvPr id="55" name="Text Box 183"/>
          <p:cNvSpPr txBox="1">
            <a:spLocks noChangeArrowheads="1"/>
          </p:cNvSpPr>
          <p:nvPr/>
        </p:nvSpPr>
        <p:spPr bwMode="auto">
          <a:xfrm>
            <a:off x="160401" y="6614858"/>
            <a:ext cx="893763" cy="185737"/>
          </a:xfrm>
          <a:prstGeom prst="rect">
            <a:avLst/>
          </a:prstGeom>
          <a:noFill/>
          <a:ln w="9525">
            <a:noFill/>
            <a:miter lim="800000"/>
            <a:headEnd/>
            <a:tailEnd/>
          </a:ln>
        </p:spPr>
        <p:txBody>
          <a:bodyPr>
            <a:spAutoFit/>
          </a:bodyPr>
          <a:lstStyle/>
          <a:p>
            <a:pPr defTabSz="1081088"/>
            <a:r>
              <a:rPr lang="en-CA" sz="600" dirty="0">
                <a:solidFill>
                  <a:prstClr val="black"/>
                </a:solidFill>
              </a:rPr>
              <a:t>Neptune Terminals</a:t>
            </a:r>
          </a:p>
        </p:txBody>
      </p:sp>
      <p:sp>
        <p:nvSpPr>
          <p:cNvPr id="56" name="Text Box 183"/>
          <p:cNvSpPr txBox="1">
            <a:spLocks noChangeArrowheads="1"/>
          </p:cNvSpPr>
          <p:nvPr/>
        </p:nvSpPr>
        <p:spPr bwMode="auto">
          <a:xfrm>
            <a:off x="148882" y="6738273"/>
            <a:ext cx="1027113" cy="185737"/>
          </a:xfrm>
          <a:prstGeom prst="rect">
            <a:avLst/>
          </a:prstGeom>
          <a:noFill/>
          <a:ln w="9525">
            <a:noFill/>
            <a:miter lim="800000"/>
            <a:headEnd/>
            <a:tailEnd/>
          </a:ln>
        </p:spPr>
        <p:txBody>
          <a:bodyPr>
            <a:spAutoFit/>
          </a:bodyPr>
          <a:lstStyle/>
          <a:p>
            <a:pPr defTabSz="1081088"/>
            <a:r>
              <a:rPr lang="en-CA" sz="600" dirty="0">
                <a:solidFill>
                  <a:prstClr val="black"/>
                </a:solidFill>
              </a:rPr>
              <a:t>Westshore Terminals</a:t>
            </a:r>
          </a:p>
        </p:txBody>
      </p:sp>
      <p:sp>
        <p:nvSpPr>
          <p:cNvPr id="57" name="AutoShape 134"/>
          <p:cNvSpPr>
            <a:spLocks noChangeArrowheads="1"/>
          </p:cNvSpPr>
          <p:nvPr/>
        </p:nvSpPr>
        <p:spPr bwMode="gray">
          <a:xfrm>
            <a:off x="1806781" y="5721690"/>
            <a:ext cx="123825" cy="114300"/>
          </a:xfrm>
          <a:prstGeom prst="star5">
            <a:avLst/>
          </a:prstGeom>
          <a:solidFill>
            <a:schemeClr val="bg2">
              <a:lumMod val="25000"/>
            </a:schemeClr>
          </a:solidFill>
          <a:ln w="9525" algn="ctr">
            <a:solidFill>
              <a:schemeClr val="bg1"/>
            </a:solidFill>
            <a:miter lim="800000"/>
            <a:headEnd/>
            <a:tailEnd/>
          </a:ln>
          <a:effectLst/>
        </p:spPr>
        <p:txBody>
          <a:bodyPr wrap="none" anchor="ctr"/>
          <a:lstStyle/>
          <a:p>
            <a:pPr>
              <a:defRPr/>
            </a:pPr>
            <a:endParaRPr lang="en-CA" dirty="0">
              <a:solidFill>
                <a:schemeClr val="tx2"/>
              </a:solidFill>
            </a:endParaRPr>
          </a:p>
        </p:txBody>
      </p:sp>
      <p:sp>
        <p:nvSpPr>
          <p:cNvPr id="58" name="Line 141"/>
          <p:cNvSpPr>
            <a:spLocks noChangeShapeType="1"/>
          </p:cNvSpPr>
          <p:nvPr/>
        </p:nvSpPr>
        <p:spPr bwMode="gray">
          <a:xfrm>
            <a:off x="3444445" y="7010157"/>
            <a:ext cx="125374" cy="0"/>
          </a:xfrm>
          <a:prstGeom prst="line">
            <a:avLst/>
          </a:prstGeom>
          <a:noFill/>
          <a:ln w="28575">
            <a:solidFill>
              <a:schemeClr val="tx2"/>
            </a:solidFill>
            <a:round/>
            <a:headEnd/>
            <a:tailEnd/>
          </a:ln>
        </p:spPr>
        <p:txBody>
          <a:bodyPr anchor="ctr"/>
          <a:lstStyle/>
          <a:p>
            <a:endParaRPr lang="en-US" dirty="0">
              <a:solidFill>
                <a:prstClr val="black"/>
              </a:solidFill>
            </a:endParaRPr>
          </a:p>
        </p:txBody>
      </p:sp>
      <p:sp>
        <p:nvSpPr>
          <p:cNvPr id="59" name="Line 142"/>
          <p:cNvSpPr>
            <a:spLocks noChangeShapeType="1"/>
          </p:cNvSpPr>
          <p:nvPr/>
        </p:nvSpPr>
        <p:spPr bwMode="gray">
          <a:xfrm>
            <a:off x="3455428" y="6906669"/>
            <a:ext cx="116627" cy="0"/>
          </a:xfrm>
          <a:prstGeom prst="line">
            <a:avLst/>
          </a:prstGeom>
          <a:noFill/>
          <a:ln w="28575">
            <a:solidFill>
              <a:srgbClr val="C00000"/>
            </a:solidFill>
            <a:prstDash val="sysDot"/>
            <a:round/>
            <a:headEnd/>
            <a:tailEnd/>
          </a:ln>
        </p:spPr>
        <p:txBody>
          <a:bodyPr anchor="ctr"/>
          <a:lstStyle/>
          <a:p>
            <a:endParaRPr lang="en-US" dirty="0">
              <a:solidFill>
                <a:prstClr val="black"/>
              </a:solidFill>
            </a:endParaRPr>
          </a:p>
        </p:txBody>
      </p:sp>
      <p:sp>
        <p:nvSpPr>
          <p:cNvPr id="60" name="Freeform 143"/>
          <p:cNvSpPr>
            <a:spLocks/>
          </p:cNvSpPr>
          <p:nvPr/>
        </p:nvSpPr>
        <p:spPr bwMode="gray">
          <a:xfrm rot="12630615" flipH="1">
            <a:off x="3400030" y="6604070"/>
            <a:ext cx="220133" cy="91827"/>
          </a:xfrm>
          <a:custGeom>
            <a:avLst/>
            <a:gdLst>
              <a:gd name="T0" fmla="*/ 0 w 574"/>
              <a:gd name="T1" fmla="*/ 0 h 368"/>
              <a:gd name="T2" fmla="*/ 0 w 574"/>
              <a:gd name="T3" fmla="*/ 0 h 368"/>
              <a:gd name="T4" fmla="*/ 0 w 574"/>
              <a:gd name="T5" fmla="*/ 0 h 368"/>
              <a:gd name="T6" fmla="*/ 0 w 574"/>
              <a:gd name="T7" fmla="*/ 0 h 368"/>
              <a:gd name="T8" fmla="*/ 0 w 574"/>
              <a:gd name="T9" fmla="*/ 0 h 368"/>
              <a:gd name="T10" fmla="*/ 0 w 574"/>
              <a:gd name="T11" fmla="*/ 0 h 368"/>
              <a:gd name="T12" fmla="*/ 0 w 574"/>
              <a:gd name="T13" fmla="*/ 0 h 368"/>
              <a:gd name="T14" fmla="*/ 0 w 574"/>
              <a:gd name="T15" fmla="*/ 0 h 368"/>
              <a:gd name="T16" fmla="*/ 0 w 574"/>
              <a:gd name="T17" fmla="*/ 0 h 368"/>
              <a:gd name="T18" fmla="*/ 0 w 574"/>
              <a:gd name="T19" fmla="*/ 0 h 368"/>
              <a:gd name="T20" fmla="*/ 0 w 574"/>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4"/>
              <a:gd name="T34" fmla="*/ 0 h 368"/>
              <a:gd name="T35" fmla="*/ 574 w 574"/>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4" h="368">
                <a:moveTo>
                  <a:pt x="5" y="196"/>
                </a:moveTo>
                <a:cubicBezTo>
                  <a:pt x="10" y="155"/>
                  <a:pt x="88" y="36"/>
                  <a:pt x="140" y="18"/>
                </a:cubicBezTo>
                <a:cubicBezTo>
                  <a:pt x="192" y="0"/>
                  <a:pt x="267" y="63"/>
                  <a:pt x="317" y="89"/>
                </a:cubicBezTo>
                <a:cubicBezTo>
                  <a:pt x="367" y="115"/>
                  <a:pt x="413" y="143"/>
                  <a:pt x="438" y="175"/>
                </a:cubicBezTo>
                <a:cubicBezTo>
                  <a:pt x="463" y="207"/>
                  <a:pt x="445" y="269"/>
                  <a:pt x="467" y="281"/>
                </a:cubicBezTo>
                <a:cubicBezTo>
                  <a:pt x="489" y="293"/>
                  <a:pt x="572" y="233"/>
                  <a:pt x="573" y="246"/>
                </a:cubicBezTo>
                <a:cubicBezTo>
                  <a:pt x="574" y="259"/>
                  <a:pt x="513" y="352"/>
                  <a:pt x="474" y="360"/>
                </a:cubicBezTo>
                <a:cubicBezTo>
                  <a:pt x="435" y="368"/>
                  <a:pt x="383" y="324"/>
                  <a:pt x="339" y="296"/>
                </a:cubicBezTo>
                <a:cubicBezTo>
                  <a:pt x="295" y="268"/>
                  <a:pt x="249" y="194"/>
                  <a:pt x="211" y="189"/>
                </a:cubicBezTo>
                <a:cubicBezTo>
                  <a:pt x="173" y="184"/>
                  <a:pt x="144" y="266"/>
                  <a:pt x="111" y="267"/>
                </a:cubicBezTo>
                <a:cubicBezTo>
                  <a:pt x="78" y="268"/>
                  <a:pt x="0" y="237"/>
                  <a:pt x="5" y="196"/>
                </a:cubicBezTo>
                <a:close/>
              </a:path>
            </a:pathLst>
          </a:custGeom>
          <a:solidFill>
            <a:srgbClr val="669900"/>
          </a:solidFill>
          <a:ln w="9525">
            <a:noFill/>
            <a:round/>
            <a:headEnd/>
            <a:tailEnd/>
          </a:ln>
        </p:spPr>
        <p:txBody>
          <a:bodyPr anchor="ctr"/>
          <a:lstStyle/>
          <a:p>
            <a:endParaRPr lang="en-US" dirty="0">
              <a:solidFill>
                <a:prstClr val="black"/>
              </a:solidFill>
            </a:endParaRPr>
          </a:p>
        </p:txBody>
      </p:sp>
      <p:sp>
        <p:nvSpPr>
          <p:cNvPr id="61" name="Oval 182"/>
          <p:cNvSpPr>
            <a:spLocks noChangeAspect="1" noChangeArrowheads="1"/>
          </p:cNvSpPr>
          <p:nvPr/>
        </p:nvSpPr>
        <p:spPr bwMode="auto">
          <a:xfrm>
            <a:off x="3468549" y="6750031"/>
            <a:ext cx="67060" cy="67049"/>
          </a:xfrm>
          <a:prstGeom prst="ellipse">
            <a:avLst/>
          </a:prstGeom>
          <a:solidFill>
            <a:srgbClr val="C00000"/>
          </a:solidFill>
          <a:ln w="9525" algn="ctr">
            <a:solidFill>
              <a:schemeClr val="bg1"/>
            </a:solidFill>
            <a:round/>
            <a:headEnd/>
            <a:tailEnd/>
          </a:ln>
        </p:spPr>
        <p:txBody>
          <a:bodyPr wrap="none" anchor="ctr"/>
          <a:lstStyle/>
          <a:p>
            <a:endParaRPr lang="en-US" dirty="0">
              <a:solidFill>
                <a:prstClr val="black"/>
              </a:solidFill>
            </a:endParaRPr>
          </a:p>
        </p:txBody>
      </p:sp>
      <p:sp>
        <p:nvSpPr>
          <p:cNvPr id="62" name="Rectangle 205"/>
          <p:cNvSpPr>
            <a:spLocks noChangeArrowheads="1"/>
          </p:cNvSpPr>
          <p:nvPr/>
        </p:nvSpPr>
        <p:spPr bwMode="gray">
          <a:xfrm>
            <a:off x="3226057" y="6408551"/>
            <a:ext cx="1738312" cy="662229"/>
          </a:xfrm>
          <a:prstGeom prst="rect">
            <a:avLst/>
          </a:prstGeom>
          <a:noFill/>
          <a:ln w="9525" algn="ctr">
            <a:solidFill>
              <a:schemeClr val="tx2"/>
            </a:solidFill>
            <a:miter lim="800000"/>
            <a:headEnd/>
            <a:tailEnd/>
          </a:ln>
        </p:spPr>
        <p:txBody>
          <a:bodyPr wrap="none" anchor="ctr"/>
          <a:lstStyle/>
          <a:p>
            <a:endParaRPr lang="en-US" dirty="0">
              <a:solidFill>
                <a:prstClr val="black"/>
              </a:solidFill>
            </a:endParaRPr>
          </a:p>
        </p:txBody>
      </p:sp>
      <p:sp>
        <p:nvSpPr>
          <p:cNvPr id="63" name="AutoShape 236"/>
          <p:cNvSpPr>
            <a:spLocks noChangeArrowheads="1"/>
          </p:cNvSpPr>
          <p:nvPr/>
        </p:nvSpPr>
        <p:spPr bwMode="gray">
          <a:xfrm>
            <a:off x="3427729" y="6443533"/>
            <a:ext cx="135579" cy="112233"/>
          </a:xfrm>
          <a:prstGeom prst="star5">
            <a:avLst/>
          </a:prstGeom>
          <a:solidFill>
            <a:schemeClr val="bg2">
              <a:lumMod val="25000"/>
            </a:schemeClr>
          </a:solidFill>
          <a:ln w="9525" algn="ctr">
            <a:solidFill>
              <a:schemeClr val="bg1"/>
            </a:solidFill>
            <a:miter lim="800000"/>
            <a:headEnd/>
            <a:tailEnd/>
          </a:ln>
          <a:effectLst/>
        </p:spPr>
        <p:txBody>
          <a:bodyPr wrap="none" anchor="ctr"/>
          <a:lstStyle/>
          <a:p>
            <a:endParaRPr lang="en-CA" dirty="0">
              <a:solidFill>
                <a:schemeClr val="tx2"/>
              </a:solidFill>
            </a:endParaRPr>
          </a:p>
        </p:txBody>
      </p:sp>
      <p:sp>
        <p:nvSpPr>
          <p:cNvPr id="64" name="Rectangle 205"/>
          <p:cNvSpPr>
            <a:spLocks noChangeArrowheads="1"/>
          </p:cNvSpPr>
          <p:nvPr/>
        </p:nvSpPr>
        <p:spPr bwMode="gray">
          <a:xfrm>
            <a:off x="3216532" y="6225339"/>
            <a:ext cx="1740217" cy="173688"/>
          </a:xfrm>
          <a:prstGeom prst="rect">
            <a:avLst/>
          </a:prstGeom>
          <a:solidFill>
            <a:schemeClr val="tx2"/>
          </a:solidFill>
          <a:ln w="9525" algn="ctr">
            <a:solidFill>
              <a:schemeClr val="tx2"/>
            </a:solidFill>
            <a:miter lim="800000"/>
            <a:headEnd/>
            <a:tailEnd/>
          </a:ln>
        </p:spPr>
        <p:txBody>
          <a:bodyPr wrap="none" anchor="ctr"/>
          <a:lstStyle/>
          <a:p>
            <a:r>
              <a:rPr lang="en-US" sz="900" b="1" dirty="0">
                <a:solidFill>
                  <a:srgbClr val="B5B7B4"/>
                </a:solidFill>
              </a:rPr>
              <a:t>Key</a:t>
            </a:r>
          </a:p>
        </p:txBody>
      </p:sp>
      <p:sp>
        <p:nvSpPr>
          <p:cNvPr id="65" name="Freeform 128"/>
          <p:cNvSpPr>
            <a:spLocks/>
          </p:cNvSpPr>
          <p:nvPr/>
        </p:nvSpPr>
        <p:spPr bwMode="gray">
          <a:xfrm>
            <a:off x="2026893" y="4498258"/>
            <a:ext cx="1172177" cy="1727081"/>
          </a:xfrm>
          <a:custGeom>
            <a:avLst/>
            <a:gdLst>
              <a:gd name="T0" fmla="*/ 226395338 w 10000"/>
              <a:gd name="T1" fmla="*/ 181198786 h 10000"/>
              <a:gd name="T2" fmla="*/ 1114957 w 10000"/>
              <a:gd name="T3" fmla="*/ 162952129 h 10000"/>
              <a:gd name="T4" fmla="*/ 0 w 10000"/>
              <a:gd name="T5" fmla="*/ 98626511 h 10000"/>
              <a:gd name="T6" fmla="*/ 227533067 w 10000"/>
              <a:gd name="T7" fmla="*/ 0 h 10000"/>
              <a:gd name="T8" fmla="*/ 0 60000 65536"/>
              <a:gd name="T9" fmla="*/ 0 60000 65536"/>
              <a:gd name="T10" fmla="*/ 0 60000 65536"/>
              <a:gd name="T11" fmla="*/ 0 60000 65536"/>
              <a:gd name="T12" fmla="*/ 0 w 10000"/>
              <a:gd name="T13" fmla="*/ 0 h 10000"/>
              <a:gd name="T14" fmla="*/ 10000 w 10000"/>
              <a:gd name="T15" fmla="*/ 10000 h 10000"/>
              <a:gd name="connsiteX0" fmla="*/ 10374 w 10424"/>
              <a:gd name="connsiteY0" fmla="*/ 10000 h 10000"/>
              <a:gd name="connsiteX1" fmla="*/ 473 w 10424"/>
              <a:gd name="connsiteY1" fmla="*/ 8993 h 10000"/>
              <a:gd name="connsiteX2" fmla="*/ 0 w 10424"/>
              <a:gd name="connsiteY2" fmla="*/ 5112 h 10000"/>
              <a:gd name="connsiteX3" fmla="*/ 10424 w 10424"/>
              <a:gd name="connsiteY3" fmla="*/ 0 h 10000"/>
              <a:gd name="connsiteX0" fmla="*/ 10374 w 10424"/>
              <a:gd name="connsiteY0" fmla="*/ 10000 h 10000"/>
              <a:gd name="connsiteX1" fmla="*/ 219 w 10424"/>
              <a:gd name="connsiteY1" fmla="*/ 7835 h 10000"/>
              <a:gd name="connsiteX2" fmla="*/ 0 w 10424"/>
              <a:gd name="connsiteY2" fmla="*/ 5112 h 10000"/>
              <a:gd name="connsiteX3" fmla="*/ 10424 w 10424"/>
              <a:gd name="connsiteY3" fmla="*/ 0 h 10000"/>
            </a:gdLst>
            <a:ahLst/>
            <a:cxnLst>
              <a:cxn ang="0">
                <a:pos x="connsiteX0" y="connsiteY0"/>
              </a:cxn>
              <a:cxn ang="0">
                <a:pos x="connsiteX1" y="connsiteY1"/>
              </a:cxn>
              <a:cxn ang="0">
                <a:pos x="connsiteX2" y="connsiteY2"/>
              </a:cxn>
              <a:cxn ang="0">
                <a:pos x="connsiteX3" y="connsiteY3"/>
              </a:cxn>
            </a:cxnLst>
            <a:rect l="l" t="t" r="r" b="b"/>
            <a:pathLst>
              <a:path w="10424" h="10000">
                <a:moveTo>
                  <a:pt x="10374" y="10000"/>
                </a:moveTo>
                <a:lnTo>
                  <a:pt x="219" y="7835"/>
                </a:lnTo>
                <a:cubicBezTo>
                  <a:pt x="202" y="6653"/>
                  <a:pt x="17" y="6295"/>
                  <a:pt x="0" y="5112"/>
                </a:cubicBezTo>
                <a:cubicBezTo>
                  <a:pt x="3333" y="3298"/>
                  <a:pt x="7091" y="1814"/>
                  <a:pt x="10424" y="0"/>
                </a:cubicBezTo>
              </a:path>
            </a:pathLst>
          </a:custGeom>
          <a:gradFill rotWithShape="1">
            <a:gsLst>
              <a:gs pos="0">
                <a:srgbClr val="99CC00">
                  <a:alpha val="49804"/>
                </a:srgbClr>
              </a:gs>
              <a:gs pos="100000">
                <a:srgbClr val="F5F9FD"/>
              </a:gs>
            </a:gsLst>
            <a:lin ang="0" scaled="1"/>
          </a:gradFill>
          <a:ln w="9525">
            <a:noFill/>
            <a:round/>
            <a:headEnd/>
            <a:tailEnd/>
          </a:ln>
        </p:spPr>
        <p:txBody>
          <a:bodyPr anchor="ctr"/>
          <a:lstStyle/>
          <a:p>
            <a:endParaRPr lang="en-US" baseline="-25000" dirty="0">
              <a:solidFill>
                <a:prstClr val="black"/>
              </a:solidFill>
            </a:endParaRPr>
          </a:p>
        </p:txBody>
      </p:sp>
      <p:sp>
        <p:nvSpPr>
          <p:cNvPr id="66" name="Rectangle 3"/>
          <p:cNvSpPr>
            <a:spLocks noChangeArrowheads="1"/>
          </p:cNvSpPr>
          <p:nvPr/>
        </p:nvSpPr>
        <p:spPr bwMode="auto">
          <a:xfrm>
            <a:off x="1633620" y="5402765"/>
            <a:ext cx="414338" cy="458787"/>
          </a:xfrm>
          <a:prstGeom prst="rect">
            <a:avLst/>
          </a:prstGeom>
          <a:noFill/>
          <a:ln w="9525" algn="ctr">
            <a:solidFill>
              <a:schemeClr val="tx2"/>
            </a:solidFill>
            <a:round/>
            <a:headEnd/>
            <a:tailEnd/>
          </a:ln>
        </p:spPr>
        <p:txBody>
          <a:bodyPr/>
          <a:lstStyle/>
          <a:p>
            <a:pPr defTabSz="1081088"/>
            <a:endParaRPr lang="en-US" dirty="0">
              <a:solidFill>
                <a:prstClr val="black"/>
              </a:solidFill>
            </a:endParaRPr>
          </a:p>
        </p:txBody>
      </p:sp>
      <p:sp>
        <p:nvSpPr>
          <p:cNvPr id="67" name="Oval 184"/>
          <p:cNvSpPr>
            <a:spLocks noChangeAspect="1" noChangeArrowheads="1"/>
          </p:cNvSpPr>
          <p:nvPr/>
        </p:nvSpPr>
        <p:spPr bwMode="auto">
          <a:xfrm>
            <a:off x="1835778" y="5223475"/>
            <a:ext cx="65088" cy="63500"/>
          </a:xfrm>
          <a:prstGeom prst="ellipse">
            <a:avLst/>
          </a:prstGeom>
          <a:solidFill>
            <a:srgbClr val="C00000"/>
          </a:solidFill>
          <a:ln w="9525" algn="ctr">
            <a:solidFill>
              <a:schemeClr val="bg1"/>
            </a:solidFill>
            <a:round/>
            <a:headEnd/>
            <a:tailEnd/>
          </a:ln>
        </p:spPr>
        <p:txBody>
          <a:bodyPr wrap="none" anchor="ctr"/>
          <a:lstStyle/>
          <a:p>
            <a:endParaRPr lang="en-US" dirty="0">
              <a:solidFill>
                <a:prstClr val="black"/>
              </a:solidFill>
            </a:endParaRPr>
          </a:p>
        </p:txBody>
      </p:sp>
      <p:sp>
        <p:nvSpPr>
          <p:cNvPr id="68" name="Oval 184"/>
          <p:cNvSpPr>
            <a:spLocks noChangeAspect="1" noChangeArrowheads="1"/>
          </p:cNvSpPr>
          <p:nvPr/>
        </p:nvSpPr>
        <p:spPr bwMode="auto">
          <a:xfrm>
            <a:off x="1127382" y="6661838"/>
            <a:ext cx="65088" cy="63500"/>
          </a:xfrm>
          <a:prstGeom prst="ellipse">
            <a:avLst/>
          </a:prstGeom>
          <a:solidFill>
            <a:srgbClr val="C00000"/>
          </a:solidFill>
          <a:ln w="9525" algn="ctr">
            <a:solidFill>
              <a:schemeClr val="bg1"/>
            </a:solidFill>
            <a:round/>
            <a:headEnd/>
            <a:tailEnd/>
          </a:ln>
        </p:spPr>
        <p:txBody>
          <a:bodyPr wrap="none" anchor="ctr"/>
          <a:lstStyle/>
          <a:p>
            <a:endParaRPr lang="en-US" dirty="0">
              <a:solidFill>
                <a:prstClr val="black"/>
              </a:solidFill>
            </a:endParaRPr>
          </a:p>
        </p:txBody>
      </p:sp>
      <p:cxnSp>
        <p:nvCxnSpPr>
          <p:cNvPr id="69" name="Straight Connector 68"/>
          <p:cNvCxnSpPr>
            <a:endCxn id="14" idx="4"/>
          </p:cNvCxnSpPr>
          <p:nvPr/>
        </p:nvCxnSpPr>
        <p:spPr bwMode="auto">
          <a:xfrm flipH="1">
            <a:off x="1868322" y="5536216"/>
            <a:ext cx="214065" cy="128593"/>
          </a:xfrm>
          <a:prstGeom prst="line">
            <a:avLst/>
          </a:prstGeom>
          <a:noFill/>
          <a:ln w="9525" cap="flat" cmpd="sng" algn="ctr">
            <a:solidFill>
              <a:schemeClr val="tx2"/>
            </a:solidFill>
            <a:prstDash val="solid"/>
            <a:round/>
            <a:headEnd type="none" w="med" len="med"/>
            <a:tailEnd type="none" w="med" len="med"/>
          </a:ln>
          <a:effectLst/>
        </p:spPr>
      </p:cxnSp>
      <p:cxnSp>
        <p:nvCxnSpPr>
          <p:cNvPr id="70" name="Straight Connector 69"/>
          <p:cNvCxnSpPr>
            <a:endCxn id="57" idx="4"/>
          </p:cNvCxnSpPr>
          <p:nvPr/>
        </p:nvCxnSpPr>
        <p:spPr bwMode="auto">
          <a:xfrm flipH="1">
            <a:off x="1930606" y="5696027"/>
            <a:ext cx="199899" cy="69322"/>
          </a:xfrm>
          <a:prstGeom prst="line">
            <a:avLst/>
          </a:prstGeom>
          <a:noFill/>
          <a:ln w="9525" cap="flat" cmpd="sng" algn="ctr">
            <a:solidFill>
              <a:schemeClr val="tx2"/>
            </a:solidFill>
            <a:prstDash val="solid"/>
            <a:round/>
            <a:headEnd type="none" w="med" len="med"/>
            <a:tailEnd type="none" w="med" len="med"/>
          </a:ln>
          <a:effectLst/>
        </p:spPr>
      </p:cxnSp>
      <p:sp>
        <p:nvSpPr>
          <p:cNvPr id="71" name="Text Box 196"/>
          <p:cNvSpPr txBox="1">
            <a:spLocks noChangeArrowheads="1"/>
          </p:cNvSpPr>
          <p:nvPr/>
        </p:nvSpPr>
        <p:spPr bwMode="auto">
          <a:xfrm>
            <a:off x="2125920" y="5600512"/>
            <a:ext cx="552450" cy="184150"/>
          </a:xfrm>
          <a:prstGeom prst="rect">
            <a:avLst/>
          </a:prstGeom>
          <a:solidFill>
            <a:schemeClr val="bg1">
              <a:alpha val="50000"/>
            </a:schemeClr>
          </a:solidFill>
          <a:ln w="9525">
            <a:noFill/>
            <a:miter lim="800000"/>
            <a:headEnd/>
            <a:tailEnd/>
          </a:ln>
        </p:spPr>
        <p:txBody>
          <a:bodyPr>
            <a:spAutoFit/>
          </a:bodyPr>
          <a:lstStyle/>
          <a:p>
            <a:pPr defTabSz="1081088"/>
            <a:r>
              <a:rPr lang="en-CA" sz="600" b="1" dirty="0">
                <a:solidFill>
                  <a:schemeClr val="accent1">
                    <a:lumMod val="50000"/>
                  </a:schemeClr>
                </a:solidFill>
              </a:rPr>
              <a:t>Huguenot</a:t>
            </a:r>
          </a:p>
        </p:txBody>
      </p:sp>
      <p:sp>
        <p:nvSpPr>
          <p:cNvPr id="72" name="Text Box 196"/>
          <p:cNvSpPr txBox="1">
            <a:spLocks noChangeArrowheads="1"/>
          </p:cNvSpPr>
          <p:nvPr/>
        </p:nvSpPr>
        <p:spPr bwMode="auto">
          <a:xfrm>
            <a:off x="2056070" y="5378786"/>
            <a:ext cx="473075" cy="184150"/>
          </a:xfrm>
          <a:prstGeom prst="rect">
            <a:avLst/>
          </a:prstGeom>
          <a:solidFill>
            <a:schemeClr val="bg1">
              <a:alpha val="50000"/>
            </a:schemeClr>
          </a:solidFill>
          <a:ln w="9525">
            <a:noFill/>
            <a:miter lim="800000"/>
            <a:headEnd/>
            <a:tailEnd/>
          </a:ln>
        </p:spPr>
        <p:txBody>
          <a:bodyPr>
            <a:spAutoFit/>
          </a:bodyPr>
          <a:lstStyle/>
          <a:p>
            <a:pPr algn="r" defTabSz="1081088"/>
            <a:r>
              <a:rPr lang="en-CA" sz="600" b="1" dirty="0">
                <a:solidFill>
                  <a:schemeClr val="accent1">
                    <a:lumMod val="50000"/>
                  </a:schemeClr>
                </a:solidFill>
              </a:rPr>
              <a:t>Flatbed</a:t>
            </a:r>
          </a:p>
        </p:txBody>
      </p:sp>
      <p:grpSp>
        <p:nvGrpSpPr>
          <p:cNvPr id="73" name="Group 72"/>
          <p:cNvGrpSpPr/>
          <p:nvPr/>
        </p:nvGrpSpPr>
        <p:grpSpPr>
          <a:xfrm>
            <a:off x="3199070" y="4516431"/>
            <a:ext cx="1757678" cy="1694324"/>
            <a:chOff x="8454957" y="1697225"/>
            <a:chExt cx="1255779" cy="1338075"/>
          </a:xfrm>
        </p:grpSpPr>
        <p:pic>
          <p:nvPicPr>
            <p:cNvPr id="74" name="Picture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54957" y="1697225"/>
              <a:ext cx="1255779" cy="1338075"/>
            </a:xfrm>
            <a:prstGeom prst="rect">
              <a:avLst/>
            </a:prstGeom>
          </p:spPr>
        </p:pic>
        <p:sp>
          <p:nvSpPr>
            <p:cNvPr id="75" name="Freeform 399"/>
            <p:cNvSpPr>
              <a:spLocks/>
            </p:cNvSpPr>
            <p:nvPr/>
          </p:nvSpPr>
          <p:spPr bwMode="auto">
            <a:xfrm>
              <a:off x="9061450" y="1708150"/>
              <a:ext cx="258763" cy="382588"/>
            </a:xfrm>
            <a:custGeom>
              <a:avLst/>
              <a:gdLst>
                <a:gd name="T0" fmla="*/ 199946050 w 283"/>
                <a:gd name="T1" fmla="*/ 0 h 416"/>
                <a:gd name="T2" fmla="*/ 228509632 w 283"/>
                <a:gd name="T3" fmla="*/ 21970301 h 416"/>
                <a:gd name="T4" fmla="*/ 236910740 w 283"/>
                <a:gd name="T5" fmla="*/ 35490559 h 416"/>
                <a:gd name="T6" fmla="*/ 233550480 w 283"/>
                <a:gd name="T7" fmla="*/ 49009891 h 416"/>
                <a:gd name="T8" fmla="*/ 220108525 w 283"/>
                <a:gd name="T9" fmla="*/ 54080100 h 416"/>
                <a:gd name="T10" fmla="*/ 184824422 w 283"/>
                <a:gd name="T11" fmla="*/ 67600366 h 416"/>
                <a:gd name="T12" fmla="*/ 137778037 w 283"/>
                <a:gd name="T13" fmla="*/ 84500450 h 416"/>
                <a:gd name="T14" fmla="*/ 109214426 w 283"/>
                <a:gd name="T15" fmla="*/ 92950492 h 416"/>
                <a:gd name="T16" fmla="*/ 82330516 w 283"/>
                <a:gd name="T17" fmla="*/ 101400534 h 416"/>
                <a:gd name="T18" fmla="*/ 68888561 w 283"/>
                <a:gd name="T19" fmla="*/ 113230409 h 416"/>
                <a:gd name="T20" fmla="*/ 57127179 w 283"/>
                <a:gd name="T21" fmla="*/ 135200731 h 416"/>
                <a:gd name="T22" fmla="*/ 55447507 w 283"/>
                <a:gd name="T23" fmla="*/ 158860481 h 416"/>
                <a:gd name="T24" fmla="*/ 58807767 w 283"/>
                <a:gd name="T25" fmla="*/ 174071109 h 416"/>
                <a:gd name="T26" fmla="*/ 47046399 w 283"/>
                <a:gd name="T27" fmla="*/ 197730859 h 416"/>
                <a:gd name="T28" fmla="*/ 42005552 w 283"/>
                <a:gd name="T29" fmla="*/ 231531027 h 416"/>
                <a:gd name="T30" fmla="*/ 36964704 w 283"/>
                <a:gd name="T31" fmla="*/ 260261963 h 416"/>
                <a:gd name="T32" fmla="*/ 28563590 w 283"/>
                <a:gd name="T33" fmla="*/ 297441965 h 416"/>
                <a:gd name="T34" fmla="*/ 15121635 w 283"/>
                <a:gd name="T35" fmla="*/ 324481548 h 416"/>
                <a:gd name="T36" fmla="*/ 10081698 w 283"/>
                <a:gd name="T37" fmla="*/ 341381632 h 416"/>
                <a:gd name="T38" fmla="*/ 0 w 283"/>
                <a:gd name="T39" fmla="*/ 351522050 h 4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3"/>
                <a:gd name="T61" fmla="*/ 0 h 416"/>
                <a:gd name="T62" fmla="*/ 283 w 283"/>
                <a:gd name="T63" fmla="*/ 416 h 4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3" h="416">
                  <a:moveTo>
                    <a:pt x="238" y="0"/>
                  </a:moveTo>
                  <a:cubicBezTo>
                    <a:pt x="251" y="9"/>
                    <a:pt x="265" y="19"/>
                    <a:pt x="272" y="26"/>
                  </a:cubicBezTo>
                  <a:cubicBezTo>
                    <a:pt x="279" y="33"/>
                    <a:pt x="281" y="37"/>
                    <a:pt x="282" y="42"/>
                  </a:cubicBezTo>
                  <a:cubicBezTo>
                    <a:pt x="283" y="47"/>
                    <a:pt x="281" y="54"/>
                    <a:pt x="278" y="58"/>
                  </a:cubicBezTo>
                  <a:cubicBezTo>
                    <a:pt x="275" y="62"/>
                    <a:pt x="272" y="60"/>
                    <a:pt x="262" y="64"/>
                  </a:cubicBezTo>
                  <a:cubicBezTo>
                    <a:pt x="252" y="68"/>
                    <a:pt x="236" y="74"/>
                    <a:pt x="220" y="80"/>
                  </a:cubicBezTo>
                  <a:cubicBezTo>
                    <a:pt x="204" y="86"/>
                    <a:pt x="179" y="95"/>
                    <a:pt x="164" y="100"/>
                  </a:cubicBezTo>
                  <a:cubicBezTo>
                    <a:pt x="149" y="105"/>
                    <a:pt x="141" y="107"/>
                    <a:pt x="130" y="110"/>
                  </a:cubicBezTo>
                  <a:cubicBezTo>
                    <a:pt x="119" y="113"/>
                    <a:pt x="106" y="116"/>
                    <a:pt x="98" y="120"/>
                  </a:cubicBezTo>
                  <a:cubicBezTo>
                    <a:pt x="90" y="124"/>
                    <a:pt x="87" y="127"/>
                    <a:pt x="82" y="134"/>
                  </a:cubicBezTo>
                  <a:cubicBezTo>
                    <a:pt x="77" y="141"/>
                    <a:pt x="71" y="151"/>
                    <a:pt x="68" y="160"/>
                  </a:cubicBezTo>
                  <a:cubicBezTo>
                    <a:pt x="65" y="169"/>
                    <a:pt x="66" y="180"/>
                    <a:pt x="66" y="188"/>
                  </a:cubicBezTo>
                  <a:cubicBezTo>
                    <a:pt x="66" y="196"/>
                    <a:pt x="72" y="198"/>
                    <a:pt x="70" y="206"/>
                  </a:cubicBezTo>
                  <a:cubicBezTo>
                    <a:pt x="68" y="214"/>
                    <a:pt x="59" y="223"/>
                    <a:pt x="56" y="234"/>
                  </a:cubicBezTo>
                  <a:cubicBezTo>
                    <a:pt x="53" y="245"/>
                    <a:pt x="52" y="262"/>
                    <a:pt x="50" y="274"/>
                  </a:cubicBezTo>
                  <a:cubicBezTo>
                    <a:pt x="48" y="286"/>
                    <a:pt x="47" y="295"/>
                    <a:pt x="44" y="308"/>
                  </a:cubicBezTo>
                  <a:cubicBezTo>
                    <a:pt x="41" y="321"/>
                    <a:pt x="38" y="339"/>
                    <a:pt x="34" y="352"/>
                  </a:cubicBezTo>
                  <a:cubicBezTo>
                    <a:pt x="30" y="365"/>
                    <a:pt x="22" y="375"/>
                    <a:pt x="18" y="384"/>
                  </a:cubicBezTo>
                  <a:cubicBezTo>
                    <a:pt x="14" y="393"/>
                    <a:pt x="15" y="399"/>
                    <a:pt x="12" y="404"/>
                  </a:cubicBezTo>
                  <a:cubicBezTo>
                    <a:pt x="9" y="409"/>
                    <a:pt x="4" y="412"/>
                    <a:pt x="0" y="416"/>
                  </a:cubicBezTo>
                </a:path>
              </a:pathLst>
            </a:custGeom>
            <a:noFill/>
            <a:ln w="19050" cap="flat" cmpd="sng">
              <a:solidFill>
                <a:srgbClr val="C00000"/>
              </a:solidFill>
              <a:prstDash val="sysDot"/>
              <a:round/>
              <a:headEnd/>
              <a:tailEnd/>
            </a:ln>
          </p:spPr>
          <p:txBody>
            <a:bodyPr/>
            <a:lstStyle/>
            <a:p>
              <a:endParaRPr lang="en-US" dirty="0">
                <a:solidFill>
                  <a:prstClr val="black"/>
                </a:solidFill>
              </a:endParaRPr>
            </a:p>
          </p:txBody>
        </p:sp>
        <p:sp>
          <p:nvSpPr>
            <p:cNvPr id="76" name="TextBox 75"/>
            <p:cNvSpPr txBox="1"/>
            <p:nvPr/>
          </p:nvSpPr>
          <p:spPr>
            <a:xfrm>
              <a:off x="8852958" y="2774103"/>
              <a:ext cx="775804" cy="190821"/>
            </a:xfrm>
            <a:prstGeom prst="rect">
              <a:avLst/>
            </a:prstGeom>
            <a:noFill/>
            <a:ln>
              <a:noFill/>
            </a:ln>
            <a:effectLst>
              <a:softEdge rad="12700"/>
            </a:effectLst>
          </p:spPr>
          <p:txBody>
            <a:bodyPr lIns="18288" tIns="18288" rIns="18288" bIns="18288">
              <a:spAutoFit/>
            </a:bodyPr>
            <a:lstStyle/>
            <a:p>
              <a:pPr>
                <a:defRPr/>
              </a:pPr>
              <a:r>
                <a:rPr lang="en-CA" sz="1000" b="1" dirty="0">
                  <a:solidFill>
                    <a:schemeClr val="tx2"/>
                  </a:solidFill>
                </a:rPr>
                <a:t>Huguenot</a:t>
              </a:r>
            </a:p>
          </p:txBody>
        </p:sp>
        <p:sp>
          <p:nvSpPr>
            <p:cNvPr id="77" name="Freeform 288"/>
            <p:cNvSpPr>
              <a:spLocks/>
            </p:cNvSpPr>
            <p:nvPr/>
          </p:nvSpPr>
          <p:spPr bwMode="auto">
            <a:xfrm>
              <a:off x="9639300" y="2135188"/>
              <a:ext cx="47625" cy="23812"/>
            </a:xfrm>
            <a:custGeom>
              <a:avLst/>
              <a:gdLst>
                <a:gd name="T0" fmla="*/ 0 w 60"/>
                <a:gd name="T1" fmla="*/ 0 h 15"/>
                <a:gd name="T2" fmla="*/ 2147483647 w 60"/>
                <a:gd name="T3" fmla="*/ 2147483647 h 15"/>
                <a:gd name="T4" fmla="*/ 0 60000 65536"/>
                <a:gd name="T5" fmla="*/ 0 60000 65536"/>
                <a:gd name="T6" fmla="*/ 0 w 60"/>
                <a:gd name="T7" fmla="*/ 0 h 15"/>
                <a:gd name="T8" fmla="*/ 60 w 60"/>
                <a:gd name="T9" fmla="*/ 15 h 15"/>
              </a:gdLst>
              <a:ahLst/>
              <a:cxnLst>
                <a:cxn ang="T4">
                  <a:pos x="T0" y="T1"/>
                </a:cxn>
                <a:cxn ang="T5">
                  <a:pos x="T2" y="T3"/>
                </a:cxn>
              </a:cxnLst>
              <a:rect l="T6" t="T7" r="T8" b="T9"/>
              <a:pathLst>
                <a:path w="60" h="15">
                  <a:moveTo>
                    <a:pt x="0" y="0"/>
                  </a:moveTo>
                  <a:cubicBezTo>
                    <a:pt x="44" y="15"/>
                    <a:pt x="23" y="12"/>
                    <a:pt x="60" y="12"/>
                  </a:cubicBezTo>
                </a:path>
              </a:pathLst>
            </a:custGeom>
            <a:noFill/>
            <a:ln w="19050" cap="flat">
              <a:solidFill>
                <a:srgbClr val="C00000"/>
              </a:solidFill>
              <a:prstDash val="sysDot"/>
              <a:round/>
              <a:headEnd/>
              <a:tailEnd/>
            </a:ln>
          </p:spPr>
          <p:txBody>
            <a:bodyPr/>
            <a:lstStyle/>
            <a:p>
              <a:endParaRPr lang="en-US" dirty="0">
                <a:solidFill>
                  <a:prstClr val="black"/>
                </a:solidFill>
              </a:endParaRPr>
            </a:p>
          </p:txBody>
        </p:sp>
        <p:sp>
          <p:nvSpPr>
            <p:cNvPr id="78" name="Text Box 73"/>
            <p:cNvSpPr txBox="1">
              <a:spLocks noChangeArrowheads="1"/>
            </p:cNvSpPr>
            <p:nvPr/>
          </p:nvSpPr>
          <p:spPr bwMode="auto">
            <a:xfrm>
              <a:off x="9371284" y="1757363"/>
              <a:ext cx="322203" cy="179536"/>
            </a:xfrm>
            <a:prstGeom prst="rect">
              <a:avLst/>
            </a:prstGeom>
            <a:noFill/>
            <a:ln w="9525" algn="ctr">
              <a:noFill/>
              <a:miter lim="800000"/>
              <a:headEnd/>
              <a:tailEnd/>
            </a:ln>
          </p:spPr>
          <p:txBody>
            <a:bodyPr wrap="none" lIns="0" tIns="0" rIns="0" bIns="0">
              <a:spAutoFit/>
            </a:bodyPr>
            <a:lstStyle/>
            <a:p>
              <a:pPr defTabSz="1077913">
                <a:lnSpc>
                  <a:spcPts val="700"/>
                </a:lnSpc>
              </a:pPr>
              <a:r>
                <a:rPr lang="en-CA" sz="700" dirty="0">
                  <a:solidFill>
                    <a:schemeClr val="bg2">
                      <a:lumMod val="50000"/>
                    </a:schemeClr>
                  </a:solidFill>
                </a:rPr>
                <a:t>Dawson</a:t>
              </a:r>
            </a:p>
            <a:p>
              <a:pPr defTabSz="1077913">
                <a:lnSpc>
                  <a:spcPts val="700"/>
                </a:lnSpc>
              </a:pPr>
              <a:r>
                <a:rPr lang="en-CA" sz="700" dirty="0">
                  <a:solidFill>
                    <a:schemeClr val="bg2">
                      <a:lumMod val="50000"/>
                    </a:schemeClr>
                  </a:solidFill>
                </a:rPr>
                <a:t>Creek</a:t>
              </a:r>
            </a:p>
          </p:txBody>
        </p:sp>
        <p:sp>
          <p:nvSpPr>
            <p:cNvPr id="79" name="Text Box 73"/>
            <p:cNvSpPr txBox="1">
              <a:spLocks noChangeArrowheads="1"/>
            </p:cNvSpPr>
            <p:nvPr/>
          </p:nvSpPr>
          <p:spPr bwMode="auto">
            <a:xfrm>
              <a:off x="9269632" y="2384429"/>
              <a:ext cx="328615" cy="179536"/>
            </a:xfrm>
            <a:prstGeom prst="rect">
              <a:avLst/>
            </a:prstGeom>
            <a:noFill/>
            <a:ln w="9525" algn="ctr">
              <a:noFill/>
              <a:miter lim="800000"/>
              <a:headEnd/>
              <a:tailEnd/>
            </a:ln>
          </p:spPr>
          <p:txBody>
            <a:bodyPr wrap="none" lIns="0" tIns="0" rIns="0" bIns="0">
              <a:spAutoFit/>
            </a:bodyPr>
            <a:lstStyle/>
            <a:p>
              <a:pPr defTabSz="1077913">
                <a:lnSpc>
                  <a:spcPts val="700"/>
                </a:lnSpc>
              </a:pPr>
              <a:r>
                <a:rPr lang="en-CA" sz="700" dirty="0">
                  <a:solidFill>
                    <a:schemeClr val="bg2">
                      <a:lumMod val="50000"/>
                    </a:schemeClr>
                  </a:solidFill>
                </a:rPr>
                <a:t>Tumbler</a:t>
              </a:r>
            </a:p>
            <a:p>
              <a:pPr defTabSz="1077913">
                <a:lnSpc>
                  <a:spcPts val="700"/>
                </a:lnSpc>
              </a:pPr>
              <a:r>
                <a:rPr lang="en-CA" sz="700" dirty="0">
                  <a:solidFill>
                    <a:schemeClr val="bg2">
                      <a:lumMod val="50000"/>
                    </a:schemeClr>
                  </a:solidFill>
                </a:rPr>
                <a:t>Ridge</a:t>
              </a:r>
            </a:p>
          </p:txBody>
        </p:sp>
        <p:sp>
          <p:nvSpPr>
            <p:cNvPr id="80" name="Freeform 391"/>
            <p:cNvSpPr>
              <a:spLocks/>
            </p:cNvSpPr>
            <p:nvPr/>
          </p:nvSpPr>
          <p:spPr bwMode="auto">
            <a:xfrm>
              <a:off x="8624888" y="2759075"/>
              <a:ext cx="82550" cy="276225"/>
            </a:xfrm>
            <a:custGeom>
              <a:avLst/>
              <a:gdLst>
                <a:gd name="T0" fmla="*/ 1685854 w 90"/>
                <a:gd name="T1" fmla="*/ 253795725 h 301"/>
                <a:gd name="T2" fmla="*/ 5056646 w 90"/>
                <a:gd name="T3" fmla="*/ 217539545 h 301"/>
                <a:gd name="T4" fmla="*/ 5056646 w 90"/>
                <a:gd name="T5" fmla="*/ 152614767 h 301"/>
                <a:gd name="T6" fmla="*/ 3370791 w 90"/>
                <a:gd name="T7" fmla="*/ 100337572 h 301"/>
                <a:gd name="T8" fmla="*/ 26968166 w 90"/>
                <a:gd name="T9" fmla="*/ 43002081 h 301"/>
                <a:gd name="T10" fmla="*/ 55621268 w 90"/>
                <a:gd name="T11" fmla="*/ 17706848 h 301"/>
                <a:gd name="T12" fmla="*/ 75846943 w 90"/>
                <a:gd name="T13" fmla="*/ 0 h 301"/>
                <a:gd name="T14" fmla="*/ 0 60000 65536"/>
                <a:gd name="T15" fmla="*/ 0 60000 65536"/>
                <a:gd name="T16" fmla="*/ 0 60000 65536"/>
                <a:gd name="T17" fmla="*/ 0 60000 65536"/>
                <a:gd name="T18" fmla="*/ 0 60000 65536"/>
                <a:gd name="T19" fmla="*/ 0 60000 65536"/>
                <a:gd name="T20" fmla="*/ 0 60000 65536"/>
                <a:gd name="T21" fmla="*/ 0 w 90"/>
                <a:gd name="T22" fmla="*/ 0 h 301"/>
                <a:gd name="T23" fmla="*/ 90 w 90"/>
                <a:gd name="T24" fmla="*/ 301 h 3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301">
                  <a:moveTo>
                    <a:pt x="2" y="301"/>
                  </a:moveTo>
                  <a:cubicBezTo>
                    <a:pt x="3" y="294"/>
                    <a:pt x="5" y="278"/>
                    <a:pt x="6" y="258"/>
                  </a:cubicBezTo>
                  <a:cubicBezTo>
                    <a:pt x="7" y="238"/>
                    <a:pt x="6" y="204"/>
                    <a:pt x="6" y="181"/>
                  </a:cubicBezTo>
                  <a:cubicBezTo>
                    <a:pt x="6" y="158"/>
                    <a:pt x="0" y="141"/>
                    <a:pt x="4" y="119"/>
                  </a:cubicBezTo>
                  <a:cubicBezTo>
                    <a:pt x="8" y="97"/>
                    <a:pt x="22" y="67"/>
                    <a:pt x="32" y="51"/>
                  </a:cubicBezTo>
                  <a:cubicBezTo>
                    <a:pt x="42" y="35"/>
                    <a:pt x="56" y="29"/>
                    <a:pt x="66" y="21"/>
                  </a:cubicBezTo>
                  <a:cubicBezTo>
                    <a:pt x="76" y="13"/>
                    <a:pt x="83" y="5"/>
                    <a:pt x="90" y="0"/>
                  </a:cubicBezTo>
                </a:path>
              </a:pathLst>
            </a:custGeom>
            <a:noFill/>
            <a:ln w="19050" cap="flat" cmpd="sng">
              <a:solidFill>
                <a:srgbClr val="C00000"/>
              </a:solidFill>
              <a:prstDash val="sysDot"/>
              <a:round/>
              <a:headEnd/>
              <a:tailEnd/>
            </a:ln>
          </p:spPr>
          <p:txBody>
            <a:bodyPr/>
            <a:lstStyle/>
            <a:p>
              <a:endParaRPr lang="en-US" dirty="0">
                <a:solidFill>
                  <a:prstClr val="black"/>
                </a:solidFill>
              </a:endParaRPr>
            </a:p>
          </p:txBody>
        </p:sp>
        <p:sp>
          <p:nvSpPr>
            <p:cNvPr id="81" name="Freeform 392"/>
            <p:cNvSpPr>
              <a:spLocks/>
            </p:cNvSpPr>
            <p:nvPr/>
          </p:nvSpPr>
          <p:spPr bwMode="auto">
            <a:xfrm>
              <a:off x="8561388" y="2033588"/>
              <a:ext cx="1073150" cy="476250"/>
            </a:xfrm>
            <a:custGeom>
              <a:avLst/>
              <a:gdLst>
                <a:gd name="T0" fmla="*/ 986009715 w 1167"/>
                <a:gd name="T1" fmla="*/ 96300859 h 518"/>
                <a:gd name="T2" fmla="*/ 962352377 w 1167"/>
                <a:gd name="T3" fmla="*/ 91232201 h 518"/>
                <a:gd name="T4" fmla="*/ 947143448 w 1167"/>
                <a:gd name="T5" fmla="*/ 81095804 h 518"/>
                <a:gd name="T6" fmla="*/ 937005082 w 1167"/>
                <a:gd name="T7" fmla="*/ 54063558 h 518"/>
                <a:gd name="T8" fmla="*/ 896448856 w 1167"/>
                <a:gd name="T9" fmla="*/ 28721178 h 518"/>
                <a:gd name="T10" fmla="*/ 881240847 w 1167"/>
                <a:gd name="T11" fmla="*/ 13516119 h 518"/>
                <a:gd name="T12" fmla="*/ 872791748 w 1167"/>
                <a:gd name="T13" fmla="*/ 1689860 h 518"/>
                <a:gd name="T14" fmla="*/ 852514095 w 1167"/>
                <a:gd name="T15" fmla="*/ 5068660 h 518"/>
                <a:gd name="T16" fmla="*/ 813648058 w 1167"/>
                <a:gd name="T17" fmla="*/ 13516119 h 518"/>
                <a:gd name="T18" fmla="*/ 793370405 w 1167"/>
                <a:gd name="T19" fmla="*/ 23652520 h 518"/>
                <a:gd name="T20" fmla="*/ 781540931 w 1167"/>
                <a:gd name="T21" fmla="*/ 37168643 h 518"/>
                <a:gd name="T22" fmla="*/ 742675814 w 1167"/>
                <a:gd name="T23" fmla="*/ 30411045 h 518"/>
                <a:gd name="T24" fmla="*/ 693670490 w 1167"/>
                <a:gd name="T25" fmla="*/ 21963580 h 518"/>
                <a:gd name="T26" fmla="*/ 658184827 w 1167"/>
                <a:gd name="T27" fmla="*/ 20273721 h 518"/>
                <a:gd name="T28" fmla="*/ 621008978 w 1167"/>
                <a:gd name="T29" fmla="*/ 37168643 h 518"/>
                <a:gd name="T30" fmla="*/ 582142940 w 1167"/>
                <a:gd name="T31" fmla="*/ 38858502 h 518"/>
                <a:gd name="T32" fmla="*/ 561865287 w 1167"/>
                <a:gd name="T33" fmla="*/ 43927161 h 518"/>
                <a:gd name="T34" fmla="*/ 534827804 w 1167"/>
                <a:gd name="T35" fmla="*/ 62511030 h 518"/>
                <a:gd name="T36" fmla="*/ 484133212 w 1167"/>
                <a:gd name="T37" fmla="*/ 54063558 h 518"/>
                <a:gd name="T38" fmla="*/ 479063454 w 1167"/>
                <a:gd name="T39" fmla="*/ 59132216 h 518"/>
                <a:gd name="T40" fmla="*/ 448647435 w 1167"/>
                <a:gd name="T41" fmla="*/ 62511030 h 518"/>
                <a:gd name="T42" fmla="*/ 411470665 w 1167"/>
                <a:gd name="T43" fmla="*/ 81095804 h 518"/>
                <a:gd name="T44" fmla="*/ 338809153 w 1167"/>
                <a:gd name="T45" fmla="*/ 106438176 h 518"/>
                <a:gd name="T46" fmla="*/ 293183285 w 1167"/>
                <a:gd name="T47" fmla="*/ 131780577 h 518"/>
                <a:gd name="T48" fmla="*/ 245869068 w 1167"/>
                <a:gd name="T49" fmla="*/ 125022059 h 518"/>
                <a:gd name="T50" fmla="*/ 191794044 w 1167"/>
                <a:gd name="T51" fmla="*/ 113195774 h 518"/>
                <a:gd name="T52" fmla="*/ 156308382 w 1167"/>
                <a:gd name="T53" fmla="*/ 138538175 h 518"/>
                <a:gd name="T54" fmla="*/ 115753047 w 1167"/>
                <a:gd name="T55" fmla="*/ 163880547 h 518"/>
                <a:gd name="T56" fmla="*/ 87025377 w 1167"/>
                <a:gd name="T57" fmla="*/ 197670377 h 518"/>
                <a:gd name="T58" fmla="*/ 63368268 w 1167"/>
                <a:gd name="T59" fmla="*/ 212875433 h 518"/>
                <a:gd name="T60" fmla="*/ 21122754 w 1167"/>
                <a:gd name="T61" fmla="*/ 204427975 h 518"/>
                <a:gd name="T62" fmla="*/ 7604008 w 1167"/>
                <a:gd name="T63" fmla="*/ 212875433 h 518"/>
                <a:gd name="T64" fmla="*/ 29571852 w 1167"/>
                <a:gd name="T65" fmla="*/ 250045038 h 518"/>
                <a:gd name="T66" fmla="*/ 48160244 w 1167"/>
                <a:gd name="T67" fmla="*/ 283834868 h 518"/>
                <a:gd name="T68" fmla="*/ 46470057 w 1167"/>
                <a:gd name="T69" fmla="*/ 326071235 h 518"/>
                <a:gd name="T70" fmla="*/ 34641503 w 1167"/>
                <a:gd name="T71" fmla="*/ 369998382 h 518"/>
                <a:gd name="T72" fmla="*/ 5914739 w 1167"/>
                <a:gd name="T73" fmla="*/ 413925528 h 518"/>
                <a:gd name="T74" fmla="*/ 845094 w 1167"/>
                <a:gd name="T75" fmla="*/ 437578041 h 5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67"/>
                <a:gd name="T115" fmla="*/ 0 h 518"/>
                <a:gd name="T116" fmla="*/ 1167 w 1167"/>
                <a:gd name="T117" fmla="*/ 518 h 5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67" h="518">
                  <a:moveTo>
                    <a:pt x="1167" y="114"/>
                  </a:moveTo>
                  <a:cubicBezTo>
                    <a:pt x="1157" y="112"/>
                    <a:pt x="1147" y="111"/>
                    <a:pt x="1139" y="108"/>
                  </a:cubicBezTo>
                  <a:cubicBezTo>
                    <a:pt x="1131" y="105"/>
                    <a:pt x="1126" y="103"/>
                    <a:pt x="1121" y="96"/>
                  </a:cubicBezTo>
                  <a:cubicBezTo>
                    <a:pt x="1116" y="89"/>
                    <a:pt x="1119" y="74"/>
                    <a:pt x="1109" y="64"/>
                  </a:cubicBezTo>
                  <a:cubicBezTo>
                    <a:pt x="1099" y="54"/>
                    <a:pt x="1072" y="42"/>
                    <a:pt x="1061" y="34"/>
                  </a:cubicBezTo>
                  <a:cubicBezTo>
                    <a:pt x="1050" y="26"/>
                    <a:pt x="1048" y="21"/>
                    <a:pt x="1043" y="16"/>
                  </a:cubicBezTo>
                  <a:cubicBezTo>
                    <a:pt x="1038" y="11"/>
                    <a:pt x="1039" y="4"/>
                    <a:pt x="1033" y="2"/>
                  </a:cubicBezTo>
                  <a:cubicBezTo>
                    <a:pt x="1027" y="0"/>
                    <a:pt x="1021" y="4"/>
                    <a:pt x="1009" y="6"/>
                  </a:cubicBezTo>
                  <a:cubicBezTo>
                    <a:pt x="997" y="8"/>
                    <a:pt x="975" y="12"/>
                    <a:pt x="963" y="16"/>
                  </a:cubicBezTo>
                  <a:cubicBezTo>
                    <a:pt x="951" y="20"/>
                    <a:pt x="945" y="23"/>
                    <a:pt x="939" y="28"/>
                  </a:cubicBezTo>
                  <a:cubicBezTo>
                    <a:pt x="933" y="33"/>
                    <a:pt x="935" y="43"/>
                    <a:pt x="925" y="44"/>
                  </a:cubicBezTo>
                  <a:cubicBezTo>
                    <a:pt x="915" y="45"/>
                    <a:pt x="896" y="39"/>
                    <a:pt x="879" y="36"/>
                  </a:cubicBezTo>
                  <a:cubicBezTo>
                    <a:pt x="862" y="33"/>
                    <a:pt x="838" y="28"/>
                    <a:pt x="821" y="26"/>
                  </a:cubicBezTo>
                  <a:cubicBezTo>
                    <a:pt x="804" y="24"/>
                    <a:pt x="793" y="21"/>
                    <a:pt x="779" y="24"/>
                  </a:cubicBezTo>
                  <a:cubicBezTo>
                    <a:pt x="765" y="27"/>
                    <a:pt x="750" y="40"/>
                    <a:pt x="735" y="44"/>
                  </a:cubicBezTo>
                  <a:cubicBezTo>
                    <a:pt x="720" y="48"/>
                    <a:pt x="701" y="45"/>
                    <a:pt x="689" y="46"/>
                  </a:cubicBezTo>
                  <a:cubicBezTo>
                    <a:pt x="677" y="47"/>
                    <a:pt x="674" y="47"/>
                    <a:pt x="665" y="52"/>
                  </a:cubicBezTo>
                  <a:cubicBezTo>
                    <a:pt x="656" y="57"/>
                    <a:pt x="648" y="72"/>
                    <a:pt x="633" y="74"/>
                  </a:cubicBezTo>
                  <a:cubicBezTo>
                    <a:pt x="618" y="76"/>
                    <a:pt x="584" y="65"/>
                    <a:pt x="573" y="64"/>
                  </a:cubicBezTo>
                  <a:cubicBezTo>
                    <a:pt x="562" y="63"/>
                    <a:pt x="574" y="68"/>
                    <a:pt x="567" y="70"/>
                  </a:cubicBezTo>
                  <a:cubicBezTo>
                    <a:pt x="560" y="72"/>
                    <a:pt x="544" y="70"/>
                    <a:pt x="531" y="74"/>
                  </a:cubicBezTo>
                  <a:cubicBezTo>
                    <a:pt x="518" y="78"/>
                    <a:pt x="509" y="87"/>
                    <a:pt x="487" y="96"/>
                  </a:cubicBezTo>
                  <a:cubicBezTo>
                    <a:pt x="465" y="105"/>
                    <a:pt x="424" y="116"/>
                    <a:pt x="401" y="126"/>
                  </a:cubicBezTo>
                  <a:cubicBezTo>
                    <a:pt x="378" y="136"/>
                    <a:pt x="365" y="152"/>
                    <a:pt x="347" y="156"/>
                  </a:cubicBezTo>
                  <a:cubicBezTo>
                    <a:pt x="329" y="160"/>
                    <a:pt x="311" y="152"/>
                    <a:pt x="291" y="148"/>
                  </a:cubicBezTo>
                  <a:cubicBezTo>
                    <a:pt x="271" y="144"/>
                    <a:pt x="245" y="131"/>
                    <a:pt x="227" y="134"/>
                  </a:cubicBezTo>
                  <a:cubicBezTo>
                    <a:pt x="209" y="137"/>
                    <a:pt x="200" y="154"/>
                    <a:pt x="185" y="164"/>
                  </a:cubicBezTo>
                  <a:cubicBezTo>
                    <a:pt x="170" y="174"/>
                    <a:pt x="151" y="182"/>
                    <a:pt x="137" y="194"/>
                  </a:cubicBezTo>
                  <a:cubicBezTo>
                    <a:pt x="123" y="206"/>
                    <a:pt x="113" y="224"/>
                    <a:pt x="103" y="234"/>
                  </a:cubicBezTo>
                  <a:cubicBezTo>
                    <a:pt x="93" y="244"/>
                    <a:pt x="88" y="251"/>
                    <a:pt x="75" y="252"/>
                  </a:cubicBezTo>
                  <a:cubicBezTo>
                    <a:pt x="62" y="253"/>
                    <a:pt x="36" y="242"/>
                    <a:pt x="25" y="242"/>
                  </a:cubicBezTo>
                  <a:cubicBezTo>
                    <a:pt x="14" y="242"/>
                    <a:pt x="7" y="243"/>
                    <a:pt x="9" y="252"/>
                  </a:cubicBezTo>
                  <a:cubicBezTo>
                    <a:pt x="11" y="261"/>
                    <a:pt x="27" y="282"/>
                    <a:pt x="35" y="296"/>
                  </a:cubicBezTo>
                  <a:cubicBezTo>
                    <a:pt x="43" y="310"/>
                    <a:pt x="54" y="321"/>
                    <a:pt x="57" y="336"/>
                  </a:cubicBezTo>
                  <a:cubicBezTo>
                    <a:pt x="60" y="351"/>
                    <a:pt x="58" y="369"/>
                    <a:pt x="55" y="386"/>
                  </a:cubicBezTo>
                  <a:cubicBezTo>
                    <a:pt x="52" y="403"/>
                    <a:pt x="49" y="421"/>
                    <a:pt x="41" y="438"/>
                  </a:cubicBezTo>
                  <a:cubicBezTo>
                    <a:pt x="33" y="455"/>
                    <a:pt x="14" y="477"/>
                    <a:pt x="7" y="490"/>
                  </a:cubicBezTo>
                  <a:cubicBezTo>
                    <a:pt x="0" y="503"/>
                    <a:pt x="0" y="510"/>
                    <a:pt x="1" y="518"/>
                  </a:cubicBezTo>
                </a:path>
              </a:pathLst>
            </a:custGeom>
            <a:noFill/>
            <a:ln w="19050" cap="flat" cmpd="sng">
              <a:solidFill>
                <a:srgbClr val="C00000"/>
              </a:solidFill>
              <a:prstDash val="sysDot"/>
              <a:round/>
              <a:headEnd/>
              <a:tailEnd/>
            </a:ln>
          </p:spPr>
          <p:txBody>
            <a:bodyPr/>
            <a:lstStyle/>
            <a:p>
              <a:endParaRPr lang="en-US" dirty="0">
                <a:solidFill>
                  <a:prstClr val="black"/>
                </a:solidFill>
              </a:endParaRPr>
            </a:p>
          </p:txBody>
        </p:sp>
        <p:sp>
          <p:nvSpPr>
            <p:cNvPr id="82" name="Freeform 393"/>
            <p:cNvSpPr>
              <a:spLocks/>
            </p:cNvSpPr>
            <p:nvPr/>
          </p:nvSpPr>
          <p:spPr bwMode="auto">
            <a:xfrm>
              <a:off x="8729663" y="2497138"/>
              <a:ext cx="517525" cy="271462"/>
            </a:xfrm>
            <a:custGeom>
              <a:avLst/>
              <a:gdLst>
                <a:gd name="T0" fmla="*/ 475501326 w 562"/>
                <a:gd name="T1" fmla="*/ 61511825 h 296"/>
                <a:gd name="T2" fmla="*/ 473808781 w 562"/>
                <a:gd name="T3" fmla="*/ 37918471 h 296"/>
                <a:gd name="T4" fmla="*/ 465347895 w 562"/>
                <a:gd name="T5" fmla="*/ 14325121 h 296"/>
                <a:gd name="T6" fmla="*/ 445041954 w 562"/>
                <a:gd name="T7" fmla="*/ 5898795 h 296"/>
                <a:gd name="T8" fmla="*/ 426428559 w 562"/>
                <a:gd name="T9" fmla="*/ 4213164 h 296"/>
                <a:gd name="T10" fmla="*/ 382431586 w 562"/>
                <a:gd name="T11" fmla="*/ 32862494 h 296"/>
                <a:gd name="T12" fmla="*/ 346896419 w 562"/>
                <a:gd name="T13" fmla="*/ 61511825 h 296"/>
                <a:gd name="T14" fmla="*/ 304591992 w 562"/>
                <a:gd name="T15" fmla="*/ 95217120 h 296"/>
                <a:gd name="T16" fmla="*/ 279209336 w 562"/>
                <a:gd name="T17" fmla="*/ 149146354 h 296"/>
                <a:gd name="T18" fmla="*/ 231828135 w 562"/>
                <a:gd name="T19" fmla="*/ 171054980 h 296"/>
                <a:gd name="T20" fmla="*/ 197984593 w 562"/>
                <a:gd name="T21" fmla="*/ 184536364 h 296"/>
                <a:gd name="T22" fmla="*/ 143835111 w 562"/>
                <a:gd name="T23" fmla="*/ 189592341 h 296"/>
                <a:gd name="T24" fmla="*/ 115068255 w 562"/>
                <a:gd name="T25" fmla="*/ 213186598 h 296"/>
                <a:gd name="T26" fmla="*/ 81224713 w 562"/>
                <a:gd name="T27" fmla="*/ 224983268 h 296"/>
                <a:gd name="T28" fmla="*/ 55842043 w 562"/>
                <a:gd name="T29" fmla="*/ 236779938 h 296"/>
                <a:gd name="T30" fmla="*/ 30459386 w 562"/>
                <a:gd name="T31" fmla="*/ 248576665 h 296"/>
                <a:gd name="T32" fmla="*/ 0 w 562"/>
                <a:gd name="T33" fmla="*/ 241835973 h 2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2"/>
                <a:gd name="T52" fmla="*/ 0 h 296"/>
                <a:gd name="T53" fmla="*/ 562 w 562"/>
                <a:gd name="T54" fmla="*/ 296 h 2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2" h="296">
                  <a:moveTo>
                    <a:pt x="562" y="73"/>
                  </a:moveTo>
                  <a:cubicBezTo>
                    <a:pt x="562" y="63"/>
                    <a:pt x="562" y="54"/>
                    <a:pt x="560" y="45"/>
                  </a:cubicBezTo>
                  <a:cubicBezTo>
                    <a:pt x="558" y="36"/>
                    <a:pt x="556" y="23"/>
                    <a:pt x="550" y="17"/>
                  </a:cubicBezTo>
                  <a:cubicBezTo>
                    <a:pt x="544" y="11"/>
                    <a:pt x="534" y="9"/>
                    <a:pt x="526" y="7"/>
                  </a:cubicBezTo>
                  <a:cubicBezTo>
                    <a:pt x="518" y="5"/>
                    <a:pt x="516" y="0"/>
                    <a:pt x="504" y="5"/>
                  </a:cubicBezTo>
                  <a:cubicBezTo>
                    <a:pt x="492" y="10"/>
                    <a:pt x="468" y="28"/>
                    <a:pt x="452" y="39"/>
                  </a:cubicBezTo>
                  <a:cubicBezTo>
                    <a:pt x="436" y="50"/>
                    <a:pt x="425" y="61"/>
                    <a:pt x="410" y="73"/>
                  </a:cubicBezTo>
                  <a:cubicBezTo>
                    <a:pt x="395" y="85"/>
                    <a:pt x="373" y="96"/>
                    <a:pt x="360" y="113"/>
                  </a:cubicBezTo>
                  <a:cubicBezTo>
                    <a:pt x="347" y="130"/>
                    <a:pt x="344" y="162"/>
                    <a:pt x="330" y="177"/>
                  </a:cubicBezTo>
                  <a:cubicBezTo>
                    <a:pt x="316" y="192"/>
                    <a:pt x="290" y="196"/>
                    <a:pt x="274" y="203"/>
                  </a:cubicBezTo>
                  <a:cubicBezTo>
                    <a:pt x="258" y="210"/>
                    <a:pt x="251" y="215"/>
                    <a:pt x="234" y="219"/>
                  </a:cubicBezTo>
                  <a:cubicBezTo>
                    <a:pt x="217" y="223"/>
                    <a:pt x="186" y="219"/>
                    <a:pt x="170" y="225"/>
                  </a:cubicBezTo>
                  <a:cubicBezTo>
                    <a:pt x="154" y="231"/>
                    <a:pt x="148" y="246"/>
                    <a:pt x="136" y="253"/>
                  </a:cubicBezTo>
                  <a:cubicBezTo>
                    <a:pt x="124" y="260"/>
                    <a:pt x="108" y="262"/>
                    <a:pt x="96" y="267"/>
                  </a:cubicBezTo>
                  <a:cubicBezTo>
                    <a:pt x="84" y="272"/>
                    <a:pt x="76" y="276"/>
                    <a:pt x="66" y="281"/>
                  </a:cubicBezTo>
                  <a:cubicBezTo>
                    <a:pt x="56" y="286"/>
                    <a:pt x="47" y="294"/>
                    <a:pt x="36" y="295"/>
                  </a:cubicBezTo>
                  <a:cubicBezTo>
                    <a:pt x="25" y="296"/>
                    <a:pt x="7" y="289"/>
                    <a:pt x="0" y="287"/>
                  </a:cubicBezTo>
                </a:path>
              </a:pathLst>
            </a:custGeom>
            <a:noFill/>
            <a:ln w="19050" cap="flat" cmpd="sng">
              <a:solidFill>
                <a:srgbClr val="C00000"/>
              </a:solidFill>
              <a:prstDash val="sysDot"/>
              <a:round/>
              <a:headEnd/>
              <a:tailEnd/>
            </a:ln>
          </p:spPr>
          <p:txBody>
            <a:bodyPr/>
            <a:lstStyle/>
            <a:p>
              <a:endParaRPr lang="en-US" dirty="0">
                <a:solidFill>
                  <a:prstClr val="black"/>
                </a:solidFill>
              </a:endParaRPr>
            </a:p>
          </p:txBody>
        </p:sp>
        <p:sp>
          <p:nvSpPr>
            <p:cNvPr id="83" name="Freeform 394"/>
            <p:cNvSpPr>
              <a:spLocks/>
            </p:cNvSpPr>
            <p:nvPr/>
          </p:nvSpPr>
          <p:spPr bwMode="auto">
            <a:xfrm>
              <a:off x="8558213" y="2505075"/>
              <a:ext cx="173037" cy="257175"/>
            </a:xfrm>
            <a:custGeom>
              <a:avLst/>
              <a:gdLst>
                <a:gd name="T0" fmla="*/ 0 w 190"/>
                <a:gd name="T1" fmla="*/ 0 h 280"/>
                <a:gd name="T2" fmla="*/ 15061507 w 190"/>
                <a:gd name="T3" fmla="*/ 21941618 h 280"/>
                <a:gd name="T4" fmla="*/ 40164621 w 190"/>
                <a:gd name="T5" fmla="*/ 55697666 h 280"/>
                <a:gd name="T6" fmla="*/ 51880133 w 190"/>
                <a:gd name="T7" fmla="*/ 81014711 h 280"/>
                <a:gd name="T8" fmla="*/ 56900026 w 190"/>
                <a:gd name="T9" fmla="*/ 106331742 h 280"/>
                <a:gd name="T10" fmla="*/ 58573931 w 190"/>
                <a:gd name="T11" fmla="*/ 126585211 h 280"/>
                <a:gd name="T12" fmla="*/ 71962451 w 190"/>
                <a:gd name="T13" fmla="*/ 143463232 h 280"/>
                <a:gd name="T14" fmla="*/ 73635445 w 190"/>
                <a:gd name="T15" fmla="*/ 160341252 h 280"/>
                <a:gd name="T16" fmla="*/ 88697855 w 190"/>
                <a:gd name="T17" fmla="*/ 187346452 h 280"/>
                <a:gd name="T18" fmla="*/ 107106254 w 190"/>
                <a:gd name="T19" fmla="*/ 209287144 h 280"/>
                <a:gd name="T20" fmla="*/ 137230193 w 190"/>
                <a:gd name="T21" fmla="*/ 231228755 h 280"/>
                <a:gd name="T22" fmla="*/ 158986401 w 190"/>
                <a:gd name="T23" fmla="*/ 236292344 h 2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0"/>
                <a:gd name="T37" fmla="*/ 0 h 280"/>
                <a:gd name="T38" fmla="*/ 190 w 190"/>
                <a:gd name="T39" fmla="*/ 280 h 2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0" h="280">
                  <a:moveTo>
                    <a:pt x="0" y="0"/>
                  </a:moveTo>
                  <a:lnTo>
                    <a:pt x="18" y="26"/>
                  </a:lnTo>
                  <a:lnTo>
                    <a:pt x="48" y="66"/>
                  </a:lnTo>
                  <a:lnTo>
                    <a:pt x="62" y="96"/>
                  </a:lnTo>
                  <a:lnTo>
                    <a:pt x="68" y="126"/>
                  </a:lnTo>
                  <a:lnTo>
                    <a:pt x="70" y="150"/>
                  </a:lnTo>
                  <a:lnTo>
                    <a:pt x="86" y="170"/>
                  </a:lnTo>
                  <a:lnTo>
                    <a:pt x="88" y="190"/>
                  </a:lnTo>
                  <a:lnTo>
                    <a:pt x="106" y="222"/>
                  </a:lnTo>
                  <a:lnTo>
                    <a:pt x="128" y="248"/>
                  </a:lnTo>
                  <a:lnTo>
                    <a:pt x="164" y="274"/>
                  </a:lnTo>
                  <a:lnTo>
                    <a:pt x="190" y="280"/>
                  </a:lnTo>
                </a:path>
              </a:pathLst>
            </a:custGeom>
            <a:noFill/>
            <a:ln w="19050" cap="flat" cmpd="sng">
              <a:solidFill>
                <a:srgbClr val="C00000"/>
              </a:solidFill>
              <a:prstDash val="sysDot"/>
              <a:round/>
              <a:headEnd/>
              <a:tailEnd/>
            </a:ln>
          </p:spPr>
          <p:txBody>
            <a:bodyPr/>
            <a:lstStyle/>
            <a:p>
              <a:endParaRPr lang="en-US" dirty="0">
                <a:solidFill>
                  <a:prstClr val="black"/>
                </a:solidFill>
              </a:endParaRPr>
            </a:p>
          </p:txBody>
        </p:sp>
        <p:sp>
          <p:nvSpPr>
            <p:cNvPr id="84" name="Freeform 396"/>
            <p:cNvSpPr>
              <a:spLocks/>
            </p:cNvSpPr>
            <p:nvPr/>
          </p:nvSpPr>
          <p:spPr bwMode="auto">
            <a:xfrm>
              <a:off x="8552713" y="2084388"/>
              <a:ext cx="652463" cy="395287"/>
            </a:xfrm>
            <a:custGeom>
              <a:avLst/>
              <a:gdLst>
                <a:gd name="T0" fmla="*/ 0 w 709"/>
                <a:gd name="T1" fmla="*/ 363189707 h 430"/>
                <a:gd name="T2" fmla="*/ 27057427 w 709"/>
                <a:gd name="T3" fmla="*/ 332782953 h 430"/>
                <a:gd name="T4" fmla="*/ 45658605 w 709"/>
                <a:gd name="T5" fmla="*/ 329404629 h 430"/>
                <a:gd name="T6" fmla="*/ 54113933 w 709"/>
                <a:gd name="T7" fmla="*/ 307444144 h 430"/>
                <a:gd name="T8" fmla="*/ 62569276 w 709"/>
                <a:gd name="T9" fmla="*/ 285483659 h 430"/>
                <a:gd name="T10" fmla="*/ 62569276 w 709"/>
                <a:gd name="T11" fmla="*/ 265212796 h 430"/>
                <a:gd name="T12" fmla="*/ 62569276 w 709"/>
                <a:gd name="T13" fmla="*/ 250009879 h 430"/>
                <a:gd name="T14" fmla="*/ 62569276 w 709"/>
                <a:gd name="T15" fmla="*/ 238185228 h 430"/>
                <a:gd name="T16" fmla="*/ 54113933 w 709"/>
                <a:gd name="T17" fmla="*/ 222981391 h 430"/>
                <a:gd name="T18" fmla="*/ 38894710 w 709"/>
                <a:gd name="T19" fmla="*/ 192574636 h 430"/>
                <a:gd name="T20" fmla="*/ 25365993 w 709"/>
                <a:gd name="T21" fmla="*/ 170615071 h 430"/>
                <a:gd name="T22" fmla="*/ 32129895 w 709"/>
                <a:gd name="T23" fmla="*/ 153722532 h 430"/>
                <a:gd name="T24" fmla="*/ 54113933 w 709"/>
                <a:gd name="T25" fmla="*/ 163857504 h 430"/>
                <a:gd name="T26" fmla="*/ 77789420 w 709"/>
                <a:gd name="T27" fmla="*/ 165547125 h 430"/>
                <a:gd name="T28" fmla="*/ 98082025 w 709"/>
                <a:gd name="T29" fmla="*/ 153722532 h 430"/>
                <a:gd name="T30" fmla="*/ 111610734 w 709"/>
                <a:gd name="T31" fmla="*/ 138518695 h 430"/>
                <a:gd name="T32" fmla="*/ 142049210 w 709"/>
                <a:gd name="T33" fmla="*/ 99665642 h 430"/>
                <a:gd name="T34" fmla="*/ 177561958 w 709"/>
                <a:gd name="T35" fmla="*/ 72638131 h 430"/>
                <a:gd name="T36" fmla="*/ 206309891 w 709"/>
                <a:gd name="T37" fmla="*/ 61657429 h 430"/>
                <a:gd name="T38" fmla="*/ 245204645 w 709"/>
                <a:gd name="T39" fmla="*/ 69259807 h 430"/>
                <a:gd name="T40" fmla="*/ 268879197 w 709"/>
                <a:gd name="T41" fmla="*/ 77706077 h 430"/>
                <a:gd name="T42" fmla="*/ 302700511 w 709"/>
                <a:gd name="T43" fmla="*/ 81084401 h 430"/>
                <a:gd name="T44" fmla="*/ 339903773 w 709"/>
                <a:gd name="T45" fmla="*/ 70948509 h 430"/>
                <a:gd name="T46" fmla="*/ 385563283 w 709"/>
                <a:gd name="T47" fmla="*/ 45609686 h 430"/>
                <a:gd name="T48" fmla="*/ 429530440 w 709"/>
                <a:gd name="T49" fmla="*/ 27028438 h 430"/>
                <a:gd name="T50" fmla="*/ 453205912 w 709"/>
                <a:gd name="T51" fmla="*/ 23649194 h 430"/>
                <a:gd name="T52" fmla="*/ 481953845 w 709"/>
                <a:gd name="T53" fmla="*/ 20270870 h 430"/>
                <a:gd name="T54" fmla="*/ 520848656 w 709"/>
                <a:gd name="T55" fmla="*/ 13514219 h 430"/>
                <a:gd name="T56" fmla="*/ 539449827 w 709"/>
                <a:gd name="T57" fmla="*/ 8446273 h 430"/>
                <a:gd name="T58" fmla="*/ 563125299 w 709"/>
                <a:gd name="T59" fmla="*/ 8446273 h 430"/>
                <a:gd name="T60" fmla="*/ 578344522 w 709"/>
                <a:gd name="T61" fmla="*/ 7601462 h 430"/>
                <a:gd name="T62" fmla="*/ 599482844 w 709"/>
                <a:gd name="T63" fmla="*/ 0 h 4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9"/>
                <a:gd name="T97" fmla="*/ 0 h 430"/>
                <a:gd name="T98" fmla="*/ 709 w 709"/>
                <a:gd name="T99" fmla="*/ 430 h 4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9" h="430">
                  <a:moveTo>
                    <a:pt x="0" y="430"/>
                  </a:moveTo>
                  <a:cubicBezTo>
                    <a:pt x="11" y="415"/>
                    <a:pt x="23" y="401"/>
                    <a:pt x="32" y="394"/>
                  </a:cubicBezTo>
                  <a:cubicBezTo>
                    <a:pt x="41" y="387"/>
                    <a:pt x="49" y="395"/>
                    <a:pt x="54" y="390"/>
                  </a:cubicBezTo>
                  <a:cubicBezTo>
                    <a:pt x="59" y="385"/>
                    <a:pt x="61" y="373"/>
                    <a:pt x="64" y="364"/>
                  </a:cubicBezTo>
                  <a:cubicBezTo>
                    <a:pt x="67" y="355"/>
                    <a:pt x="72" y="346"/>
                    <a:pt x="74" y="338"/>
                  </a:cubicBezTo>
                  <a:cubicBezTo>
                    <a:pt x="76" y="330"/>
                    <a:pt x="74" y="321"/>
                    <a:pt x="74" y="314"/>
                  </a:cubicBezTo>
                  <a:cubicBezTo>
                    <a:pt x="74" y="307"/>
                    <a:pt x="74" y="301"/>
                    <a:pt x="74" y="296"/>
                  </a:cubicBezTo>
                  <a:cubicBezTo>
                    <a:pt x="74" y="291"/>
                    <a:pt x="76" y="287"/>
                    <a:pt x="74" y="282"/>
                  </a:cubicBezTo>
                  <a:cubicBezTo>
                    <a:pt x="72" y="277"/>
                    <a:pt x="69" y="273"/>
                    <a:pt x="64" y="264"/>
                  </a:cubicBezTo>
                  <a:cubicBezTo>
                    <a:pt x="59" y="255"/>
                    <a:pt x="52" y="238"/>
                    <a:pt x="46" y="228"/>
                  </a:cubicBezTo>
                  <a:cubicBezTo>
                    <a:pt x="40" y="218"/>
                    <a:pt x="31" y="210"/>
                    <a:pt x="30" y="202"/>
                  </a:cubicBezTo>
                  <a:cubicBezTo>
                    <a:pt x="29" y="194"/>
                    <a:pt x="32" y="183"/>
                    <a:pt x="38" y="182"/>
                  </a:cubicBezTo>
                  <a:cubicBezTo>
                    <a:pt x="44" y="181"/>
                    <a:pt x="55" y="192"/>
                    <a:pt x="64" y="194"/>
                  </a:cubicBezTo>
                  <a:cubicBezTo>
                    <a:pt x="73" y="196"/>
                    <a:pt x="83" y="198"/>
                    <a:pt x="92" y="196"/>
                  </a:cubicBezTo>
                  <a:cubicBezTo>
                    <a:pt x="101" y="194"/>
                    <a:pt x="109" y="187"/>
                    <a:pt x="116" y="182"/>
                  </a:cubicBezTo>
                  <a:cubicBezTo>
                    <a:pt x="123" y="177"/>
                    <a:pt x="123" y="175"/>
                    <a:pt x="132" y="164"/>
                  </a:cubicBezTo>
                  <a:cubicBezTo>
                    <a:pt x="141" y="153"/>
                    <a:pt x="155" y="131"/>
                    <a:pt x="168" y="118"/>
                  </a:cubicBezTo>
                  <a:cubicBezTo>
                    <a:pt x="181" y="105"/>
                    <a:pt x="198" y="93"/>
                    <a:pt x="210" y="86"/>
                  </a:cubicBezTo>
                  <a:cubicBezTo>
                    <a:pt x="222" y="79"/>
                    <a:pt x="231" y="74"/>
                    <a:pt x="244" y="73"/>
                  </a:cubicBezTo>
                  <a:cubicBezTo>
                    <a:pt x="257" y="72"/>
                    <a:pt x="278" y="79"/>
                    <a:pt x="290" y="82"/>
                  </a:cubicBezTo>
                  <a:cubicBezTo>
                    <a:pt x="302" y="85"/>
                    <a:pt x="307" y="90"/>
                    <a:pt x="318" y="92"/>
                  </a:cubicBezTo>
                  <a:cubicBezTo>
                    <a:pt x="329" y="94"/>
                    <a:pt x="344" y="97"/>
                    <a:pt x="358" y="96"/>
                  </a:cubicBezTo>
                  <a:cubicBezTo>
                    <a:pt x="372" y="95"/>
                    <a:pt x="386" y="91"/>
                    <a:pt x="402" y="84"/>
                  </a:cubicBezTo>
                  <a:cubicBezTo>
                    <a:pt x="418" y="77"/>
                    <a:pt x="438" y="63"/>
                    <a:pt x="456" y="54"/>
                  </a:cubicBezTo>
                  <a:cubicBezTo>
                    <a:pt x="474" y="45"/>
                    <a:pt x="495" y="36"/>
                    <a:pt x="508" y="32"/>
                  </a:cubicBezTo>
                  <a:cubicBezTo>
                    <a:pt x="521" y="28"/>
                    <a:pt x="526" y="29"/>
                    <a:pt x="536" y="28"/>
                  </a:cubicBezTo>
                  <a:cubicBezTo>
                    <a:pt x="546" y="27"/>
                    <a:pt x="557" y="26"/>
                    <a:pt x="570" y="24"/>
                  </a:cubicBezTo>
                  <a:cubicBezTo>
                    <a:pt x="583" y="22"/>
                    <a:pt x="605" y="18"/>
                    <a:pt x="616" y="16"/>
                  </a:cubicBezTo>
                  <a:cubicBezTo>
                    <a:pt x="627" y="14"/>
                    <a:pt x="630" y="11"/>
                    <a:pt x="638" y="10"/>
                  </a:cubicBezTo>
                  <a:cubicBezTo>
                    <a:pt x="646" y="9"/>
                    <a:pt x="658" y="10"/>
                    <a:pt x="666" y="10"/>
                  </a:cubicBezTo>
                  <a:cubicBezTo>
                    <a:pt x="674" y="10"/>
                    <a:pt x="677" y="11"/>
                    <a:pt x="684" y="9"/>
                  </a:cubicBezTo>
                  <a:cubicBezTo>
                    <a:pt x="691" y="7"/>
                    <a:pt x="704" y="2"/>
                    <a:pt x="709" y="0"/>
                  </a:cubicBezTo>
                </a:path>
              </a:pathLst>
            </a:custGeom>
            <a:noFill/>
            <a:ln w="6350" cmpd="sng">
              <a:solidFill>
                <a:schemeClr val="tx2">
                  <a:lumMod val="50000"/>
                </a:schemeClr>
              </a:solidFill>
              <a:round/>
              <a:headEnd/>
              <a:tailEnd/>
            </a:ln>
          </p:spPr>
          <p:txBody>
            <a:bodyPr/>
            <a:lstStyle/>
            <a:p>
              <a:endParaRPr lang="en-US" dirty="0">
                <a:solidFill>
                  <a:prstClr val="black"/>
                </a:solidFill>
              </a:endParaRPr>
            </a:p>
          </p:txBody>
        </p:sp>
        <p:sp>
          <p:nvSpPr>
            <p:cNvPr id="85" name="Freeform 397"/>
            <p:cNvSpPr>
              <a:spLocks/>
            </p:cNvSpPr>
            <p:nvPr/>
          </p:nvSpPr>
          <p:spPr bwMode="auto">
            <a:xfrm>
              <a:off x="9196388" y="2030413"/>
              <a:ext cx="328612" cy="53975"/>
            </a:xfrm>
            <a:custGeom>
              <a:avLst/>
              <a:gdLst>
                <a:gd name="T0" fmla="*/ 0 w 358"/>
                <a:gd name="T1" fmla="*/ 49592231 h 60"/>
                <a:gd name="T2" fmla="*/ 16867527 w 358"/>
                <a:gd name="T3" fmla="*/ 47112980 h 60"/>
                <a:gd name="T4" fmla="*/ 34578613 w 358"/>
                <a:gd name="T5" fmla="*/ 42980296 h 60"/>
                <a:gd name="T6" fmla="*/ 53132334 w 358"/>
                <a:gd name="T7" fmla="*/ 39673428 h 60"/>
                <a:gd name="T8" fmla="*/ 80964307 w 358"/>
                <a:gd name="T9" fmla="*/ 38020894 h 60"/>
                <a:gd name="T10" fmla="*/ 120602456 w 358"/>
                <a:gd name="T11" fmla="*/ 33061492 h 60"/>
                <a:gd name="T12" fmla="*/ 154337495 w 358"/>
                <a:gd name="T13" fmla="*/ 42980296 h 60"/>
                <a:gd name="T14" fmla="*/ 183855655 w 358"/>
                <a:gd name="T15" fmla="*/ 49592231 h 60"/>
                <a:gd name="T16" fmla="*/ 209156934 w 358"/>
                <a:gd name="T17" fmla="*/ 40500145 h 60"/>
                <a:gd name="T18" fmla="*/ 249638672 w 358"/>
                <a:gd name="T19" fmla="*/ 28102084 h 60"/>
                <a:gd name="T20" fmla="*/ 277470630 w 358"/>
                <a:gd name="T21" fmla="*/ 23142682 h 60"/>
                <a:gd name="T22" fmla="*/ 300241231 w 358"/>
                <a:gd name="T23" fmla="*/ 20663431 h 60"/>
                <a:gd name="T24" fmla="*/ 285904390 w 358"/>
                <a:gd name="T25" fmla="*/ 9918807 h 60"/>
                <a:gd name="T26" fmla="*/ 277470630 w 358"/>
                <a:gd name="T27" fmla="*/ 0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8"/>
                <a:gd name="T43" fmla="*/ 0 h 60"/>
                <a:gd name="T44" fmla="*/ 358 w 358"/>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8" h="60">
                  <a:moveTo>
                    <a:pt x="0" y="60"/>
                  </a:moveTo>
                  <a:cubicBezTo>
                    <a:pt x="6" y="59"/>
                    <a:pt x="13" y="58"/>
                    <a:pt x="20" y="57"/>
                  </a:cubicBezTo>
                  <a:cubicBezTo>
                    <a:pt x="27" y="56"/>
                    <a:pt x="34" y="53"/>
                    <a:pt x="41" y="52"/>
                  </a:cubicBezTo>
                  <a:cubicBezTo>
                    <a:pt x="48" y="51"/>
                    <a:pt x="54" y="49"/>
                    <a:pt x="63" y="48"/>
                  </a:cubicBezTo>
                  <a:cubicBezTo>
                    <a:pt x="72" y="47"/>
                    <a:pt x="83" y="47"/>
                    <a:pt x="96" y="46"/>
                  </a:cubicBezTo>
                  <a:cubicBezTo>
                    <a:pt x="109" y="45"/>
                    <a:pt x="129" y="39"/>
                    <a:pt x="143" y="40"/>
                  </a:cubicBezTo>
                  <a:cubicBezTo>
                    <a:pt x="157" y="41"/>
                    <a:pt x="171" y="49"/>
                    <a:pt x="183" y="52"/>
                  </a:cubicBezTo>
                  <a:cubicBezTo>
                    <a:pt x="195" y="55"/>
                    <a:pt x="207" y="60"/>
                    <a:pt x="218" y="60"/>
                  </a:cubicBezTo>
                  <a:cubicBezTo>
                    <a:pt x="229" y="60"/>
                    <a:pt x="235" y="53"/>
                    <a:pt x="248" y="49"/>
                  </a:cubicBezTo>
                  <a:cubicBezTo>
                    <a:pt x="261" y="45"/>
                    <a:pt x="283" y="37"/>
                    <a:pt x="296" y="34"/>
                  </a:cubicBezTo>
                  <a:cubicBezTo>
                    <a:pt x="309" y="31"/>
                    <a:pt x="319" y="30"/>
                    <a:pt x="329" y="28"/>
                  </a:cubicBezTo>
                  <a:cubicBezTo>
                    <a:pt x="339" y="26"/>
                    <a:pt x="354" y="27"/>
                    <a:pt x="356" y="25"/>
                  </a:cubicBezTo>
                  <a:cubicBezTo>
                    <a:pt x="358" y="23"/>
                    <a:pt x="343" y="16"/>
                    <a:pt x="339" y="12"/>
                  </a:cubicBezTo>
                  <a:cubicBezTo>
                    <a:pt x="335" y="8"/>
                    <a:pt x="332" y="4"/>
                    <a:pt x="329" y="0"/>
                  </a:cubicBezTo>
                </a:path>
              </a:pathLst>
            </a:custGeom>
            <a:noFill/>
            <a:ln w="6350" cmpd="sng">
              <a:solidFill>
                <a:schemeClr val="tx2">
                  <a:lumMod val="50000"/>
                </a:schemeClr>
              </a:solidFill>
              <a:round/>
              <a:headEnd/>
              <a:tailEnd/>
            </a:ln>
          </p:spPr>
          <p:txBody>
            <a:bodyPr/>
            <a:lstStyle/>
            <a:p>
              <a:endParaRPr lang="en-US" dirty="0">
                <a:solidFill>
                  <a:prstClr val="black"/>
                </a:solidFill>
              </a:endParaRPr>
            </a:p>
          </p:txBody>
        </p:sp>
        <p:sp>
          <p:nvSpPr>
            <p:cNvPr id="86" name="Text Box 73"/>
            <p:cNvSpPr txBox="1">
              <a:spLocks noChangeArrowheads="1"/>
            </p:cNvSpPr>
            <p:nvPr/>
          </p:nvSpPr>
          <p:spPr bwMode="auto">
            <a:xfrm>
              <a:off x="8555392" y="1997869"/>
              <a:ext cx="397545" cy="107722"/>
            </a:xfrm>
            <a:prstGeom prst="rect">
              <a:avLst/>
            </a:prstGeom>
            <a:noFill/>
            <a:ln w="9525" algn="ctr">
              <a:noFill/>
              <a:miter lim="800000"/>
              <a:headEnd/>
              <a:tailEnd/>
            </a:ln>
          </p:spPr>
          <p:txBody>
            <a:bodyPr wrap="none" lIns="0" tIns="0" rIns="0" bIns="0">
              <a:spAutoFit/>
            </a:bodyPr>
            <a:lstStyle/>
            <a:p>
              <a:pPr defTabSz="1077913"/>
              <a:r>
                <a:rPr lang="en-CA" sz="700" dirty="0">
                  <a:solidFill>
                    <a:schemeClr val="bg2">
                      <a:lumMod val="50000"/>
                    </a:schemeClr>
                  </a:solidFill>
                </a:rPr>
                <a:t>Chetwynd</a:t>
              </a:r>
            </a:p>
          </p:txBody>
        </p:sp>
        <p:sp>
          <p:nvSpPr>
            <p:cNvPr id="87" name="TextBox 86"/>
            <p:cNvSpPr txBox="1"/>
            <p:nvPr/>
          </p:nvSpPr>
          <p:spPr>
            <a:xfrm>
              <a:off x="8740693" y="2556024"/>
              <a:ext cx="608336" cy="150699"/>
            </a:xfrm>
            <a:prstGeom prst="rect">
              <a:avLst/>
            </a:prstGeom>
            <a:noFill/>
            <a:ln>
              <a:noFill/>
            </a:ln>
            <a:effectLst>
              <a:softEdge rad="12700"/>
            </a:effectLst>
          </p:spPr>
          <p:txBody>
            <a:bodyPr lIns="18288" tIns="18288" rIns="18288" bIns="18288">
              <a:spAutoFit/>
            </a:bodyPr>
            <a:lstStyle/>
            <a:p>
              <a:pPr>
                <a:defRPr/>
              </a:pPr>
              <a:r>
                <a:rPr lang="en-CA" sz="1000" b="1" dirty="0" smtClean="0">
                  <a:solidFill>
                    <a:schemeClr val="tx2"/>
                  </a:solidFill>
                </a:rPr>
                <a:t>Flatbed</a:t>
              </a:r>
              <a:endParaRPr lang="en-CA" sz="1000" b="1" dirty="0">
                <a:solidFill>
                  <a:schemeClr val="tx2"/>
                </a:solidFill>
              </a:endParaRPr>
            </a:p>
          </p:txBody>
        </p:sp>
        <p:sp>
          <p:nvSpPr>
            <p:cNvPr id="88" name="Oval 197"/>
            <p:cNvSpPr>
              <a:spLocks noChangeAspect="1" noChangeArrowheads="1"/>
            </p:cNvSpPr>
            <p:nvPr/>
          </p:nvSpPr>
          <p:spPr bwMode="auto">
            <a:xfrm>
              <a:off x="9474200" y="1965325"/>
              <a:ext cx="63500" cy="65088"/>
            </a:xfrm>
            <a:prstGeom prst="ellipse">
              <a:avLst/>
            </a:prstGeom>
            <a:solidFill>
              <a:srgbClr val="C00000"/>
            </a:solidFill>
            <a:ln w="9525" algn="ctr">
              <a:solidFill>
                <a:schemeClr val="bg1"/>
              </a:solidFill>
              <a:round/>
              <a:headEnd/>
              <a:tailEnd/>
            </a:ln>
          </p:spPr>
          <p:txBody>
            <a:bodyPr wrap="none" anchor="ctr"/>
            <a:lstStyle/>
            <a:p>
              <a:endParaRPr lang="en-US" dirty="0">
                <a:solidFill>
                  <a:prstClr val="black"/>
                </a:solidFill>
              </a:endParaRPr>
            </a:p>
          </p:txBody>
        </p:sp>
        <p:sp>
          <p:nvSpPr>
            <p:cNvPr id="89" name="Oval 197"/>
            <p:cNvSpPr>
              <a:spLocks noChangeAspect="1" noChangeArrowheads="1"/>
            </p:cNvSpPr>
            <p:nvPr/>
          </p:nvSpPr>
          <p:spPr bwMode="auto">
            <a:xfrm>
              <a:off x="8999538" y="2052638"/>
              <a:ext cx="65087" cy="65087"/>
            </a:xfrm>
            <a:prstGeom prst="ellipse">
              <a:avLst/>
            </a:prstGeom>
            <a:solidFill>
              <a:srgbClr val="C00000"/>
            </a:solidFill>
            <a:ln w="9525" algn="ctr">
              <a:solidFill>
                <a:schemeClr val="bg1"/>
              </a:solidFill>
              <a:round/>
              <a:headEnd/>
              <a:tailEnd/>
            </a:ln>
          </p:spPr>
          <p:txBody>
            <a:bodyPr wrap="none" anchor="ctr"/>
            <a:lstStyle/>
            <a:p>
              <a:endParaRPr lang="en-US" dirty="0">
                <a:solidFill>
                  <a:prstClr val="black"/>
                </a:solidFill>
              </a:endParaRPr>
            </a:p>
          </p:txBody>
        </p:sp>
        <p:sp>
          <p:nvSpPr>
            <p:cNvPr id="90" name="Oval 197"/>
            <p:cNvSpPr>
              <a:spLocks noChangeAspect="1" noChangeArrowheads="1"/>
            </p:cNvSpPr>
            <p:nvPr/>
          </p:nvSpPr>
          <p:spPr bwMode="auto">
            <a:xfrm>
              <a:off x="9235619" y="2465388"/>
              <a:ext cx="65088" cy="63500"/>
            </a:xfrm>
            <a:prstGeom prst="ellipse">
              <a:avLst/>
            </a:prstGeom>
            <a:solidFill>
              <a:srgbClr val="C00000"/>
            </a:solidFill>
            <a:ln w="9525" algn="ctr">
              <a:solidFill>
                <a:schemeClr val="bg1"/>
              </a:solidFill>
              <a:round/>
              <a:headEnd/>
              <a:tailEnd/>
            </a:ln>
          </p:spPr>
          <p:txBody>
            <a:bodyPr wrap="none" anchor="ctr"/>
            <a:lstStyle/>
            <a:p>
              <a:endParaRPr lang="en-US" dirty="0">
                <a:solidFill>
                  <a:prstClr val="black"/>
                </a:solidFill>
              </a:endParaRPr>
            </a:p>
          </p:txBody>
        </p:sp>
        <p:sp>
          <p:nvSpPr>
            <p:cNvPr id="91" name="AutoShape 134"/>
            <p:cNvSpPr>
              <a:spLocks noChangeArrowheads="1"/>
            </p:cNvSpPr>
            <p:nvPr/>
          </p:nvSpPr>
          <p:spPr bwMode="gray">
            <a:xfrm>
              <a:off x="9205176" y="2561885"/>
              <a:ext cx="123825" cy="114300"/>
            </a:xfrm>
            <a:prstGeom prst="star5">
              <a:avLst/>
            </a:prstGeom>
            <a:solidFill>
              <a:schemeClr val="bg2">
                <a:lumMod val="25000"/>
              </a:schemeClr>
            </a:solidFill>
            <a:ln w="9525" algn="ctr">
              <a:solidFill>
                <a:schemeClr val="bg1"/>
              </a:solidFill>
              <a:miter lim="800000"/>
              <a:headEnd/>
              <a:tailEnd/>
            </a:ln>
            <a:effectLst/>
          </p:spPr>
          <p:txBody>
            <a:bodyPr wrap="none" anchor="ctr"/>
            <a:lstStyle/>
            <a:p>
              <a:pPr>
                <a:defRPr/>
              </a:pPr>
              <a:endParaRPr lang="en-CA" dirty="0">
                <a:solidFill>
                  <a:schemeClr val="tx2"/>
                </a:solidFill>
              </a:endParaRPr>
            </a:p>
          </p:txBody>
        </p:sp>
        <p:sp>
          <p:nvSpPr>
            <p:cNvPr id="92" name="AutoShape 134"/>
            <p:cNvSpPr>
              <a:spLocks noChangeArrowheads="1"/>
            </p:cNvSpPr>
            <p:nvPr/>
          </p:nvSpPr>
          <p:spPr bwMode="gray">
            <a:xfrm>
              <a:off x="9463088" y="2778415"/>
              <a:ext cx="123825" cy="114300"/>
            </a:xfrm>
            <a:prstGeom prst="star5">
              <a:avLst/>
            </a:prstGeom>
            <a:solidFill>
              <a:schemeClr val="bg2">
                <a:lumMod val="25000"/>
              </a:schemeClr>
            </a:solidFill>
            <a:ln w="9525" algn="ctr">
              <a:solidFill>
                <a:schemeClr val="bg1"/>
              </a:solidFill>
              <a:miter lim="800000"/>
              <a:headEnd/>
              <a:tailEnd/>
            </a:ln>
            <a:effectLst/>
          </p:spPr>
          <p:txBody>
            <a:bodyPr wrap="none" anchor="ctr"/>
            <a:lstStyle/>
            <a:p>
              <a:pPr>
                <a:defRPr/>
              </a:pPr>
              <a:endParaRPr lang="en-CA" dirty="0">
                <a:solidFill>
                  <a:schemeClr val="tx2"/>
                </a:solidFill>
              </a:endParaRPr>
            </a:p>
          </p:txBody>
        </p:sp>
      </p:grpSp>
      <p:sp>
        <p:nvSpPr>
          <p:cNvPr id="93" name="Rectangle 140"/>
          <p:cNvSpPr>
            <a:spLocks noChangeArrowheads="1"/>
          </p:cNvSpPr>
          <p:nvPr/>
        </p:nvSpPr>
        <p:spPr bwMode="gray">
          <a:xfrm>
            <a:off x="3142178" y="6172936"/>
            <a:ext cx="1495664" cy="1139825"/>
          </a:xfrm>
          <a:prstGeom prst="rect">
            <a:avLst/>
          </a:prstGeom>
          <a:noFill/>
          <a:ln w="9525">
            <a:noFill/>
            <a:miter lim="800000"/>
            <a:headEnd/>
            <a:tailEnd/>
          </a:ln>
        </p:spPr>
        <p:txBody>
          <a:bodyPr lIns="320040" anchor="ctr"/>
          <a:lstStyle/>
          <a:p>
            <a:pPr marL="357188" algn="l" defTabSz="1081088">
              <a:spcBef>
                <a:spcPct val="20000"/>
              </a:spcBef>
            </a:pPr>
            <a:r>
              <a:rPr lang="en-CA" sz="800" dirty="0">
                <a:solidFill>
                  <a:prstClr val="black"/>
                </a:solidFill>
              </a:rPr>
              <a:t>Project</a:t>
            </a:r>
          </a:p>
          <a:p>
            <a:pPr marL="357188" algn="l" defTabSz="1081088"/>
            <a:r>
              <a:rPr lang="en-CA" sz="800" dirty="0">
                <a:solidFill>
                  <a:prstClr val="black"/>
                </a:solidFill>
              </a:rPr>
              <a:t>Coal Fields</a:t>
            </a:r>
          </a:p>
          <a:p>
            <a:pPr marL="357188" algn="l" defTabSz="1081088"/>
            <a:r>
              <a:rPr lang="en-CA" sz="800" dirty="0">
                <a:solidFill>
                  <a:prstClr val="black"/>
                </a:solidFill>
              </a:rPr>
              <a:t>City </a:t>
            </a:r>
          </a:p>
          <a:p>
            <a:pPr marL="357188" algn="l" defTabSz="1081088"/>
            <a:r>
              <a:rPr lang="en-CA" sz="800" dirty="0">
                <a:solidFill>
                  <a:prstClr val="black"/>
                </a:solidFill>
              </a:rPr>
              <a:t>CN Rail</a:t>
            </a:r>
          </a:p>
          <a:p>
            <a:pPr marL="357188" algn="l" defTabSz="1081088"/>
            <a:r>
              <a:rPr lang="en-CA" sz="800" dirty="0">
                <a:solidFill>
                  <a:prstClr val="black"/>
                </a:solidFill>
              </a:rPr>
              <a:t>Roads</a:t>
            </a:r>
          </a:p>
        </p:txBody>
      </p:sp>
      <p:pic>
        <p:nvPicPr>
          <p:cNvPr id="2050" name="Picture 2"/>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5121532" y="1746257"/>
            <a:ext cx="4536437" cy="208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052028"/>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46"/>
          <p:cNvSpPr>
            <a:spLocks noGrp="1" noChangeArrowheads="1"/>
          </p:cNvSpPr>
          <p:nvPr>
            <p:ph type="title"/>
          </p:nvPr>
        </p:nvSpPr>
        <p:spPr>
          <a:xfrm>
            <a:off x="424764" y="739962"/>
            <a:ext cx="7137400" cy="416424"/>
          </a:xfrm>
        </p:spPr>
        <p:txBody>
          <a:bodyPr/>
          <a:lstStyle/>
          <a:p>
            <a:pPr fontAlgn="auto">
              <a:spcAft>
                <a:spcPts val="0"/>
              </a:spcAft>
              <a:defRPr/>
            </a:pPr>
            <a:r>
              <a:rPr lang="en-US" sz="1500" dirty="0" smtClean="0"/>
              <a:t>Experienced Management and Board</a:t>
            </a:r>
          </a:p>
        </p:txBody>
      </p:sp>
      <p:graphicFrame>
        <p:nvGraphicFramePr>
          <p:cNvPr id="11532" name="Group 268"/>
          <p:cNvGraphicFramePr>
            <a:graphicFrameLocks noGrp="1"/>
          </p:cNvGraphicFramePr>
          <p:nvPr>
            <p:extLst>
              <p:ext uri="{D42A27DB-BD31-4B8C-83A1-F6EECF244321}">
                <p14:modId xmlns:p14="http://schemas.microsoft.com/office/powerpoint/2010/main" val="3695304015"/>
              </p:ext>
            </p:extLst>
          </p:nvPr>
        </p:nvGraphicFramePr>
        <p:xfrm>
          <a:off x="415924" y="1800225"/>
          <a:ext cx="9236076" cy="5143017"/>
        </p:xfrm>
        <a:graphic>
          <a:graphicData uri="http://schemas.openxmlformats.org/drawingml/2006/table">
            <a:tbl>
              <a:tblPr/>
              <a:tblGrid>
                <a:gridCol w="2835922"/>
                <a:gridCol w="6400154"/>
              </a:tblGrid>
              <a:tr h="680897">
                <a:tc>
                  <a:txBody>
                    <a:bodyPr/>
                    <a:lstStyle/>
                    <a:p>
                      <a:pPr marL="228600" marR="0" lvl="1" indent="0" algn="l" defTabSz="914400" rtl="0" eaLnBrk="1" fontAlgn="base" latinLnBrk="0" hangingPunct="1">
                        <a:lnSpc>
                          <a:spcPct val="100000"/>
                        </a:lnSpc>
                        <a:spcBef>
                          <a:spcPct val="10000"/>
                        </a:spcBef>
                        <a:spcAft>
                          <a:spcPct val="0"/>
                        </a:spcAft>
                        <a:buClrTx/>
                        <a:buSzPct val="120000"/>
                        <a:buFontTx/>
                        <a:buNone/>
                        <a:tabLst/>
                      </a:pPr>
                      <a:r>
                        <a:rPr kumimoji="0" lang="en-US" sz="1300" b="1" i="0" u="none" strike="noStrike" cap="none" normalizeH="0" baseline="0" dirty="0" smtClean="0">
                          <a:ln>
                            <a:noFill/>
                          </a:ln>
                          <a:solidFill>
                            <a:srgbClr val="424242"/>
                          </a:solidFill>
                          <a:effectLst/>
                          <a:latin typeface="Arial" pitchFamily="34" charset="0"/>
                          <a:ea typeface="ＭＳ Ｐゴシック"/>
                          <a:cs typeface="Arial" pitchFamily="34" charset="0"/>
                        </a:rPr>
                        <a:t>David Austin</a:t>
                      </a:r>
                    </a:p>
                    <a:p>
                      <a:pPr marL="228600" marR="0" lvl="1" indent="0" algn="l" defTabSz="914400" rtl="0" eaLnBrk="1" fontAlgn="base" latinLnBrk="0" hangingPunct="1">
                        <a:lnSpc>
                          <a:spcPct val="100000"/>
                        </a:lnSpc>
                        <a:spcBef>
                          <a:spcPct val="10000"/>
                        </a:spcBef>
                        <a:spcAft>
                          <a:spcPct val="0"/>
                        </a:spcAft>
                        <a:buClrTx/>
                        <a:buSzPct val="120000"/>
                        <a:buFontTx/>
                        <a:buNone/>
                        <a:tabLst/>
                      </a:pPr>
                      <a:r>
                        <a:rPr kumimoji="0" lang="en-US" sz="1300" b="0" i="1" u="none" strike="noStrike" cap="none" normalizeH="0" baseline="0" dirty="0" smtClean="0">
                          <a:ln>
                            <a:noFill/>
                          </a:ln>
                          <a:solidFill>
                            <a:srgbClr val="424242"/>
                          </a:solidFill>
                          <a:effectLst/>
                          <a:latin typeface="Arial" pitchFamily="34" charset="0"/>
                          <a:ea typeface="ＭＳ Ｐゴシック"/>
                          <a:cs typeface="Arial" pitchFamily="34" charset="0"/>
                        </a:rPr>
                        <a:t>Chairman, President &amp; CEO</a:t>
                      </a:r>
                    </a:p>
                  </a:txBody>
                  <a:tcPr marL="0" marR="0" marT="0" marB="0" anchor="ctr" horzOverflow="overflow">
                    <a:lnL>
                      <a:noFill/>
                    </a:lnL>
                    <a:lnR>
                      <a:noFill/>
                    </a:lnR>
                    <a:lnT w="6350" cap="flat" cmpd="sng" algn="ctr">
                      <a:solidFill>
                        <a:schemeClr val="tx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E8E7E8"/>
                    </a:solidFill>
                  </a:tcPr>
                </a:tc>
                <a:tc>
                  <a:txBody>
                    <a:bodyPr/>
                    <a:lstStyle/>
                    <a:p>
                      <a:pPr marL="342900" marR="0" lvl="0" indent="-228600"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endParaRPr kumimoji="0" lang="en-US" sz="1300" b="0" i="0" u="none" strike="noStrike" cap="none" normalizeH="0" baseline="0" dirty="0" smtClean="0">
                        <a:ln>
                          <a:noFill/>
                        </a:ln>
                        <a:solidFill>
                          <a:srgbClr val="424242"/>
                        </a:solidFill>
                        <a:effectLst/>
                        <a:latin typeface="Arial" pitchFamily="34" charset="0"/>
                        <a:ea typeface="ＭＳ Ｐゴシック"/>
                        <a:cs typeface="Arial" pitchFamily="34" charset="0"/>
                      </a:endParaRPr>
                    </a:p>
                    <a:p>
                      <a:pPr marL="342900" marR="0" lvl="0" indent="-228600"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US" sz="1300" b="0" i="0" u="none" strike="noStrike" cap="none" normalizeH="0" baseline="0" dirty="0" smtClean="0">
                          <a:ln>
                            <a:noFill/>
                          </a:ln>
                          <a:solidFill>
                            <a:srgbClr val="424242"/>
                          </a:solidFill>
                          <a:effectLst/>
                          <a:latin typeface="Arial" pitchFamily="34" charset="0"/>
                          <a:ea typeface="ＭＳ Ｐゴシック"/>
                          <a:cs typeface="Arial" pitchFamily="34" charset="0"/>
                        </a:rPr>
                        <a:t>Co-founder of Western Coal, NEMI and now CCIC</a:t>
                      </a:r>
                    </a:p>
                    <a:p>
                      <a:pPr marL="342900" marR="0" lvl="0" indent="-228600"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US" sz="1300" b="0" i="0" u="none" strike="noStrike" cap="none" normalizeH="0" baseline="0" dirty="0" smtClean="0">
                          <a:ln>
                            <a:noFill/>
                          </a:ln>
                          <a:solidFill>
                            <a:srgbClr val="424242"/>
                          </a:solidFill>
                          <a:effectLst/>
                          <a:latin typeface="Arial" pitchFamily="34" charset="0"/>
                          <a:ea typeface="ＭＳ Ｐゴシック"/>
                          <a:cs typeface="Arial" pitchFamily="34" charset="0"/>
                        </a:rPr>
                        <a:t>1 of 3 founders credited for taking Western Coal to production; Sold to Walter Energy for C$3.3 billion in 2010</a:t>
                      </a:r>
                    </a:p>
                    <a:p>
                      <a:pPr marL="342900" marR="0" lvl="0" indent="-228600"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US" sz="1300" b="0" i="0" u="none" strike="noStrike" cap="none" normalizeH="0" baseline="0" dirty="0" smtClean="0">
                          <a:ln>
                            <a:noFill/>
                          </a:ln>
                          <a:solidFill>
                            <a:srgbClr val="424242"/>
                          </a:solidFill>
                          <a:effectLst/>
                          <a:latin typeface="Arial" pitchFamily="34" charset="0"/>
                          <a:ea typeface="ＭＳ Ｐゴシック"/>
                          <a:cs typeface="Arial" pitchFamily="34" charset="0"/>
                        </a:rPr>
                        <a:t>Also credited for the exploration/development success and sale of Northern Energy and Mining Inc. (NEMI) to Anglo America for +$400mm</a:t>
                      </a:r>
                    </a:p>
                    <a:p>
                      <a:pPr marL="342900" marR="0" lvl="0" indent="-228600"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endParaRPr kumimoji="0" lang="en-US" sz="1300" b="0" i="0" u="none" strike="noStrike" cap="none" normalizeH="0" baseline="0" dirty="0" smtClean="0">
                        <a:ln>
                          <a:noFill/>
                        </a:ln>
                        <a:solidFill>
                          <a:srgbClr val="424242"/>
                        </a:solidFill>
                        <a:effectLst/>
                        <a:latin typeface="Arial" pitchFamily="34" charset="0"/>
                        <a:ea typeface="ＭＳ Ｐゴシック"/>
                        <a:cs typeface="Arial" pitchFamily="34" charset="0"/>
                      </a:endParaRPr>
                    </a:p>
                  </a:txBody>
                  <a:tcPr marL="0" marR="0" marT="0" marB="0" anchor="ctr" horzOverflow="overflow">
                    <a:lnL>
                      <a:noFill/>
                    </a:lnL>
                    <a:lnR>
                      <a:noFill/>
                    </a:lnR>
                    <a:lnT w="6350" cap="flat" cmpd="sng" algn="ctr">
                      <a:solidFill>
                        <a:schemeClr val="tx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E8E7E8"/>
                    </a:solidFill>
                  </a:tcPr>
                </a:tc>
              </a:tr>
              <a:tr h="949893">
                <a:tc>
                  <a:txBody>
                    <a:bodyPr/>
                    <a:lstStyle/>
                    <a:p>
                      <a:pPr marL="228600" marR="0" lvl="1" indent="0" algn="l" defTabSz="914400" rtl="0" eaLnBrk="1" fontAlgn="base" latinLnBrk="0" hangingPunct="1">
                        <a:lnSpc>
                          <a:spcPct val="100000"/>
                        </a:lnSpc>
                        <a:spcBef>
                          <a:spcPct val="10000"/>
                        </a:spcBef>
                        <a:spcAft>
                          <a:spcPct val="0"/>
                        </a:spcAft>
                        <a:buClrTx/>
                        <a:buSzPct val="120000"/>
                        <a:buFontTx/>
                        <a:buNone/>
                        <a:tabLst/>
                      </a:pPr>
                      <a:r>
                        <a:rPr kumimoji="0" lang="en-US" sz="1300" b="1" i="0" u="none" strike="noStrike" cap="none" normalizeH="0" baseline="0" dirty="0" smtClean="0">
                          <a:ln>
                            <a:noFill/>
                          </a:ln>
                          <a:solidFill>
                            <a:srgbClr val="424242"/>
                          </a:solidFill>
                          <a:effectLst/>
                          <a:latin typeface="Arial" pitchFamily="34" charset="0"/>
                          <a:ea typeface="ＭＳ Ｐゴシック"/>
                          <a:cs typeface="Arial" pitchFamily="34" charset="0"/>
                        </a:rPr>
                        <a:t>William Filtness</a:t>
                      </a:r>
                    </a:p>
                    <a:p>
                      <a:pPr marL="228600" marR="0" lvl="1" indent="0" algn="l" defTabSz="914400" rtl="0" eaLnBrk="1" fontAlgn="base" latinLnBrk="0" hangingPunct="1">
                        <a:lnSpc>
                          <a:spcPct val="100000"/>
                        </a:lnSpc>
                        <a:spcBef>
                          <a:spcPct val="10000"/>
                        </a:spcBef>
                        <a:spcAft>
                          <a:spcPct val="0"/>
                        </a:spcAft>
                        <a:buClrTx/>
                        <a:buSzPct val="120000"/>
                        <a:buFontTx/>
                        <a:buNone/>
                        <a:tabLst/>
                      </a:pPr>
                      <a:r>
                        <a:rPr kumimoji="0" lang="en-US" sz="1300" b="0" i="1" u="none" strike="noStrike" cap="none" normalizeH="0" baseline="0" dirty="0" smtClean="0">
                          <a:ln>
                            <a:noFill/>
                          </a:ln>
                          <a:solidFill>
                            <a:srgbClr val="424242"/>
                          </a:solidFill>
                          <a:effectLst/>
                          <a:latin typeface="Arial" pitchFamily="34" charset="0"/>
                          <a:ea typeface="ＭＳ Ｐゴシック"/>
                          <a:cs typeface="Arial" pitchFamily="34" charset="0"/>
                        </a:rPr>
                        <a:t>CFO</a:t>
                      </a:r>
                    </a:p>
                  </a:txBody>
                  <a:tcPr marL="0" marR="0" marT="0" marB="0" anchor="ctr" horzOverflow="overflow">
                    <a:lnL>
                      <a:noFill/>
                    </a:lnL>
                    <a:lnR>
                      <a:noFill/>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noFill/>
                  </a:tcPr>
                </a:tc>
                <a:tc>
                  <a:txBody>
                    <a:bodyPr/>
                    <a:lstStyle/>
                    <a:p>
                      <a:pPr marL="342900" marR="0" lvl="0" indent="-228600"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US" sz="1300" b="0" i="0" u="none" strike="noStrike" cap="none" normalizeH="0" baseline="0" dirty="0" smtClean="0">
                          <a:ln>
                            <a:noFill/>
                          </a:ln>
                          <a:solidFill>
                            <a:srgbClr val="424242"/>
                          </a:solidFill>
                          <a:effectLst/>
                          <a:latin typeface="Arial" pitchFamily="34" charset="0"/>
                          <a:ea typeface="ＭＳ Ｐゴシック"/>
                          <a:cs typeface="Arial" pitchFamily="34" charset="0"/>
                        </a:rPr>
                        <a:t>Over 29 years experience as a director or officer of mining companies</a:t>
                      </a:r>
                    </a:p>
                    <a:p>
                      <a:pPr marL="342900" marR="0" lvl="0" indent="-228600"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US" sz="1300" b="0" i="0" u="none" strike="noStrike" cap="none" normalizeH="0" baseline="0" dirty="0" smtClean="0">
                          <a:ln>
                            <a:noFill/>
                          </a:ln>
                          <a:solidFill>
                            <a:srgbClr val="424242"/>
                          </a:solidFill>
                          <a:effectLst/>
                          <a:latin typeface="Arial" pitchFamily="34" charset="0"/>
                          <a:ea typeface="ＭＳ Ｐゴシック"/>
                          <a:cs typeface="Arial" pitchFamily="34" charset="0"/>
                        </a:rPr>
                        <a:t>Former director of Lions Gate Metals Inc. and former CFO of Sprott Resources, South American Silver, and NEMI</a:t>
                      </a:r>
                    </a:p>
                  </a:txBody>
                  <a:tcPr marL="0" marR="0" marT="0" marB="0" anchor="ctr" horzOverflow="overflow">
                    <a:lnL>
                      <a:noFill/>
                    </a:lnL>
                    <a:lnR>
                      <a:noFill/>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noFill/>
                  </a:tcPr>
                </a:tc>
              </a:tr>
              <a:tr h="682621">
                <a:tc>
                  <a:txBody>
                    <a:bodyPr/>
                    <a:lstStyle/>
                    <a:p>
                      <a:pPr marL="228600" marR="0" lvl="1" indent="0" algn="l" defTabSz="914400" rtl="0" eaLnBrk="1" fontAlgn="base" latinLnBrk="0" hangingPunct="1">
                        <a:lnSpc>
                          <a:spcPct val="100000"/>
                        </a:lnSpc>
                        <a:spcBef>
                          <a:spcPct val="10000"/>
                        </a:spcBef>
                        <a:spcAft>
                          <a:spcPct val="0"/>
                        </a:spcAft>
                        <a:buClrTx/>
                        <a:buSzPct val="120000"/>
                        <a:buFontTx/>
                        <a:buNone/>
                        <a:tabLst/>
                      </a:pPr>
                      <a:r>
                        <a:rPr kumimoji="0" lang="en-US" sz="1300" b="1" i="0" u="none" strike="noStrike" cap="none" normalizeH="0" baseline="0" dirty="0" smtClean="0">
                          <a:ln>
                            <a:noFill/>
                          </a:ln>
                          <a:solidFill>
                            <a:srgbClr val="424242"/>
                          </a:solidFill>
                          <a:effectLst/>
                          <a:latin typeface="Arial" pitchFamily="34" charset="0"/>
                          <a:ea typeface="ＭＳ Ｐゴシック"/>
                          <a:cs typeface="Arial" pitchFamily="34" charset="0"/>
                        </a:rPr>
                        <a:t>John Perry</a:t>
                      </a:r>
                    </a:p>
                    <a:p>
                      <a:pPr marL="228600" marR="0" lvl="1" indent="0" algn="l" defTabSz="914400" rtl="0" eaLnBrk="1" fontAlgn="base" latinLnBrk="0" hangingPunct="1">
                        <a:lnSpc>
                          <a:spcPct val="100000"/>
                        </a:lnSpc>
                        <a:spcBef>
                          <a:spcPct val="10000"/>
                        </a:spcBef>
                        <a:spcAft>
                          <a:spcPct val="0"/>
                        </a:spcAft>
                        <a:buClrTx/>
                        <a:buSzPct val="120000"/>
                        <a:buFontTx/>
                        <a:buNone/>
                        <a:tabLst/>
                      </a:pPr>
                      <a:r>
                        <a:rPr kumimoji="0" lang="en-US" sz="1300" b="0" i="1" u="none" strike="noStrike" cap="none" normalizeH="0" baseline="0" dirty="0" smtClean="0">
                          <a:ln>
                            <a:noFill/>
                          </a:ln>
                          <a:solidFill>
                            <a:srgbClr val="424242"/>
                          </a:solidFill>
                          <a:effectLst/>
                          <a:latin typeface="Arial" pitchFamily="34" charset="0"/>
                          <a:ea typeface="ＭＳ Ｐゴシック"/>
                          <a:cs typeface="Arial" pitchFamily="34" charset="0"/>
                        </a:rPr>
                        <a:t>COO &amp; Director</a:t>
                      </a:r>
                    </a:p>
                  </a:txBody>
                  <a:tcPr marL="0" marR="0" marT="0" marB="0" anchor="ctr" horzOverflow="overflow">
                    <a:lnL>
                      <a:noFill/>
                    </a:lnL>
                    <a:lnR>
                      <a:noFill/>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E8E7E8"/>
                    </a:solidFill>
                  </a:tcPr>
                </a:tc>
                <a:tc>
                  <a:txBody>
                    <a:bodyPr/>
                    <a:lstStyle/>
                    <a:p>
                      <a:pPr marL="342900" marR="0" lvl="0" indent="-228600"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US" sz="1300" b="0" i="0" u="none" strike="noStrike" cap="none" normalizeH="0" baseline="0" dirty="0" smtClean="0">
                          <a:ln>
                            <a:noFill/>
                          </a:ln>
                          <a:solidFill>
                            <a:srgbClr val="424242"/>
                          </a:solidFill>
                          <a:effectLst/>
                          <a:latin typeface="Arial" pitchFamily="34" charset="0"/>
                          <a:ea typeface="ＭＳ Ｐゴシック"/>
                          <a:cs typeface="Arial" pitchFamily="34" charset="0"/>
                        </a:rPr>
                        <a:t>Over 40 years experience as a geologist (over 35 years as a consultant): worked on many coal projects in northeastern BC, both as a consulting geologist and in senior corporate exploration management.</a:t>
                      </a:r>
                    </a:p>
                  </a:txBody>
                  <a:tcPr marL="0" marR="0" marT="0" marB="0" anchor="ctr" horzOverflow="overflow">
                    <a:lnL>
                      <a:noFill/>
                    </a:lnL>
                    <a:lnR>
                      <a:noFill/>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E8E7E8"/>
                    </a:solidFill>
                  </a:tcPr>
                </a:tc>
              </a:tr>
              <a:tr h="680897">
                <a:tc>
                  <a:txBody>
                    <a:bodyPr/>
                    <a:lstStyle/>
                    <a:p>
                      <a:pPr marL="228600" marR="0" lvl="1" indent="0" algn="l" defTabSz="914400" rtl="0" eaLnBrk="1" fontAlgn="base" latinLnBrk="0" hangingPunct="1">
                        <a:lnSpc>
                          <a:spcPct val="100000"/>
                        </a:lnSpc>
                        <a:spcBef>
                          <a:spcPct val="10000"/>
                        </a:spcBef>
                        <a:spcAft>
                          <a:spcPct val="0"/>
                        </a:spcAft>
                        <a:buClrTx/>
                        <a:buSzPct val="120000"/>
                        <a:buFontTx/>
                        <a:buNone/>
                        <a:tabLst/>
                      </a:pPr>
                      <a:r>
                        <a:rPr kumimoji="0" lang="en-US" sz="1300" b="1" i="0" u="none" strike="noStrike" cap="none" normalizeH="0" baseline="0" dirty="0" smtClean="0">
                          <a:ln>
                            <a:noFill/>
                          </a:ln>
                          <a:solidFill>
                            <a:srgbClr val="424242"/>
                          </a:solidFill>
                          <a:effectLst/>
                          <a:latin typeface="Arial" pitchFamily="34" charset="0"/>
                          <a:ea typeface="ＭＳ Ｐゴシック"/>
                          <a:cs typeface="Arial" pitchFamily="34" charset="0"/>
                        </a:rPr>
                        <a:t>Wayne Walters</a:t>
                      </a:r>
                    </a:p>
                    <a:p>
                      <a:pPr marL="228600" marR="0" lvl="1" indent="0" algn="l" defTabSz="914400" rtl="0" eaLnBrk="1" fontAlgn="base" latinLnBrk="0" hangingPunct="1">
                        <a:lnSpc>
                          <a:spcPct val="100000"/>
                        </a:lnSpc>
                        <a:spcBef>
                          <a:spcPct val="10000"/>
                        </a:spcBef>
                        <a:spcAft>
                          <a:spcPct val="0"/>
                        </a:spcAft>
                        <a:buClrTx/>
                        <a:buSzPct val="120000"/>
                        <a:buFontTx/>
                        <a:buNone/>
                        <a:tabLst/>
                      </a:pPr>
                      <a:r>
                        <a:rPr kumimoji="0" lang="en-US" sz="1300" b="0" i="1" u="none" strike="noStrike" cap="none" normalizeH="0" baseline="0" dirty="0" smtClean="0">
                          <a:ln>
                            <a:noFill/>
                          </a:ln>
                          <a:solidFill>
                            <a:srgbClr val="424242"/>
                          </a:solidFill>
                          <a:effectLst/>
                          <a:latin typeface="Arial" pitchFamily="34" charset="0"/>
                          <a:ea typeface="ＭＳ Ｐゴシック"/>
                          <a:cs typeface="Arial" pitchFamily="34" charset="0"/>
                        </a:rPr>
                        <a:t>Director</a:t>
                      </a:r>
                    </a:p>
                  </a:txBody>
                  <a:tcPr marL="0" marR="0" marT="0" marB="0" anchor="ctr" horzOverflow="overflow">
                    <a:lnL>
                      <a:noFill/>
                    </a:lnL>
                    <a:lnR>
                      <a:noFill/>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noFill/>
                  </a:tcPr>
                </a:tc>
                <a:tc>
                  <a:txBody>
                    <a:bodyPr/>
                    <a:lstStyle/>
                    <a:p>
                      <a:pPr marL="342900" marR="0" lvl="0" indent="-228600"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US" sz="1300" b="0" i="0" u="none" strike="noStrike" cap="none" normalizeH="0" baseline="0" dirty="0" smtClean="0">
                          <a:ln>
                            <a:noFill/>
                          </a:ln>
                          <a:solidFill>
                            <a:srgbClr val="424242"/>
                          </a:solidFill>
                          <a:effectLst/>
                          <a:latin typeface="Arial" pitchFamily="34" charset="0"/>
                          <a:ea typeface="ＭＳ Ｐゴシック"/>
                          <a:cs typeface="Arial" pitchFamily="34" charset="0"/>
                        </a:rPr>
                        <a:t>Geological consultant and former director of Running Fox Resources and NEMI</a:t>
                      </a:r>
                    </a:p>
                  </a:txBody>
                  <a:tcPr marL="0" marR="0" marT="0" marB="0" anchor="ctr" horzOverflow="overflow">
                    <a:lnL>
                      <a:noFill/>
                    </a:lnL>
                    <a:lnR>
                      <a:noFill/>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noFill/>
                  </a:tcPr>
                </a:tc>
              </a:tr>
              <a:tr h="680897">
                <a:tc>
                  <a:txBody>
                    <a:bodyPr/>
                    <a:lstStyle/>
                    <a:p>
                      <a:pPr marL="228600" marR="0" lvl="1" indent="0" algn="l" defTabSz="914400" rtl="0" eaLnBrk="1" fontAlgn="base" latinLnBrk="0" hangingPunct="1">
                        <a:lnSpc>
                          <a:spcPct val="100000"/>
                        </a:lnSpc>
                        <a:spcBef>
                          <a:spcPct val="10000"/>
                        </a:spcBef>
                        <a:spcAft>
                          <a:spcPct val="0"/>
                        </a:spcAft>
                        <a:buClrTx/>
                        <a:buSzPct val="120000"/>
                        <a:buFontTx/>
                        <a:buNone/>
                        <a:tabLst/>
                      </a:pPr>
                      <a:r>
                        <a:rPr kumimoji="0" lang="en-US" sz="1300" b="1" i="0" u="none" strike="noStrike" cap="none" normalizeH="0" baseline="0" dirty="0" smtClean="0">
                          <a:ln>
                            <a:noFill/>
                          </a:ln>
                          <a:solidFill>
                            <a:srgbClr val="424242"/>
                          </a:solidFill>
                          <a:effectLst/>
                          <a:latin typeface="Arial" pitchFamily="34" charset="0"/>
                          <a:ea typeface="ＭＳ Ｐゴシック"/>
                          <a:cs typeface="Arial" pitchFamily="34" charset="0"/>
                        </a:rPr>
                        <a:t>Tony Hammond</a:t>
                      </a:r>
                    </a:p>
                    <a:p>
                      <a:pPr marL="228600" marR="0" lvl="1" indent="0" algn="l" defTabSz="914400" rtl="0" eaLnBrk="1" fontAlgn="base" latinLnBrk="0" hangingPunct="1">
                        <a:lnSpc>
                          <a:spcPct val="100000"/>
                        </a:lnSpc>
                        <a:spcBef>
                          <a:spcPct val="10000"/>
                        </a:spcBef>
                        <a:spcAft>
                          <a:spcPct val="0"/>
                        </a:spcAft>
                        <a:buClrTx/>
                        <a:buSzPct val="120000"/>
                        <a:buFontTx/>
                        <a:buNone/>
                        <a:tabLst/>
                      </a:pPr>
                      <a:r>
                        <a:rPr kumimoji="0" lang="en-US" sz="1300" b="0" i="1" u="none" strike="noStrike" cap="none" normalizeH="0" baseline="0" dirty="0" smtClean="0">
                          <a:ln>
                            <a:noFill/>
                          </a:ln>
                          <a:solidFill>
                            <a:srgbClr val="424242"/>
                          </a:solidFill>
                          <a:effectLst/>
                          <a:latin typeface="Arial" pitchFamily="34" charset="0"/>
                          <a:ea typeface="ＭＳ Ｐゴシック"/>
                          <a:cs typeface="Arial" pitchFamily="34" charset="0"/>
                        </a:rPr>
                        <a:t>Director</a:t>
                      </a:r>
                    </a:p>
                  </a:txBody>
                  <a:tcPr marL="0" marR="0" marT="0" marB="0" anchor="ctr" horzOverflow="overflow">
                    <a:lnL>
                      <a:noFill/>
                    </a:lnL>
                    <a:lnR>
                      <a:noFill/>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E8E7E8"/>
                    </a:solidFill>
                  </a:tcPr>
                </a:tc>
                <a:tc>
                  <a:txBody>
                    <a:bodyPr/>
                    <a:lstStyle/>
                    <a:p>
                      <a:pPr marL="342900" marR="0" lvl="0" indent="-228600"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US" sz="1300" b="0" i="0" u="none" strike="noStrike" cap="none" normalizeH="0" baseline="0" dirty="0" smtClean="0">
                          <a:ln>
                            <a:noFill/>
                          </a:ln>
                          <a:solidFill>
                            <a:srgbClr val="424242"/>
                          </a:solidFill>
                          <a:effectLst/>
                          <a:latin typeface="Arial" pitchFamily="34" charset="0"/>
                          <a:ea typeface="ＭＳ Ｐゴシック"/>
                          <a:cs typeface="Arial" pitchFamily="34" charset="0"/>
                        </a:rPr>
                        <a:t>Chairman and MD of Great Orme Mines and a former director of NEMI</a:t>
                      </a:r>
                    </a:p>
                  </a:txBody>
                  <a:tcPr marL="0" marR="0" marT="0" marB="0" anchor="ctr" horzOverflow="overflow">
                    <a:lnL>
                      <a:noFill/>
                    </a:lnL>
                    <a:lnR>
                      <a:noFill/>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E8E7E8"/>
                    </a:solidFill>
                  </a:tcPr>
                </a:tc>
              </a:tr>
              <a:tr h="682621">
                <a:tc>
                  <a:txBody>
                    <a:bodyPr/>
                    <a:lstStyle/>
                    <a:p>
                      <a:pPr marL="228600" marR="0" lvl="1" indent="0" algn="l" defTabSz="914400" rtl="0" eaLnBrk="1" fontAlgn="base" latinLnBrk="0" hangingPunct="1">
                        <a:lnSpc>
                          <a:spcPct val="100000"/>
                        </a:lnSpc>
                        <a:spcBef>
                          <a:spcPct val="10000"/>
                        </a:spcBef>
                        <a:spcAft>
                          <a:spcPct val="0"/>
                        </a:spcAft>
                        <a:buClrTx/>
                        <a:buSzPct val="120000"/>
                        <a:buFontTx/>
                        <a:buNone/>
                        <a:tabLst/>
                      </a:pPr>
                      <a:r>
                        <a:rPr kumimoji="0" lang="en-US" sz="1300" b="1" i="0" u="none" strike="noStrike" cap="none" normalizeH="0" baseline="0" dirty="0" smtClean="0">
                          <a:ln>
                            <a:noFill/>
                          </a:ln>
                          <a:solidFill>
                            <a:srgbClr val="424242"/>
                          </a:solidFill>
                          <a:effectLst/>
                          <a:latin typeface="Arial" pitchFamily="34" charset="0"/>
                          <a:ea typeface="ＭＳ Ｐゴシック"/>
                          <a:cs typeface="Arial" pitchFamily="34" charset="0"/>
                        </a:rPr>
                        <a:t>Ian Downie</a:t>
                      </a:r>
                    </a:p>
                    <a:p>
                      <a:pPr marL="228600" marR="0" lvl="1" indent="0" algn="l" defTabSz="914400" rtl="0" eaLnBrk="1" fontAlgn="base" latinLnBrk="0" hangingPunct="1">
                        <a:lnSpc>
                          <a:spcPct val="100000"/>
                        </a:lnSpc>
                        <a:spcBef>
                          <a:spcPct val="10000"/>
                        </a:spcBef>
                        <a:spcAft>
                          <a:spcPct val="0"/>
                        </a:spcAft>
                        <a:buClrTx/>
                        <a:buSzPct val="120000"/>
                        <a:buFontTx/>
                        <a:buNone/>
                        <a:tabLst/>
                      </a:pPr>
                      <a:r>
                        <a:rPr kumimoji="0" lang="en-US" sz="1300" b="0" i="1" u="none" strike="noStrike" cap="none" normalizeH="0" baseline="0" dirty="0" smtClean="0">
                          <a:ln>
                            <a:noFill/>
                          </a:ln>
                          <a:solidFill>
                            <a:srgbClr val="424242"/>
                          </a:solidFill>
                          <a:effectLst/>
                          <a:latin typeface="Arial" pitchFamily="34" charset="0"/>
                          <a:ea typeface="ＭＳ Ｐゴシック"/>
                          <a:cs typeface="Arial" pitchFamily="34" charset="0"/>
                        </a:rPr>
                        <a:t>Director</a:t>
                      </a:r>
                    </a:p>
                  </a:txBody>
                  <a:tcPr marL="0" marR="0" marT="0" marB="0" anchor="ctr" horzOverflow="overflow">
                    <a:lnL>
                      <a:noFill/>
                    </a:lnL>
                    <a:lnR>
                      <a:noFill/>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noFill/>
                  </a:tcPr>
                </a:tc>
                <a:tc>
                  <a:txBody>
                    <a:bodyPr/>
                    <a:lstStyle/>
                    <a:p>
                      <a:pPr marL="342900" marR="0" lvl="0" indent="-228600"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US" sz="1300" b="0" i="0" u="none" strike="noStrike" cap="none" normalizeH="0" baseline="0" dirty="0" smtClean="0">
                          <a:ln>
                            <a:noFill/>
                          </a:ln>
                          <a:solidFill>
                            <a:srgbClr val="424242"/>
                          </a:solidFill>
                          <a:effectLst/>
                          <a:latin typeface="Arial" pitchFamily="34" charset="0"/>
                          <a:ea typeface="ＭＳ Ｐゴシック"/>
                          <a:cs typeface="Arial" pitchFamily="34" charset="0"/>
                        </a:rPr>
                        <a:t>Professional negotiator with an established mediation and dispute resolution consulting company</a:t>
                      </a:r>
                    </a:p>
                  </a:txBody>
                  <a:tcPr marL="0" marR="0" marT="0" marB="0" anchor="ctr" horzOverflow="overflow">
                    <a:lnL>
                      <a:noFill/>
                    </a:lnL>
                    <a:lnR>
                      <a:noFill/>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noFill/>
                  </a:tcPr>
                </a:tc>
              </a:tr>
            </a:tbl>
          </a:graphicData>
        </a:graphic>
      </p:graphicFrame>
      <p:sp>
        <p:nvSpPr>
          <p:cNvPr id="10" name="Text Box 7"/>
          <p:cNvSpPr txBox="1">
            <a:spLocks noChangeArrowheads="1"/>
          </p:cNvSpPr>
          <p:nvPr>
            <p:custDataLst>
              <p:tags r:id="rId2"/>
            </p:custDataLst>
          </p:nvPr>
        </p:nvSpPr>
        <p:spPr bwMode="gray">
          <a:xfrm>
            <a:off x="420688" y="1377950"/>
            <a:ext cx="9231312" cy="347472"/>
          </a:xfrm>
          <a:prstGeom prst="rect">
            <a:avLst/>
          </a:prstGeom>
          <a:solidFill>
            <a:srgbClr val="424242"/>
          </a:solidFill>
          <a:ln w="12700">
            <a:noFill/>
            <a:miter lim="800000"/>
            <a:headEnd/>
            <a:tailEnd/>
          </a:ln>
        </p:spPr>
        <p:txBody>
          <a:bodyPr lIns="100045" tIns="52020" rIns="100045" bIns="52020" anchor="ctr"/>
          <a:lstStyle>
            <a:defPPr>
              <a:defRPr lang="en-US"/>
            </a:defPPr>
            <a:lvl1pPr algn="ctr" eaLnBrk="1" hangingPunct="1">
              <a:spcBef>
                <a:spcPct val="50000"/>
              </a:spcBef>
              <a:defRPr sz="1200" b="1">
                <a:solidFill>
                  <a:schemeClr val="bg1"/>
                </a:solidFill>
                <a:ea typeface="LF_Kai" pitchFamily="2" charset="-122"/>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sz="1300" dirty="0" smtClean="0"/>
              <a:t>Management Team and Board of Directors</a:t>
            </a:r>
            <a:endParaRPr lang="en-US" sz="1300" dirty="0"/>
          </a:p>
        </p:txBody>
      </p:sp>
      <p:sp>
        <p:nvSpPr>
          <p:cNvPr id="6" name="Rectangle 146"/>
          <p:cNvSpPr txBox="1">
            <a:spLocks noChangeArrowheads="1"/>
          </p:cNvSpPr>
          <p:nvPr/>
        </p:nvSpPr>
        <p:spPr bwMode="gray">
          <a:xfrm>
            <a:off x="415074" y="331499"/>
            <a:ext cx="9052560" cy="4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sz="2200" kern="0" dirty="0"/>
              <a:t>Company Overview: Colonial </a:t>
            </a:r>
            <a:r>
              <a:rPr lang="en-US" sz="2200" kern="0" dirty="0" smtClean="0"/>
              <a:t>Coal</a:t>
            </a:r>
          </a:p>
        </p:txBody>
      </p:sp>
    </p:spTree>
    <p:custDataLst>
      <p:tags r:id="rId1"/>
    </p:custDataLst>
    <p:extLst>
      <p:ext uri="{BB962C8B-B14F-4D97-AF65-F5344CB8AC3E}">
        <p14:creationId xmlns:p14="http://schemas.microsoft.com/office/powerpoint/2010/main" val="1790460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ST_SAVED_OFF_VER" val="12.0"/>
</p:tagLst>
</file>

<file path=ppt/tags/tag1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1"/>
  <p:tag name="FORMATSSLIDEID" val="270"/>
  <p:tag name="FORMATSFILENAME" val="Standard Slides.pot"/>
  <p:tag name="POSITIONSHAPE" val="Rectangle 11"/>
  <p:tag name="POSITIONSLIDEID" val="270"/>
  <p:tag name="SIZESHAPE" val="Rectangle 11"/>
  <p:tag name="SIZESLIDEID" val="270"/>
</p:tagLst>
</file>

<file path=ppt/tags/tag1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1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1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1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1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16.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New Names Charts.xlsx&quot; Path=&quot;\\s12vm32file01\Investment Banking\Emerging Markets\Accounts\C\Colonial Coal\2016-12 - Marketing Deck\Charts and Graphs&quot; Landmark=&quot;Chart 1&quot; LMFriendly=&quot;Chart 1 (Price Chart)&quot; SheetSlideName=&quot;_bdm.8c5f98fd1d2247b39bcde825ddd56e07.edm&quot; Address=&quot;Price Chart!Chart 1&quot; AddrAdjusted=&quot;Price Chart!Chart 1&quot; LastUpdate=&quot;2016.12.05:15.09.15&quot; FileDesc=&quot;New Names Charts.xlsx&quot; Text=&quot;&quot; Value=&quot;&quot; Inst=&quot;0&quot; SBR=&quot;False&quot; SBC=&quot;False&quot; DestType=&quot;1&quot; HeaderRows=&quot;0&quot; /&gt;&#10;&lt;/Data&gt;"/>
</p:tagLst>
</file>

<file path=ppt/tags/tag1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1"/>
  <p:tag name="FORMATSSLIDEID" val="270"/>
  <p:tag name="FORMATSFILENAME" val="Standard Slides.pot"/>
  <p:tag name="POSITIONSHAPE" val="Rectangle 11"/>
  <p:tag name="POSITIONSLIDEID" val="270"/>
  <p:tag name="SIZESHAPE" val="Rectangle 11"/>
  <p:tag name="SIZESLIDEID" val="270"/>
</p:tagLst>
</file>

<file path=ppt/tags/tag1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New Names Charts.xlsx&quot; Path=&quot;\\s12vm32file01\Investment Banking\Emerging Markets\Accounts\C\Colonial Coal\2016-12 - Marketing Deck\Charts and Graphs&quot; Landmark=&quot;_bdm.5de5d839c67e4523b29084a6a1b95e7c.edm&quot; LMFriendly=&quot;Auto-generated range name&quot; SheetSlideName=&quot;_bdm.711f2b42e9c542bc8210b06f22ce09e7.edm&quot; Address=&quot;'Cap Structure'!C5:I15&quot; AddrAdjusted=&quot;'Cap Structure'!C5&quot; LastUpdate=&quot;2016.12.05:15.07.46&quot; FileDesc=&quot;New Names Charts.xlsx&quot; Text=&quot;&quot; Value=&quot;&quot; Inst=&quot;0&quot; SBR=&quot;False&quot; SBC=&quot;False&quot; DestType=&quot;1&quot; HeaderRows=&quot;0&quot; /&gt;&#10;&lt;/Data&gt;"/>
  <p:tag name="STRETCHHEIGHT" val="False"/>
</p:tagLst>
</file>

<file path=ppt/tags/tag19.xml><?xml version="1.0" encoding="utf-8"?>
<p:tagLst xmlns:a="http://schemas.openxmlformats.org/drawingml/2006/main" xmlns:r="http://schemas.openxmlformats.org/officeDocument/2006/relationships" xmlns:p="http://schemas.openxmlformats.org/presentationml/2006/main">
  <p:tag name="SLIDE_LAYOUT_CONST" val="16"/>
</p:tagLst>
</file>

<file path=ppt/tags/tag2.xml><?xml version="1.0" encoding="utf-8"?>
<p:tagLst xmlns:a="http://schemas.openxmlformats.org/drawingml/2006/main" xmlns:r="http://schemas.openxmlformats.org/officeDocument/2006/relationships" xmlns:p="http://schemas.openxmlformats.org/presentationml/2006/main">
  <p:tag name="SLIDE_LAYOUT_CONST" val="32"/>
</p:tagLst>
</file>

<file path=ppt/tags/tag2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21.xml><?xml version="1.0" encoding="utf-8"?>
<p:tagLst xmlns:a="http://schemas.openxmlformats.org/drawingml/2006/main" xmlns:r="http://schemas.openxmlformats.org/officeDocument/2006/relationships" xmlns:p="http://schemas.openxmlformats.org/presentationml/2006/main">
  <p:tag name="SLIDE_LAYOUT_CONST" val="32"/>
</p:tagLst>
</file>

<file path=ppt/tags/tag2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Huguenot Resource Comps.xlsx&quot; Path=&quot;\\s12vm32file01\Investment Banking\Emerging Markets\Accounts\C\Colonial Coal\2016-12 - Marketing Deck\Charts and Graphs&quot; Landmark=&quot;Chart 1&quot; LMFriendly=&quot;Chart 1 (Sheet1)&quot; SheetSlideName=&quot;_bdm.ccfe095d15d8468c8ec242a36df4ce62.edm&quot; Address=&quot;Sheet1!Chart 1&quot; AddrAdjusted=&quot;Sheet1!Chart 1&quot; LastUpdate=&quot;2016.12.06:08.36.52&quot; FileDesc=&quot;Huguenot Resource Comps.xlsx&quot; Text=&quot;&quot; Value=&quot;&quot; Inst=&quot;0&quot; SBR=&quot;False&quot; SBC=&quot;False&quot; DestType=&quot;1&quot; HeaderRows=&quot;0&quot; /&gt;&#10;&lt;/Data&gt;"/>
</p:tagLst>
</file>

<file path=ppt/tags/tag2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1"/>
  <p:tag name="FORMATSSLIDEID" val="270"/>
  <p:tag name="FORMATSFILENAME" val="Standard Slides.pot"/>
  <p:tag name="POSITIONSHAPE" val="Rectangle 11"/>
  <p:tag name="POSITIONSLIDEID" val="270"/>
  <p:tag name="SIZESHAPE" val="Rectangle 11"/>
  <p:tag name="SIZESLIDEID" val="270"/>
</p:tagLst>
</file>

<file path=ppt/tags/tag24.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New Names Charts.xlsx&quot; Path=&quot;\\s12vm32file01\Investment Banking\Emerging Markets\Accounts\C\Colonial Coal\2016-12 - Marketing Deck\Charts and Graphs&quot; Landmark=&quot;_bdm.bc118d96b8d8441aab2cdfd37c66b824.edm&quot; LMFriendly=&quot;Auto-generated range name&quot; SheetSlideName=&quot;_bdm.9d1765ee9bd04a3b8cf2f9b63f720fc7.edm&quot; Address=&quot;'Resource'!C6:I21&quot; AddrAdjusted=&quot;'Resource'!C6&quot; LastUpdate=&quot;2016.12.05:15.44.31&quot; FileDesc=&quot;New Names Charts.xlsx&quot; Text=&quot;&quot; Value=&quot;&quot; Inst=&quot;0&quot; SBR=&quot;False&quot; SBC=&quot;False&quot; DestType=&quot;1&quot; HeaderRows=&quot;0&quot; /&gt;&#10;&lt;/Data&gt;"/>
  <p:tag name="STRETCHHEIGHT" val="False"/>
</p:tagLst>
</file>

<file path=ppt/tags/tag25.xml><?xml version="1.0" encoding="utf-8"?>
<p:tagLst xmlns:a="http://schemas.openxmlformats.org/drawingml/2006/main" xmlns:r="http://schemas.openxmlformats.org/officeDocument/2006/relationships" xmlns:p="http://schemas.openxmlformats.org/presentationml/2006/main">
  <p:tag name="SLIDE_LAYOUT_CONST" val="16"/>
</p:tagLst>
</file>

<file path=ppt/tags/tag26.xml><?xml version="1.0" encoding="utf-8"?>
<p:tagLst xmlns:a="http://schemas.openxmlformats.org/drawingml/2006/main" xmlns:r="http://schemas.openxmlformats.org/officeDocument/2006/relationships" xmlns:p="http://schemas.openxmlformats.org/presentationml/2006/main">
  <p:tag name="SLIDE_LAYOUT_CONST" val="16"/>
</p:tagLst>
</file>

<file path=ppt/tags/tag2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28.xml><?xml version="1.0" encoding="utf-8"?>
<p:tagLst xmlns:a="http://schemas.openxmlformats.org/drawingml/2006/main" xmlns:r="http://schemas.openxmlformats.org/officeDocument/2006/relationships" xmlns:p="http://schemas.openxmlformats.org/presentationml/2006/main">
  <p:tag name="PITCHSLIDETYPE" val="11"/>
  <p:tag name="SLIDEDESIGN" val="NoMargin"/>
  <p:tag name="SLIDE_LAYOUT_CONST" val="11"/>
</p:tagLst>
</file>

<file path=ppt/tags/tag2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1"/>
  <p:tag name="FORMATSSLIDEID" val="270"/>
  <p:tag name="FORMATSFILENAME" val="Standard Slides.pot"/>
  <p:tag name="POSITIONSHAPE" val="Rectangle 11"/>
  <p:tag name="POSITIONSLIDEID" val="270"/>
  <p:tag name="SIZESHAPE" val="Rectangle 11"/>
  <p:tag name="SIZESLIDEID" val="270"/>
</p:tagLst>
</file>

<file path=ppt/tags/tag3.xml><?xml version="1.0" encoding="utf-8"?>
<p:tagLst xmlns:a="http://schemas.openxmlformats.org/drawingml/2006/main" xmlns:r="http://schemas.openxmlformats.org/officeDocument/2006/relationships" xmlns:p="http://schemas.openxmlformats.org/presentationml/2006/main">
  <p:tag name="SLIDE_LAYOUT_CONST" val="16"/>
</p:tagLst>
</file>

<file path=ppt/tags/tag30.xml><?xml version="1.0" encoding="utf-8"?>
<p:tagLst xmlns:a="http://schemas.openxmlformats.org/drawingml/2006/main" xmlns:r="http://schemas.openxmlformats.org/officeDocument/2006/relationships" xmlns:p="http://schemas.openxmlformats.org/presentationml/2006/main">
  <p:tag name="SLIDE_LAYOUT_CONST" val="16"/>
</p:tagLst>
</file>

<file path=ppt/tags/tag31.xml><?xml version="1.0" encoding="utf-8"?>
<p:tagLst xmlns:a="http://schemas.openxmlformats.org/drawingml/2006/main" xmlns:r="http://schemas.openxmlformats.org/officeDocument/2006/relationships" xmlns:p="http://schemas.openxmlformats.org/presentationml/2006/main">
  <p:tag name="PITCHSLIDETYPE" val="11"/>
  <p:tag name="SLIDEDESIGN" val="NoMargin"/>
  <p:tag name="SLIDE_LAYOUT_CONST" val="11"/>
</p:tagLst>
</file>

<file path=ppt/tags/tag3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1"/>
  <p:tag name="FORMATSSLIDEID" val="270"/>
  <p:tag name="FORMATSFILENAME" val="Standard Slides.pot"/>
  <p:tag name="POSITIONSHAPE" val="Rectangle 11"/>
  <p:tag name="POSITIONSLIDEID" val="270"/>
  <p:tag name="SIZESHAPE" val="Rectangle 11"/>
  <p:tag name="SIZESLIDEID" val="270"/>
</p:tagLst>
</file>

<file path=ppt/tags/tag33.xml><?xml version="1.0" encoding="utf-8"?>
<p:tagLst xmlns:a="http://schemas.openxmlformats.org/drawingml/2006/main" xmlns:r="http://schemas.openxmlformats.org/officeDocument/2006/relationships" xmlns:p="http://schemas.openxmlformats.org/presentationml/2006/main">
  <p:tag name="SLIDE_LAYOUT_CONST" val="16"/>
</p:tagLst>
</file>

<file path=ppt/tags/tag3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3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36.xml><?xml version="1.0" encoding="utf-8"?>
<p:tagLst xmlns:a="http://schemas.openxmlformats.org/drawingml/2006/main" xmlns:r="http://schemas.openxmlformats.org/officeDocument/2006/relationships" xmlns:p="http://schemas.openxmlformats.org/presentationml/2006/main">
  <p:tag name="SLIDE_LAYOUT_CONST" val="32"/>
</p:tagLst>
</file>

<file path=ppt/tags/tag3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3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3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40.xml><?xml version="1.0" encoding="utf-8"?>
<p:tagLst xmlns:a="http://schemas.openxmlformats.org/drawingml/2006/main" xmlns:r="http://schemas.openxmlformats.org/officeDocument/2006/relationships" xmlns:p="http://schemas.openxmlformats.org/presentationml/2006/main">
  <p:tag name="SLIDE_LAYOUT_CONST" val="16"/>
</p:tagLst>
</file>

<file path=ppt/tags/tag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1"/>
  <p:tag name="FORMATSSLIDEID" val="270"/>
  <p:tag name="FORMATSFILENAME" val="Standard Slides.pot"/>
  <p:tag name="POSITIONSHAPE" val="Rectangle 11"/>
  <p:tag name="POSITIONSLIDEID" val="270"/>
  <p:tag name="SIZESHAPE" val="Rectangle 11"/>
  <p:tag name="SIZESLIDEID" val="270"/>
</p:tagLst>
</file>

<file path=ppt/tags/tag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Met Coal - Price Chart.xlsx&quot; Path=&quot;\\s12vm32file01\Investment Banking\Emerging Markets\Accounts\C\Colonial Coal\2016-12 - Marketing Deck\Charts and Graphs&quot; Landmark=&quot;Chart 2&quot; LMFriendly=&quot;Chart 2 (Sheet1)&quot; SheetSlideName=&quot;_bdm.97bf8232f05041b1b660d90b47ea6e66.edm&quot; Address=&quot;Sheet1!Chart 2&quot; AddrAdjusted=&quot;Sheet1!Chart 2&quot; LastUpdate=&quot;2016.12.05:15.04.42&quot; FileDesc=&quot;Met Coal - Price Chart.xlsx&quot; Text=&quot;&quot; Value=&quot;&quot; Inst=&quot;0&quot; SBR=&quot;False&quot; SBC=&quot;False&quot; DestType=&quot;1&quot; HeaderRows=&quot;0&quot; /&gt;&#10;&lt;/Data&gt;"/>
</p:tagLst>
</file>

<file path=ppt/tags/tag9.xml><?xml version="1.0" encoding="utf-8"?>
<p:tagLst xmlns:a="http://schemas.openxmlformats.org/drawingml/2006/main" xmlns:r="http://schemas.openxmlformats.org/officeDocument/2006/relationships" xmlns:p="http://schemas.openxmlformats.org/presentationml/2006/main">
  <p:tag name="SLIDE_LAYOUT_CONST" val="16"/>
</p:tagLst>
</file>

<file path=ppt/theme/theme1.xml><?xml version="1.0" encoding="utf-8"?>
<a:theme xmlns:a="http://schemas.openxmlformats.org/drawingml/2006/main" name="3_Blank">
  <a:themeElements>
    <a:clrScheme name="Colonial Coal Colours">
      <a:dk1>
        <a:srgbClr val="000000"/>
      </a:dk1>
      <a:lt1>
        <a:srgbClr val="FFFFFF"/>
      </a:lt1>
      <a:dk2>
        <a:srgbClr val="424242"/>
      </a:dk2>
      <a:lt2>
        <a:srgbClr val="CDD7D9"/>
      </a:lt2>
      <a:accent1>
        <a:srgbClr val="797B7E"/>
      </a:accent1>
      <a:accent2>
        <a:srgbClr val="5A1800"/>
      </a:accent2>
      <a:accent3>
        <a:srgbClr val="A9B3C1"/>
      </a:accent3>
      <a:accent4>
        <a:srgbClr val="7C984A"/>
      </a:accent4>
      <a:accent5>
        <a:srgbClr val="872C12"/>
      </a:accent5>
      <a:accent6>
        <a:srgbClr val="506E94"/>
      </a:accent6>
      <a:hlink>
        <a:srgbClr val="5F5F5F"/>
      </a:hlink>
      <a:folHlink>
        <a:srgbClr val="969696"/>
      </a:folHlink>
    </a:clrScheme>
    <a:fontScheme name="Colonial Coal Company">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2AA"/>
        </a:solidFill>
        <a:ln w="6350" cap="flat" cmpd="sng" algn="ctr">
          <a:solidFill>
            <a:srgbClr val="6C6C6C"/>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a:defRPr/>
        </a:defPPr>
      </a:lstStyle>
    </a:spDef>
    <a:lnDef>
      <a:spPr bwMode="auto">
        <a:xfrm>
          <a:off x="0" y="0"/>
          <a:ext cx="1" cy="1"/>
        </a:xfrm>
        <a:custGeom>
          <a:avLst/>
          <a:gdLst/>
          <a:ahLst/>
          <a:cxnLst/>
          <a:rect l="0" t="0" r="0" b="0"/>
          <a:pathLst/>
        </a:custGeom>
        <a:noFill/>
        <a:ln w="9525"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81088" rtl="0" eaLnBrk="1" fontAlgn="base" latinLnBrk="0" hangingPunct="1">
          <a:lnSpc>
            <a:spcPct val="100000"/>
          </a:lnSpc>
          <a:spcBef>
            <a:spcPct val="0"/>
          </a:spcBef>
          <a:spcAft>
            <a:spcPct val="0"/>
          </a:spcAft>
          <a:buClrTx/>
          <a:buSzTx/>
          <a:buFontTx/>
          <a:buNone/>
          <a:tabLst/>
          <a:defRPr kumimoji="0" lang="en-CA" sz="1200" b="0" i="0" u="none" strike="noStrike" cap="none" normalizeH="0" baseline="0" smtClean="0">
            <a:ln>
              <a:noFill/>
            </a:ln>
            <a:solidFill>
              <a:schemeClr val="tx1"/>
            </a:solidFill>
            <a:effectLst/>
            <a:latin typeface="Arial" charset="0"/>
          </a:defRPr>
        </a:defPPr>
      </a:lstStyle>
    </a:lnDef>
  </a:objectDefaults>
  <a:extraClrSchemeLst>
    <a:extraClrScheme>
      <a:clrScheme name="Standard Slides 1">
        <a:dk1>
          <a:srgbClr val="000000"/>
        </a:dk1>
        <a:lt1>
          <a:srgbClr val="FFFFFF"/>
        </a:lt1>
        <a:dk2>
          <a:srgbClr val="1A2E5A"/>
        </a:dk2>
        <a:lt2>
          <a:srgbClr val="E8E7E8"/>
        </a:lt2>
        <a:accent1>
          <a:srgbClr val="FFFFFF"/>
        </a:accent1>
        <a:accent2>
          <a:srgbClr val="1A2E5A"/>
        </a:accent2>
        <a:accent3>
          <a:srgbClr val="FFFFFF"/>
        </a:accent3>
        <a:accent4>
          <a:srgbClr val="000000"/>
        </a:accent4>
        <a:accent5>
          <a:srgbClr val="FFFFFF"/>
        </a:accent5>
        <a:accent6>
          <a:srgbClr val="162951"/>
        </a:accent6>
        <a:hlink>
          <a:srgbClr val="095BA6"/>
        </a:hlink>
        <a:folHlink>
          <a:srgbClr val="CCE3F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18838</TotalTime>
  <Words>3210</Words>
  <Application>Microsoft Office PowerPoint</Application>
  <PresentationFormat>Custom</PresentationFormat>
  <Paragraphs>603</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3_Blank</vt:lpstr>
      <vt:lpstr>Colonial Coal International Corporation</vt:lpstr>
      <vt:lpstr>Legal Disclaimers</vt:lpstr>
      <vt:lpstr>PowerPoint Presentation</vt:lpstr>
      <vt:lpstr>Met Coal Price Rally of 2016</vt:lpstr>
      <vt:lpstr>PowerPoint Presentation</vt:lpstr>
      <vt:lpstr>Western Canadian Coal Miners are Poised to Supply Asian Markets</vt:lpstr>
      <vt:lpstr>PowerPoint Presentation</vt:lpstr>
      <vt:lpstr>Overview and Capitalization</vt:lpstr>
      <vt:lpstr>Experienced Management and Board</vt:lpstr>
      <vt:lpstr>Peace River Coalfield</vt:lpstr>
      <vt:lpstr>Huguenot Asset: One of the Largest Hard Coking Coal Deposits in the Region</vt:lpstr>
      <vt:lpstr> Huguenot Project Overview (100% Interest)</vt:lpstr>
      <vt:lpstr>Huguenot – Premium Coking Coal Characteristics</vt:lpstr>
      <vt:lpstr>Strategic Location With Significant Partnership Opportunities</vt:lpstr>
      <vt:lpstr> Flatbed Project Overview (100% Interest)</vt:lpstr>
      <vt:lpstr>Available Rail and Port Capacity to Access Export Markets</vt:lpstr>
      <vt:lpstr>World Class Infrastructure</vt:lpstr>
      <vt:lpstr>Investment Upside: Watson Island</vt:lpstr>
      <vt:lpstr>PowerPoint Presentation</vt:lpstr>
      <vt:lpstr>Unparalleled Investment Opportunity</vt:lpstr>
    </vt:vector>
  </TitlesOfParts>
  <Company>BMO Financial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Valdes, Erika</dc:creator>
  <cp:lastModifiedBy>Cristina Solano</cp:lastModifiedBy>
  <cp:revision>752</cp:revision>
  <cp:lastPrinted>2017-01-17T21:33:01Z</cp:lastPrinted>
  <dcterms:created xsi:type="dcterms:W3CDTF">2011-12-06T18:56:03Z</dcterms:created>
  <dcterms:modified xsi:type="dcterms:W3CDTF">2017-01-17T21:34:10Z</dcterms:modified>
</cp:coreProperties>
</file>